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801600" cy="9601200" type="A3"/>
  <p:notesSz cx="106553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3656" userDrawn="1">
          <p15:clr>
            <a:srgbClr val="A4A3A4"/>
          </p15:clr>
        </p15:guide>
        <p15:guide id="2" pos="25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66B0"/>
    <a:srgbClr val="FA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>
      <p:cViewPr>
        <p:scale>
          <a:sx n="66" d="100"/>
          <a:sy n="66" d="100"/>
        </p:scale>
        <p:origin x="2148" y="360"/>
      </p:cViewPr>
      <p:guideLst>
        <p:guide orient="horz" pos="3656"/>
        <p:guide pos="259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692" y="2976372"/>
            <a:ext cx="1088784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1385" y="5376672"/>
            <a:ext cx="89664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461" y="2208276"/>
            <a:ext cx="557201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6752" y="2208276"/>
            <a:ext cx="557201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0462" y="384048"/>
            <a:ext cx="1152830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462" y="2208276"/>
            <a:ext cx="1152830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5138" y="8929116"/>
            <a:ext cx="409895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461" y="8929116"/>
            <a:ext cx="29461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22646" y="8929116"/>
            <a:ext cx="29461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9280">
        <a:defRPr>
          <a:latin typeface="+mn-lt"/>
          <a:ea typeface="+mn-ea"/>
          <a:cs typeface="+mn-cs"/>
        </a:defRPr>
      </a:lvl2pPr>
      <a:lvl3pPr marL="1098560">
        <a:defRPr>
          <a:latin typeface="+mn-lt"/>
          <a:ea typeface="+mn-ea"/>
          <a:cs typeface="+mn-cs"/>
        </a:defRPr>
      </a:lvl3pPr>
      <a:lvl4pPr marL="1647840">
        <a:defRPr>
          <a:latin typeface="+mn-lt"/>
          <a:ea typeface="+mn-ea"/>
          <a:cs typeface="+mn-cs"/>
        </a:defRPr>
      </a:lvl4pPr>
      <a:lvl5pPr marL="2197120">
        <a:defRPr>
          <a:latin typeface="+mn-lt"/>
          <a:ea typeface="+mn-ea"/>
          <a:cs typeface="+mn-cs"/>
        </a:defRPr>
      </a:lvl5pPr>
      <a:lvl6pPr marL="2746400">
        <a:defRPr>
          <a:latin typeface="+mn-lt"/>
          <a:ea typeface="+mn-ea"/>
          <a:cs typeface="+mn-cs"/>
        </a:defRPr>
      </a:lvl6pPr>
      <a:lvl7pPr marL="3295680">
        <a:defRPr>
          <a:latin typeface="+mn-lt"/>
          <a:ea typeface="+mn-ea"/>
          <a:cs typeface="+mn-cs"/>
        </a:defRPr>
      </a:lvl7pPr>
      <a:lvl8pPr marL="3844961">
        <a:defRPr>
          <a:latin typeface="+mn-lt"/>
          <a:ea typeface="+mn-ea"/>
          <a:cs typeface="+mn-cs"/>
        </a:defRPr>
      </a:lvl8pPr>
      <a:lvl9pPr marL="439424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9280">
        <a:defRPr>
          <a:latin typeface="+mn-lt"/>
          <a:ea typeface="+mn-ea"/>
          <a:cs typeface="+mn-cs"/>
        </a:defRPr>
      </a:lvl2pPr>
      <a:lvl3pPr marL="1098560">
        <a:defRPr>
          <a:latin typeface="+mn-lt"/>
          <a:ea typeface="+mn-ea"/>
          <a:cs typeface="+mn-cs"/>
        </a:defRPr>
      </a:lvl3pPr>
      <a:lvl4pPr marL="1647840">
        <a:defRPr>
          <a:latin typeface="+mn-lt"/>
          <a:ea typeface="+mn-ea"/>
          <a:cs typeface="+mn-cs"/>
        </a:defRPr>
      </a:lvl4pPr>
      <a:lvl5pPr marL="2197120">
        <a:defRPr>
          <a:latin typeface="+mn-lt"/>
          <a:ea typeface="+mn-ea"/>
          <a:cs typeface="+mn-cs"/>
        </a:defRPr>
      </a:lvl5pPr>
      <a:lvl6pPr marL="2746400">
        <a:defRPr>
          <a:latin typeface="+mn-lt"/>
          <a:ea typeface="+mn-ea"/>
          <a:cs typeface="+mn-cs"/>
        </a:defRPr>
      </a:lvl6pPr>
      <a:lvl7pPr marL="3295680">
        <a:defRPr>
          <a:latin typeface="+mn-lt"/>
          <a:ea typeface="+mn-ea"/>
          <a:cs typeface="+mn-cs"/>
        </a:defRPr>
      </a:lvl7pPr>
      <a:lvl8pPr marL="3844961">
        <a:defRPr>
          <a:latin typeface="+mn-lt"/>
          <a:ea typeface="+mn-ea"/>
          <a:cs typeface="+mn-cs"/>
        </a:defRPr>
      </a:lvl8pPr>
      <a:lvl9pPr marL="439424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矢印: 上 114">
            <a:extLst>
              <a:ext uri="{FF2B5EF4-FFF2-40B4-BE49-F238E27FC236}">
                <a16:creationId xmlns:a16="http://schemas.microsoft.com/office/drawing/2014/main" id="{706609FA-91B5-F8F3-6389-7B8E61562E2C}"/>
              </a:ext>
            </a:extLst>
          </p:cNvPr>
          <p:cNvSpPr/>
          <p:nvPr/>
        </p:nvSpPr>
        <p:spPr>
          <a:xfrm>
            <a:off x="6299855" y="5551214"/>
            <a:ext cx="589825" cy="392386"/>
          </a:xfrm>
          <a:prstGeom prst="upArrow">
            <a:avLst>
              <a:gd name="adj1" fmla="val 67764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四角形: 角を丸くする 113">
            <a:extLst>
              <a:ext uri="{FF2B5EF4-FFF2-40B4-BE49-F238E27FC236}">
                <a16:creationId xmlns:a16="http://schemas.microsoft.com/office/drawing/2014/main" id="{E518BDB3-51AC-258D-FFBF-86A241323CF6}"/>
              </a:ext>
            </a:extLst>
          </p:cNvPr>
          <p:cNvSpPr/>
          <p:nvPr/>
        </p:nvSpPr>
        <p:spPr>
          <a:xfrm>
            <a:off x="724292" y="5899983"/>
            <a:ext cx="627873" cy="242223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object 2"/>
          <p:cNvSpPr txBox="1"/>
          <p:nvPr/>
        </p:nvSpPr>
        <p:spPr>
          <a:xfrm>
            <a:off x="3727316" y="8650494"/>
            <a:ext cx="8332678" cy="130958"/>
          </a:xfrm>
          <a:prstGeom prst="rect">
            <a:avLst/>
          </a:prstGeom>
        </p:spPr>
        <p:txBody>
          <a:bodyPr vert="horz" wrap="square" lIns="0" tIns="19836" rIns="0" bIns="0" rtlCol="0">
            <a:spAutoFit/>
          </a:bodyPr>
          <a:lstStyle/>
          <a:p>
            <a:pPr marL="45773" algn="r">
              <a:spcBef>
                <a:spcPts val="156"/>
              </a:spcBef>
            </a:pPr>
            <a:r>
              <a:rPr lang="zh-TW" altLang="en-US" sz="721" b="1" dirty="0">
                <a:solidFill>
                  <a:srgbClr val="CD5C8C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PMingLiU"/>
              </a:rPr>
              <a:t>川村佐和子，酒井美絵子，尾﨑章子，秋山 智，中野康子，萩田妙子，原口道子，蒔田寛子，中山優季</a:t>
            </a:r>
            <a:r>
              <a:rPr lang="ja-JP" altLang="en-US" sz="721" b="1" dirty="0">
                <a:solidFill>
                  <a:srgbClr val="CD5C8C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PMingLiU"/>
              </a:rPr>
              <a:t>：</a:t>
            </a:r>
            <a:r>
              <a:rPr sz="721" b="1" dirty="0" err="1">
                <a:solidFill>
                  <a:srgbClr val="CD5C8C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PMingLiU"/>
              </a:rPr>
              <a:t>訪問看護師による</a:t>
            </a:r>
            <a:r>
              <a:rPr lang="ja-JP" altLang="en-US" sz="721" b="1" dirty="0">
                <a:solidFill>
                  <a:srgbClr val="CD5C8C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PMingLiU"/>
              </a:rPr>
              <a:t>在宅</a:t>
            </a:r>
            <a:r>
              <a:rPr sz="721" b="1" dirty="0" err="1">
                <a:solidFill>
                  <a:srgbClr val="CD5C8C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PMingLiU"/>
              </a:rPr>
              <a:t>療養生活支援を可視化する</a:t>
            </a:r>
            <a:r>
              <a:rPr sz="721" b="1" dirty="0">
                <a:solidFill>
                  <a:srgbClr val="CD5C8C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PMingLiU"/>
              </a:rPr>
              <a:t>   </a:t>
            </a:r>
            <a:r>
              <a:rPr sz="721" b="1" dirty="0" err="1">
                <a:solidFill>
                  <a:srgbClr val="CD5C8C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PMingLiU"/>
              </a:rPr>
              <a:t>希望実現モデル</a:t>
            </a:r>
            <a:r>
              <a:rPr lang="ja-JP" altLang="en-US" sz="721" b="1" dirty="0">
                <a:solidFill>
                  <a:srgbClr val="CD5C8C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PMingLiU"/>
              </a:rPr>
              <a:t>，医学書院，</a:t>
            </a:r>
            <a:r>
              <a:rPr lang="en-US" altLang="ja-JP" sz="721" b="1" dirty="0">
                <a:solidFill>
                  <a:srgbClr val="CD5C8C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PMingLiU"/>
              </a:rPr>
              <a:t>2024.</a:t>
            </a:r>
            <a:endParaRPr sz="721" b="1" dirty="0">
              <a:latin typeface="Yu Gothic" panose="020B0400000000000000" pitchFamily="34" charset="-128"/>
              <a:ea typeface="Yu Gothic" panose="020B0400000000000000" pitchFamily="34" charset="-128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3274" y="8405251"/>
            <a:ext cx="1554044" cy="172501"/>
          </a:xfrm>
          <a:prstGeom prst="rect">
            <a:avLst/>
          </a:prstGeom>
        </p:spPr>
        <p:txBody>
          <a:bodyPr vert="horz" wrap="square" lIns="0" tIns="15258" rIns="0" bIns="0" rtlCol="0">
            <a:spAutoFit/>
          </a:bodyPr>
          <a:lstStyle/>
          <a:p>
            <a:pPr marL="15258">
              <a:spcBef>
                <a:spcPts val="120"/>
              </a:spcBef>
            </a:pPr>
            <a:r>
              <a:rPr sz="1021" b="1" spc="-30" dirty="0">
                <a:latin typeface="Yu Gothic" panose="020B0400000000000000" pitchFamily="34" charset="-128"/>
                <a:ea typeface="Yu Gothic" panose="020B0400000000000000" pitchFamily="34" charset="-128"/>
                <a:cs typeface="PMingLiU"/>
              </a:rPr>
              <a:t>在宅療養生活支援モデル図</a:t>
            </a:r>
            <a:endParaRPr sz="1021" b="1">
              <a:latin typeface="Yu Gothic" panose="020B0400000000000000" pitchFamily="34" charset="-128"/>
              <a:ea typeface="Yu Gothic" panose="020B0400000000000000" pitchFamily="34" charset="-128"/>
              <a:cs typeface="PMingLiU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84796" y="5907221"/>
            <a:ext cx="10975198" cy="2422234"/>
          </a:xfrm>
          <a:custGeom>
            <a:avLst/>
            <a:gdLst/>
            <a:ahLst/>
            <a:cxnLst/>
            <a:rect l="l" t="t" r="r" b="b"/>
            <a:pathLst>
              <a:path w="9135110" h="2016125">
                <a:moveTo>
                  <a:pt x="8991003" y="0"/>
                </a:moveTo>
                <a:lnTo>
                  <a:pt x="144005" y="0"/>
                </a:lnTo>
                <a:lnTo>
                  <a:pt x="98490" y="7340"/>
                </a:lnTo>
                <a:lnTo>
                  <a:pt x="58959" y="27782"/>
                </a:lnTo>
                <a:lnTo>
                  <a:pt x="27785" y="58954"/>
                </a:lnTo>
                <a:lnTo>
                  <a:pt x="7341" y="98485"/>
                </a:lnTo>
                <a:lnTo>
                  <a:pt x="0" y="144005"/>
                </a:lnTo>
                <a:lnTo>
                  <a:pt x="0" y="1872005"/>
                </a:lnTo>
                <a:lnTo>
                  <a:pt x="7341" y="1917519"/>
                </a:lnTo>
                <a:lnTo>
                  <a:pt x="27785" y="1957046"/>
                </a:lnTo>
                <a:lnTo>
                  <a:pt x="58959" y="1988216"/>
                </a:lnTo>
                <a:lnTo>
                  <a:pt x="98490" y="2008657"/>
                </a:lnTo>
                <a:lnTo>
                  <a:pt x="144005" y="2015998"/>
                </a:lnTo>
                <a:lnTo>
                  <a:pt x="8991003" y="2015998"/>
                </a:lnTo>
                <a:lnTo>
                  <a:pt x="9036518" y="2008657"/>
                </a:lnTo>
                <a:lnTo>
                  <a:pt x="9076048" y="1988216"/>
                </a:lnTo>
                <a:lnTo>
                  <a:pt x="9107222" y="1957046"/>
                </a:lnTo>
                <a:lnTo>
                  <a:pt x="9127666" y="1917519"/>
                </a:lnTo>
                <a:lnTo>
                  <a:pt x="9135008" y="1872005"/>
                </a:lnTo>
                <a:lnTo>
                  <a:pt x="9135008" y="144005"/>
                </a:lnTo>
                <a:lnTo>
                  <a:pt x="9127666" y="98485"/>
                </a:lnTo>
                <a:lnTo>
                  <a:pt x="9107222" y="58954"/>
                </a:lnTo>
                <a:lnTo>
                  <a:pt x="9076048" y="27782"/>
                </a:lnTo>
                <a:lnTo>
                  <a:pt x="9036518" y="7340"/>
                </a:lnTo>
                <a:lnTo>
                  <a:pt x="89910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084796" y="5907221"/>
            <a:ext cx="10975198" cy="2422234"/>
          </a:xfrm>
          <a:custGeom>
            <a:avLst/>
            <a:gdLst/>
            <a:ahLst/>
            <a:cxnLst/>
            <a:rect l="l" t="t" r="r" b="b"/>
            <a:pathLst>
              <a:path w="9135110" h="2016125">
                <a:moveTo>
                  <a:pt x="144005" y="0"/>
                </a:moveTo>
                <a:lnTo>
                  <a:pt x="98490" y="7340"/>
                </a:lnTo>
                <a:lnTo>
                  <a:pt x="58959" y="27782"/>
                </a:lnTo>
                <a:lnTo>
                  <a:pt x="27785" y="58954"/>
                </a:lnTo>
                <a:lnTo>
                  <a:pt x="7341" y="98485"/>
                </a:lnTo>
                <a:lnTo>
                  <a:pt x="0" y="144005"/>
                </a:lnTo>
                <a:lnTo>
                  <a:pt x="0" y="1872005"/>
                </a:lnTo>
                <a:lnTo>
                  <a:pt x="7341" y="1917519"/>
                </a:lnTo>
                <a:lnTo>
                  <a:pt x="27785" y="1957046"/>
                </a:lnTo>
                <a:lnTo>
                  <a:pt x="58959" y="1988216"/>
                </a:lnTo>
                <a:lnTo>
                  <a:pt x="98490" y="2008657"/>
                </a:lnTo>
                <a:lnTo>
                  <a:pt x="144005" y="2015998"/>
                </a:lnTo>
                <a:lnTo>
                  <a:pt x="8991003" y="2015998"/>
                </a:lnTo>
                <a:lnTo>
                  <a:pt x="9036518" y="2008657"/>
                </a:lnTo>
                <a:lnTo>
                  <a:pt x="9076048" y="1988216"/>
                </a:lnTo>
                <a:lnTo>
                  <a:pt x="9107222" y="1957046"/>
                </a:lnTo>
                <a:lnTo>
                  <a:pt x="9127666" y="1917519"/>
                </a:lnTo>
                <a:lnTo>
                  <a:pt x="9135008" y="1872005"/>
                </a:lnTo>
                <a:lnTo>
                  <a:pt x="9135008" y="144005"/>
                </a:lnTo>
                <a:lnTo>
                  <a:pt x="9127666" y="98485"/>
                </a:lnTo>
                <a:lnTo>
                  <a:pt x="9107222" y="58954"/>
                </a:lnTo>
                <a:lnTo>
                  <a:pt x="9076048" y="27782"/>
                </a:lnTo>
                <a:lnTo>
                  <a:pt x="9036518" y="7340"/>
                </a:lnTo>
                <a:lnTo>
                  <a:pt x="8991003" y="0"/>
                </a:lnTo>
                <a:lnTo>
                  <a:pt x="144005" y="0"/>
                </a:lnTo>
                <a:close/>
              </a:path>
            </a:pathLst>
          </a:custGeom>
          <a:ln w="179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107675" y="5206624"/>
            <a:ext cx="0" cy="344835"/>
          </a:xfrm>
          <a:custGeom>
            <a:avLst/>
            <a:gdLst/>
            <a:ahLst/>
            <a:cxnLst/>
            <a:rect l="l" t="t" r="r" b="b"/>
            <a:pathLst>
              <a:path h="287020">
                <a:moveTo>
                  <a:pt x="0" y="0"/>
                </a:moveTo>
                <a:lnTo>
                  <a:pt x="0" y="286969"/>
                </a:lnTo>
              </a:path>
            </a:pathLst>
          </a:custGeom>
          <a:ln w="10795">
            <a:solidFill>
              <a:srgbClr val="CD5C8C"/>
            </a:solidFill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049237" y="5151329"/>
            <a:ext cx="117488" cy="63321"/>
          </a:xfrm>
          <a:custGeom>
            <a:avLst/>
            <a:gdLst/>
            <a:ahLst/>
            <a:cxnLst/>
            <a:rect l="l" t="t" r="r" b="b"/>
            <a:pathLst>
              <a:path w="97789" h="52704">
                <a:moveTo>
                  <a:pt x="48641" y="0"/>
                </a:moveTo>
                <a:lnTo>
                  <a:pt x="0" y="52311"/>
                </a:lnTo>
                <a:lnTo>
                  <a:pt x="97282" y="52311"/>
                </a:lnTo>
                <a:lnTo>
                  <a:pt x="48641" y="0"/>
                </a:lnTo>
                <a:close/>
              </a:path>
            </a:pathLst>
          </a:custGeom>
          <a:solidFill>
            <a:srgbClr val="CD5C8C"/>
          </a:solidFill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107675" y="4717723"/>
            <a:ext cx="0" cy="156396"/>
          </a:xfrm>
          <a:custGeom>
            <a:avLst/>
            <a:gdLst/>
            <a:ahLst/>
            <a:cxnLst/>
            <a:rect l="l" t="t" r="r" b="b"/>
            <a:pathLst>
              <a:path h="130175">
                <a:moveTo>
                  <a:pt x="0" y="0"/>
                </a:moveTo>
                <a:lnTo>
                  <a:pt x="0" y="129607"/>
                </a:lnTo>
              </a:path>
            </a:pathLst>
          </a:custGeom>
          <a:ln w="10795">
            <a:solidFill>
              <a:srgbClr val="CD5C8C"/>
            </a:solidFill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696788" y="4805312"/>
            <a:ext cx="822415" cy="346360"/>
          </a:xfrm>
          <a:custGeom>
            <a:avLst/>
            <a:gdLst/>
            <a:ahLst/>
            <a:cxnLst/>
            <a:rect l="l" t="t" r="r" b="b"/>
            <a:pathLst>
              <a:path w="684530" h="288289">
                <a:moveTo>
                  <a:pt x="629996" y="0"/>
                </a:moveTo>
                <a:lnTo>
                  <a:pt x="54000" y="0"/>
                </a:lnTo>
                <a:lnTo>
                  <a:pt x="32982" y="4244"/>
                </a:lnTo>
                <a:lnTo>
                  <a:pt x="15817" y="15817"/>
                </a:lnTo>
                <a:lnTo>
                  <a:pt x="4244" y="32982"/>
                </a:lnTo>
                <a:lnTo>
                  <a:pt x="0" y="54000"/>
                </a:lnTo>
                <a:lnTo>
                  <a:pt x="0" y="233997"/>
                </a:lnTo>
                <a:lnTo>
                  <a:pt x="4244" y="255015"/>
                </a:lnTo>
                <a:lnTo>
                  <a:pt x="15817" y="272180"/>
                </a:lnTo>
                <a:lnTo>
                  <a:pt x="32982" y="283753"/>
                </a:lnTo>
                <a:lnTo>
                  <a:pt x="54000" y="287997"/>
                </a:lnTo>
                <a:lnTo>
                  <a:pt x="629996" y="287997"/>
                </a:lnTo>
                <a:lnTo>
                  <a:pt x="651019" y="283753"/>
                </a:lnTo>
                <a:lnTo>
                  <a:pt x="668183" y="272180"/>
                </a:lnTo>
                <a:lnTo>
                  <a:pt x="679754" y="255015"/>
                </a:lnTo>
                <a:lnTo>
                  <a:pt x="683996" y="233997"/>
                </a:lnTo>
                <a:lnTo>
                  <a:pt x="683996" y="54000"/>
                </a:lnTo>
                <a:lnTo>
                  <a:pt x="679754" y="32982"/>
                </a:lnTo>
                <a:lnTo>
                  <a:pt x="668183" y="15817"/>
                </a:lnTo>
                <a:lnTo>
                  <a:pt x="651019" y="4244"/>
                </a:lnTo>
                <a:lnTo>
                  <a:pt x="629996" y="0"/>
                </a:lnTo>
                <a:close/>
              </a:path>
            </a:pathLst>
          </a:custGeom>
          <a:solidFill>
            <a:srgbClr val="DC8DAE"/>
          </a:solidFill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265000" y="4978320"/>
            <a:ext cx="639317" cy="0"/>
          </a:xfrm>
          <a:custGeom>
            <a:avLst/>
            <a:gdLst/>
            <a:ahLst/>
            <a:cxnLst/>
            <a:rect l="l" t="t" r="r" b="b"/>
            <a:pathLst>
              <a:path w="532129">
                <a:moveTo>
                  <a:pt x="531774" y="0"/>
                </a:moveTo>
                <a:lnTo>
                  <a:pt x="0" y="0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7896346" y="4919881"/>
            <a:ext cx="63321" cy="117488"/>
          </a:xfrm>
          <a:custGeom>
            <a:avLst/>
            <a:gdLst/>
            <a:ahLst/>
            <a:cxnLst/>
            <a:rect l="l" t="t" r="r" b="b"/>
            <a:pathLst>
              <a:path w="52704" h="97789">
                <a:moveTo>
                  <a:pt x="0" y="0"/>
                </a:moveTo>
                <a:lnTo>
                  <a:pt x="0" y="97281"/>
                </a:lnTo>
                <a:lnTo>
                  <a:pt x="52311" y="4864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727725" y="704896"/>
            <a:ext cx="11343682" cy="3677218"/>
            <a:chOff x="605715" y="372402"/>
            <a:chExt cx="9441815" cy="3060700"/>
          </a:xfrm>
        </p:grpSpPr>
        <p:sp>
          <p:nvSpPr>
            <p:cNvPr id="17" name="object 17"/>
            <p:cNvSpPr/>
            <p:nvPr/>
          </p:nvSpPr>
          <p:spPr>
            <a:xfrm>
              <a:off x="614922" y="381609"/>
              <a:ext cx="522605" cy="3042285"/>
            </a:xfrm>
            <a:custGeom>
              <a:avLst/>
              <a:gdLst/>
              <a:ahLst/>
              <a:cxnLst/>
              <a:rect l="l" t="t" r="r" b="b"/>
              <a:pathLst>
                <a:path w="522605" h="3042285">
                  <a:moveTo>
                    <a:pt x="378002" y="0"/>
                  </a:moveTo>
                  <a:lnTo>
                    <a:pt x="144005" y="0"/>
                  </a:lnTo>
                  <a:lnTo>
                    <a:pt x="98490" y="7340"/>
                  </a:lnTo>
                  <a:lnTo>
                    <a:pt x="58959" y="27782"/>
                  </a:lnTo>
                  <a:lnTo>
                    <a:pt x="27785" y="58954"/>
                  </a:lnTo>
                  <a:lnTo>
                    <a:pt x="7341" y="98485"/>
                  </a:lnTo>
                  <a:lnTo>
                    <a:pt x="0" y="144005"/>
                  </a:lnTo>
                  <a:lnTo>
                    <a:pt x="0" y="2898000"/>
                  </a:lnTo>
                  <a:lnTo>
                    <a:pt x="7341" y="2943515"/>
                  </a:lnTo>
                  <a:lnTo>
                    <a:pt x="27785" y="2983046"/>
                  </a:lnTo>
                  <a:lnTo>
                    <a:pt x="58959" y="3014219"/>
                  </a:lnTo>
                  <a:lnTo>
                    <a:pt x="98490" y="3034663"/>
                  </a:lnTo>
                  <a:lnTo>
                    <a:pt x="144005" y="3042005"/>
                  </a:lnTo>
                  <a:lnTo>
                    <a:pt x="378002" y="3042005"/>
                  </a:lnTo>
                  <a:lnTo>
                    <a:pt x="423517" y="3034663"/>
                  </a:lnTo>
                  <a:lnTo>
                    <a:pt x="463048" y="3014219"/>
                  </a:lnTo>
                  <a:lnTo>
                    <a:pt x="494222" y="2983046"/>
                  </a:lnTo>
                  <a:lnTo>
                    <a:pt x="514666" y="2943515"/>
                  </a:lnTo>
                  <a:lnTo>
                    <a:pt x="522008" y="2898000"/>
                  </a:lnTo>
                  <a:lnTo>
                    <a:pt x="522008" y="144005"/>
                  </a:lnTo>
                  <a:lnTo>
                    <a:pt x="514666" y="98485"/>
                  </a:lnTo>
                  <a:lnTo>
                    <a:pt x="494222" y="58954"/>
                  </a:lnTo>
                  <a:lnTo>
                    <a:pt x="463048" y="27782"/>
                  </a:lnTo>
                  <a:lnTo>
                    <a:pt x="423517" y="7340"/>
                  </a:lnTo>
                  <a:lnTo>
                    <a:pt x="378002" y="0"/>
                  </a:lnTo>
                  <a:close/>
                </a:path>
              </a:pathLst>
            </a:custGeom>
            <a:solidFill>
              <a:srgbClr val="CD5C8C"/>
            </a:solidFill>
          </p:spPr>
          <p:txBody>
            <a:bodyPr wrap="square" lIns="0" tIns="0" rIns="0" bIns="0" rtlCol="0"/>
            <a:lstStyle/>
            <a:p>
              <a:endParaRPr sz="961"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614922" y="381609"/>
              <a:ext cx="522605" cy="3042285"/>
            </a:xfrm>
            <a:custGeom>
              <a:avLst/>
              <a:gdLst/>
              <a:ahLst/>
              <a:cxnLst/>
              <a:rect l="l" t="t" r="r" b="b"/>
              <a:pathLst>
                <a:path w="522605" h="3042285">
                  <a:moveTo>
                    <a:pt x="144005" y="0"/>
                  </a:moveTo>
                  <a:lnTo>
                    <a:pt x="98490" y="7340"/>
                  </a:lnTo>
                  <a:lnTo>
                    <a:pt x="58959" y="27782"/>
                  </a:lnTo>
                  <a:lnTo>
                    <a:pt x="27785" y="58954"/>
                  </a:lnTo>
                  <a:lnTo>
                    <a:pt x="7341" y="98485"/>
                  </a:lnTo>
                  <a:lnTo>
                    <a:pt x="0" y="144005"/>
                  </a:lnTo>
                  <a:lnTo>
                    <a:pt x="0" y="2898000"/>
                  </a:lnTo>
                  <a:lnTo>
                    <a:pt x="7341" y="2943515"/>
                  </a:lnTo>
                  <a:lnTo>
                    <a:pt x="27785" y="2983046"/>
                  </a:lnTo>
                  <a:lnTo>
                    <a:pt x="58959" y="3014219"/>
                  </a:lnTo>
                  <a:lnTo>
                    <a:pt x="98490" y="3034663"/>
                  </a:lnTo>
                  <a:lnTo>
                    <a:pt x="144005" y="3042005"/>
                  </a:lnTo>
                  <a:lnTo>
                    <a:pt x="378002" y="3042005"/>
                  </a:lnTo>
                  <a:lnTo>
                    <a:pt x="423517" y="3034663"/>
                  </a:lnTo>
                  <a:lnTo>
                    <a:pt x="463048" y="3014219"/>
                  </a:lnTo>
                  <a:lnTo>
                    <a:pt x="494222" y="2983046"/>
                  </a:lnTo>
                  <a:lnTo>
                    <a:pt x="514666" y="2943515"/>
                  </a:lnTo>
                  <a:lnTo>
                    <a:pt x="522008" y="2898000"/>
                  </a:lnTo>
                  <a:lnTo>
                    <a:pt x="522008" y="144005"/>
                  </a:lnTo>
                  <a:lnTo>
                    <a:pt x="514666" y="98485"/>
                  </a:lnTo>
                  <a:lnTo>
                    <a:pt x="494222" y="58954"/>
                  </a:lnTo>
                  <a:lnTo>
                    <a:pt x="463048" y="27782"/>
                  </a:lnTo>
                  <a:lnTo>
                    <a:pt x="423517" y="7340"/>
                  </a:lnTo>
                  <a:lnTo>
                    <a:pt x="378002" y="0"/>
                  </a:lnTo>
                  <a:lnTo>
                    <a:pt x="144005" y="0"/>
                  </a:lnTo>
                  <a:close/>
                </a:path>
              </a:pathLst>
            </a:custGeom>
            <a:ln w="17995">
              <a:solidFill>
                <a:srgbClr val="CD5C8C"/>
              </a:solidFill>
            </a:ln>
          </p:spPr>
          <p:txBody>
            <a:bodyPr wrap="square" lIns="0" tIns="0" rIns="0" bIns="0" rtlCol="0"/>
            <a:lstStyle/>
            <a:p>
              <a:endParaRPr sz="961"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19" name="object 19"/>
            <p:cNvSpPr/>
            <p:nvPr/>
          </p:nvSpPr>
          <p:spPr>
            <a:xfrm>
              <a:off x="902921" y="381609"/>
              <a:ext cx="9135110" cy="3042285"/>
            </a:xfrm>
            <a:custGeom>
              <a:avLst/>
              <a:gdLst/>
              <a:ahLst/>
              <a:cxnLst/>
              <a:rect l="l" t="t" r="r" b="b"/>
              <a:pathLst>
                <a:path w="9135110" h="3042285">
                  <a:moveTo>
                    <a:pt x="8991003" y="0"/>
                  </a:moveTo>
                  <a:lnTo>
                    <a:pt x="144005" y="0"/>
                  </a:lnTo>
                  <a:lnTo>
                    <a:pt x="98490" y="7340"/>
                  </a:lnTo>
                  <a:lnTo>
                    <a:pt x="58959" y="27782"/>
                  </a:lnTo>
                  <a:lnTo>
                    <a:pt x="27785" y="58954"/>
                  </a:lnTo>
                  <a:lnTo>
                    <a:pt x="7341" y="98485"/>
                  </a:lnTo>
                  <a:lnTo>
                    <a:pt x="0" y="144005"/>
                  </a:lnTo>
                  <a:lnTo>
                    <a:pt x="0" y="2898000"/>
                  </a:lnTo>
                  <a:lnTo>
                    <a:pt x="7341" y="2943515"/>
                  </a:lnTo>
                  <a:lnTo>
                    <a:pt x="27785" y="2983046"/>
                  </a:lnTo>
                  <a:lnTo>
                    <a:pt x="58959" y="3014219"/>
                  </a:lnTo>
                  <a:lnTo>
                    <a:pt x="98490" y="3034663"/>
                  </a:lnTo>
                  <a:lnTo>
                    <a:pt x="144005" y="3042005"/>
                  </a:lnTo>
                  <a:lnTo>
                    <a:pt x="8991003" y="3042005"/>
                  </a:lnTo>
                  <a:lnTo>
                    <a:pt x="9036518" y="3034663"/>
                  </a:lnTo>
                  <a:lnTo>
                    <a:pt x="9076048" y="3014219"/>
                  </a:lnTo>
                  <a:lnTo>
                    <a:pt x="9107222" y="2983046"/>
                  </a:lnTo>
                  <a:lnTo>
                    <a:pt x="9127666" y="2943515"/>
                  </a:lnTo>
                  <a:lnTo>
                    <a:pt x="9135008" y="2898000"/>
                  </a:lnTo>
                  <a:lnTo>
                    <a:pt x="9135008" y="144005"/>
                  </a:lnTo>
                  <a:lnTo>
                    <a:pt x="9127666" y="98485"/>
                  </a:lnTo>
                  <a:lnTo>
                    <a:pt x="9107222" y="58954"/>
                  </a:lnTo>
                  <a:lnTo>
                    <a:pt x="9076048" y="27782"/>
                  </a:lnTo>
                  <a:lnTo>
                    <a:pt x="9036518" y="7340"/>
                  </a:lnTo>
                  <a:lnTo>
                    <a:pt x="89910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961"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902921" y="381609"/>
              <a:ext cx="9135110" cy="3042285"/>
            </a:xfrm>
            <a:custGeom>
              <a:avLst/>
              <a:gdLst/>
              <a:ahLst/>
              <a:cxnLst/>
              <a:rect l="l" t="t" r="r" b="b"/>
              <a:pathLst>
                <a:path w="9135110" h="3042285">
                  <a:moveTo>
                    <a:pt x="144005" y="0"/>
                  </a:moveTo>
                  <a:lnTo>
                    <a:pt x="98490" y="7340"/>
                  </a:lnTo>
                  <a:lnTo>
                    <a:pt x="58959" y="27782"/>
                  </a:lnTo>
                  <a:lnTo>
                    <a:pt x="27785" y="58954"/>
                  </a:lnTo>
                  <a:lnTo>
                    <a:pt x="7341" y="98485"/>
                  </a:lnTo>
                  <a:lnTo>
                    <a:pt x="0" y="144005"/>
                  </a:lnTo>
                  <a:lnTo>
                    <a:pt x="0" y="2898000"/>
                  </a:lnTo>
                  <a:lnTo>
                    <a:pt x="7341" y="2943515"/>
                  </a:lnTo>
                  <a:lnTo>
                    <a:pt x="27785" y="2983046"/>
                  </a:lnTo>
                  <a:lnTo>
                    <a:pt x="58959" y="3014219"/>
                  </a:lnTo>
                  <a:lnTo>
                    <a:pt x="98490" y="3034663"/>
                  </a:lnTo>
                  <a:lnTo>
                    <a:pt x="144005" y="3042005"/>
                  </a:lnTo>
                  <a:lnTo>
                    <a:pt x="8991003" y="3042005"/>
                  </a:lnTo>
                  <a:lnTo>
                    <a:pt x="9036518" y="3034663"/>
                  </a:lnTo>
                  <a:lnTo>
                    <a:pt x="9076048" y="3014219"/>
                  </a:lnTo>
                  <a:lnTo>
                    <a:pt x="9107222" y="2983046"/>
                  </a:lnTo>
                  <a:lnTo>
                    <a:pt x="9127666" y="2943515"/>
                  </a:lnTo>
                  <a:lnTo>
                    <a:pt x="9135008" y="2898000"/>
                  </a:lnTo>
                  <a:lnTo>
                    <a:pt x="9135008" y="144005"/>
                  </a:lnTo>
                  <a:lnTo>
                    <a:pt x="9127666" y="98485"/>
                  </a:lnTo>
                  <a:lnTo>
                    <a:pt x="9107222" y="58954"/>
                  </a:lnTo>
                  <a:lnTo>
                    <a:pt x="9076048" y="27782"/>
                  </a:lnTo>
                  <a:lnTo>
                    <a:pt x="9036518" y="7340"/>
                  </a:lnTo>
                  <a:lnTo>
                    <a:pt x="8991003" y="0"/>
                  </a:lnTo>
                  <a:lnTo>
                    <a:pt x="144005" y="0"/>
                  </a:lnTo>
                  <a:close/>
                </a:path>
              </a:pathLst>
            </a:custGeom>
            <a:ln w="17995">
              <a:solidFill>
                <a:srgbClr val="CD5C8C"/>
              </a:solidFill>
            </a:ln>
          </p:spPr>
          <p:txBody>
            <a:bodyPr wrap="square" lIns="0" tIns="0" rIns="0" bIns="0" rtlCol="0"/>
            <a:lstStyle/>
            <a:p>
              <a:endParaRPr sz="961"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831662" y="2126278"/>
            <a:ext cx="160974" cy="828804"/>
          </a:xfrm>
          <a:prstGeom prst="rect">
            <a:avLst/>
          </a:prstGeom>
        </p:spPr>
        <p:txBody>
          <a:bodyPr vert="horz" wrap="square" lIns="0" tIns="41960" rIns="0" bIns="0" rtlCol="0">
            <a:spAutoFit/>
          </a:bodyPr>
          <a:lstStyle/>
          <a:p>
            <a:pPr marL="15258" marR="6103" algn="just">
              <a:lnSpc>
                <a:spcPct val="82600"/>
              </a:lnSpc>
              <a:spcBef>
                <a:spcPts val="330"/>
              </a:spcBef>
            </a:pPr>
            <a:r>
              <a:rPr sz="1021" b="1" spc="-60" dirty="0">
                <a:solidFill>
                  <a:srgbClr val="FFFFFF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SimSun"/>
              </a:rPr>
              <a:t>希望実現支援</a:t>
            </a:r>
            <a:endParaRPr sz="1021" b="1">
              <a:latin typeface="Yu Gothic" panose="020B0400000000000000" pitchFamily="34" charset="-128"/>
              <a:ea typeface="Yu Gothic" panose="020B0400000000000000" pitchFamily="34" charset="-128"/>
              <a:cs typeface="SimSu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107677" y="4456217"/>
            <a:ext cx="0" cy="88497"/>
          </a:xfrm>
          <a:custGeom>
            <a:avLst/>
            <a:gdLst/>
            <a:ahLst/>
            <a:cxnLst/>
            <a:rect l="l" t="t" r="r" b="b"/>
            <a:pathLst>
              <a:path h="73660">
                <a:moveTo>
                  <a:pt x="0" y="0"/>
                </a:moveTo>
                <a:lnTo>
                  <a:pt x="0" y="73656"/>
                </a:lnTo>
              </a:path>
            </a:pathLst>
          </a:custGeom>
          <a:ln w="10795">
            <a:solidFill>
              <a:srgbClr val="CD5C8C"/>
            </a:solidFill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049237" y="4400915"/>
            <a:ext cx="117488" cy="63321"/>
          </a:xfrm>
          <a:custGeom>
            <a:avLst/>
            <a:gdLst/>
            <a:ahLst/>
            <a:cxnLst/>
            <a:rect l="l" t="t" r="r" b="b"/>
            <a:pathLst>
              <a:path w="97789" h="52704">
                <a:moveTo>
                  <a:pt x="48641" y="0"/>
                </a:moveTo>
                <a:lnTo>
                  <a:pt x="0" y="52311"/>
                </a:lnTo>
                <a:lnTo>
                  <a:pt x="97282" y="52311"/>
                </a:lnTo>
                <a:lnTo>
                  <a:pt x="48641" y="0"/>
                </a:lnTo>
                <a:close/>
              </a:path>
            </a:pathLst>
          </a:custGeom>
          <a:solidFill>
            <a:srgbClr val="CD5C8C"/>
          </a:solidFill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072888" y="2112249"/>
            <a:ext cx="8421744" cy="862086"/>
          </a:xfrm>
          <a:custGeom>
            <a:avLst/>
            <a:gdLst/>
            <a:ahLst/>
            <a:cxnLst/>
            <a:rect l="l" t="t" r="r" b="b"/>
            <a:pathLst>
              <a:path w="7009765" h="717550">
                <a:moveTo>
                  <a:pt x="7009244" y="358648"/>
                </a:moveTo>
                <a:lnTo>
                  <a:pt x="6708673" y="8394"/>
                </a:lnTo>
                <a:lnTo>
                  <a:pt x="6691655" y="0"/>
                </a:lnTo>
                <a:lnTo>
                  <a:pt x="6686499" y="5702"/>
                </a:lnTo>
                <a:lnTo>
                  <a:pt x="6684607" y="17614"/>
                </a:lnTo>
                <a:lnTo>
                  <a:pt x="6684607" y="88811"/>
                </a:lnTo>
                <a:lnTo>
                  <a:pt x="16421" y="88811"/>
                </a:lnTo>
                <a:lnTo>
                  <a:pt x="9817" y="88849"/>
                </a:lnTo>
                <a:lnTo>
                  <a:pt x="673" y="90817"/>
                </a:lnTo>
                <a:lnTo>
                  <a:pt x="217233" y="331876"/>
                </a:lnTo>
                <a:lnTo>
                  <a:pt x="227380" y="351548"/>
                </a:lnTo>
                <a:lnTo>
                  <a:pt x="226250" y="368693"/>
                </a:lnTo>
                <a:lnTo>
                  <a:pt x="220611" y="380834"/>
                </a:lnTo>
                <a:lnTo>
                  <a:pt x="217233" y="385432"/>
                </a:lnTo>
                <a:lnTo>
                  <a:pt x="0" y="627227"/>
                </a:lnTo>
                <a:lnTo>
                  <a:pt x="5054" y="628154"/>
                </a:lnTo>
                <a:lnTo>
                  <a:pt x="10401" y="628815"/>
                </a:lnTo>
                <a:lnTo>
                  <a:pt x="6684607" y="628815"/>
                </a:lnTo>
                <a:lnTo>
                  <a:pt x="6684607" y="699693"/>
                </a:lnTo>
                <a:lnTo>
                  <a:pt x="6686499" y="711593"/>
                </a:lnTo>
                <a:lnTo>
                  <a:pt x="6691655" y="717296"/>
                </a:lnTo>
                <a:lnTo>
                  <a:pt x="6699301" y="716508"/>
                </a:lnTo>
                <a:lnTo>
                  <a:pt x="6708673" y="708914"/>
                </a:lnTo>
                <a:lnTo>
                  <a:pt x="6999287" y="385432"/>
                </a:lnTo>
                <a:lnTo>
                  <a:pt x="7006755" y="372897"/>
                </a:lnTo>
                <a:lnTo>
                  <a:pt x="7009244" y="358648"/>
                </a:lnTo>
                <a:close/>
              </a:path>
            </a:pathLst>
          </a:custGeom>
          <a:solidFill>
            <a:srgbClr val="E19DBA"/>
          </a:solidFill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824111" y="1348429"/>
            <a:ext cx="186788" cy="919049"/>
          </a:xfrm>
          <a:custGeom>
            <a:avLst/>
            <a:gdLst/>
            <a:ahLst/>
            <a:cxnLst/>
            <a:rect l="l" t="t" r="r" b="b"/>
            <a:pathLst>
              <a:path w="200660" h="773430">
                <a:moveTo>
                  <a:pt x="0" y="0"/>
                </a:moveTo>
                <a:lnTo>
                  <a:pt x="200304" y="773341"/>
                </a:lnTo>
              </a:path>
            </a:pathLst>
          </a:custGeom>
          <a:ln w="35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956712" y="2244706"/>
            <a:ext cx="102993" cy="68662"/>
          </a:xfrm>
          <a:custGeom>
            <a:avLst/>
            <a:gdLst/>
            <a:ahLst/>
            <a:cxnLst/>
            <a:rect l="l" t="t" r="r" b="b"/>
            <a:pathLst>
              <a:path w="85725" h="57150">
                <a:moveTo>
                  <a:pt x="85458" y="0"/>
                </a:moveTo>
                <a:lnTo>
                  <a:pt x="0" y="22136"/>
                </a:lnTo>
                <a:lnTo>
                  <a:pt x="54635" y="57023"/>
                </a:lnTo>
                <a:lnTo>
                  <a:pt x="854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8928882" y="1338256"/>
            <a:ext cx="241079" cy="929222"/>
          </a:xfrm>
          <a:custGeom>
            <a:avLst/>
            <a:gdLst/>
            <a:ahLst/>
            <a:cxnLst/>
            <a:rect l="l" t="t" r="r" b="b"/>
            <a:pathLst>
              <a:path w="200659" h="773430">
                <a:moveTo>
                  <a:pt x="0" y="0"/>
                </a:moveTo>
                <a:lnTo>
                  <a:pt x="200304" y="773341"/>
                </a:lnTo>
              </a:path>
            </a:pathLst>
          </a:custGeom>
          <a:ln w="35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9115773" y="2244706"/>
            <a:ext cx="102993" cy="68662"/>
          </a:xfrm>
          <a:custGeom>
            <a:avLst/>
            <a:gdLst/>
            <a:ahLst/>
            <a:cxnLst/>
            <a:rect l="l" t="t" r="r" b="b"/>
            <a:pathLst>
              <a:path w="85725" h="57150">
                <a:moveTo>
                  <a:pt x="85458" y="0"/>
                </a:moveTo>
                <a:lnTo>
                  <a:pt x="0" y="22136"/>
                </a:lnTo>
                <a:lnTo>
                  <a:pt x="54635" y="57023"/>
                </a:lnTo>
                <a:lnTo>
                  <a:pt x="854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8905335" y="1232225"/>
            <a:ext cx="1715018" cy="257100"/>
          </a:xfrm>
          <a:custGeom>
            <a:avLst/>
            <a:gdLst/>
            <a:ahLst/>
            <a:cxnLst/>
            <a:rect l="l" t="t" r="r" b="b"/>
            <a:pathLst>
              <a:path w="1427479" h="213994">
                <a:moveTo>
                  <a:pt x="0" y="213503"/>
                </a:moveTo>
                <a:lnTo>
                  <a:pt x="1427443" y="213503"/>
                </a:lnTo>
                <a:lnTo>
                  <a:pt x="1427443" y="0"/>
                </a:lnTo>
                <a:lnTo>
                  <a:pt x="0" y="0"/>
                </a:lnTo>
                <a:lnTo>
                  <a:pt x="0" y="213503"/>
                </a:lnTo>
                <a:close/>
              </a:path>
            </a:pathLst>
          </a:custGeom>
          <a:solidFill>
            <a:srgbClr val="F5DEE8"/>
          </a:solidFill>
        </p:spPr>
        <p:txBody>
          <a:bodyPr wrap="square" lIns="0" tIns="0" rIns="0" bIns="0" rtlCol="0" anchor="ctr"/>
          <a:lstStyle/>
          <a:p>
            <a:pPr algn="ctr"/>
            <a:r>
              <a:rPr lang="ja-JP" altLang="en-US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支援</a:t>
            </a:r>
            <a:r>
              <a:rPr lang="en-US" altLang="ja-JP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5</a:t>
            </a:r>
            <a:endParaRPr sz="961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8928882" y="2819301"/>
            <a:ext cx="241079" cy="929222"/>
          </a:xfrm>
          <a:custGeom>
            <a:avLst/>
            <a:gdLst/>
            <a:ahLst/>
            <a:cxnLst/>
            <a:rect l="l" t="t" r="r" b="b"/>
            <a:pathLst>
              <a:path w="200659" h="773430">
                <a:moveTo>
                  <a:pt x="0" y="773341"/>
                </a:moveTo>
                <a:lnTo>
                  <a:pt x="200304" y="0"/>
                </a:lnTo>
              </a:path>
            </a:pathLst>
          </a:custGeom>
          <a:ln w="35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9115773" y="2773458"/>
            <a:ext cx="102993" cy="68662"/>
          </a:xfrm>
          <a:custGeom>
            <a:avLst/>
            <a:gdLst/>
            <a:ahLst/>
            <a:cxnLst/>
            <a:rect l="l" t="t" r="r" b="b"/>
            <a:pathLst>
              <a:path w="85725" h="57150">
                <a:moveTo>
                  <a:pt x="54635" y="0"/>
                </a:moveTo>
                <a:lnTo>
                  <a:pt x="0" y="34886"/>
                </a:lnTo>
                <a:lnTo>
                  <a:pt x="85458" y="57023"/>
                </a:lnTo>
                <a:lnTo>
                  <a:pt x="5463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8905343" y="3602389"/>
            <a:ext cx="1715018" cy="257100"/>
          </a:xfrm>
          <a:custGeom>
            <a:avLst/>
            <a:gdLst/>
            <a:ahLst/>
            <a:cxnLst/>
            <a:rect l="l" t="t" r="r" b="b"/>
            <a:pathLst>
              <a:path w="1427479" h="213994">
                <a:moveTo>
                  <a:pt x="0" y="213503"/>
                </a:moveTo>
                <a:lnTo>
                  <a:pt x="1427423" y="213503"/>
                </a:lnTo>
                <a:lnTo>
                  <a:pt x="1427423" y="0"/>
                </a:lnTo>
                <a:lnTo>
                  <a:pt x="0" y="0"/>
                </a:lnTo>
                <a:lnTo>
                  <a:pt x="0" y="213503"/>
                </a:lnTo>
                <a:close/>
              </a:path>
            </a:pathLst>
          </a:custGeom>
          <a:solidFill>
            <a:srgbClr val="F5DEE8"/>
          </a:solidFill>
        </p:spPr>
        <p:txBody>
          <a:bodyPr wrap="square" lIns="0" tIns="0" rIns="0" bIns="0" rtlCol="0" anchor="ctr"/>
          <a:lstStyle/>
          <a:p>
            <a:pPr algn="ctr"/>
            <a:r>
              <a:rPr lang="ja-JP" altLang="en-US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支援</a:t>
            </a:r>
            <a:r>
              <a:rPr lang="en-US" altLang="ja-JP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6</a:t>
            </a:r>
            <a:endParaRPr sz="961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3780309" y="1232225"/>
            <a:ext cx="1838609" cy="255052"/>
          </a:xfrm>
          <a:custGeom>
            <a:avLst/>
            <a:gdLst/>
            <a:ahLst/>
            <a:cxnLst/>
            <a:rect l="l" t="t" r="r" b="b"/>
            <a:pathLst>
              <a:path w="1530350" h="213994">
                <a:moveTo>
                  <a:pt x="0" y="213503"/>
                </a:moveTo>
                <a:lnTo>
                  <a:pt x="1529804" y="213503"/>
                </a:lnTo>
                <a:lnTo>
                  <a:pt x="1529804" y="0"/>
                </a:lnTo>
                <a:lnTo>
                  <a:pt x="0" y="0"/>
                </a:lnTo>
                <a:lnTo>
                  <a:pt x="0" y="213503"/>
                </a:lnTo>
                <a:close/>
              </a:path>
            </a:pathLst>
          </a:custGeom>
          <a:solidFill>
            <a:srgbClr val="F5DEE8"/>
          </a:solidFill>
        </p:spPr>
        <p:txBody>
          <a:bodyPr wrap="square" lIns="0" tIns="0" rIns="0" bIns="0" rtlCol="0" anchor="ctr"/>
          <a:lstStyle/>
          <a:p>
            <a:pPr algn="ctr"/>
            <a:r>
              <a:rPr lang="ja-JP" altLang="en-US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支援</a:t>
            </a:r>
            <a:r>
              <a:rPr lang="en-US" altLang="ja-JP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1</a:t>
            </a:r>
            <a:endParaRPr sz="961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3791446" y="2819301"/>
            <a:ext cx="241079" cy="929222"/>
          </a:xfrm>
          <a:custGeom>
            <a:avLst/>
            <a:gdLst/>
            <a:ahLst/>
            <a:cxnLst/>
            <a:rect l="l" t="t" r="r" b="b"/>
            <a:pathLst>
              <a:path w="200660" h="773430">
                <a:moveTo>
                  <a:pt x="0" y="773341"/>
                </a:moveTo>
                <a:lnTo>
                  <a:pt x="200304" y="0"/>
                </a:lnTo>
              </a:path>
            </a:pathLst>
          </a:custGeom>
          <a:ln w="35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3978337" y="2773458"/>
            <a:ext cx="102993" cy="68662"/>
          </a:xfrm>
          <a:custGeom>
            <a:avLst/>
            <a:gdLst/>
            <a:ahLst/>
            <a:cxnLst/>
            <a:rect l="l" t="t" r="r" b="b"/>
            <a:pathLst>
              <a:path w="85725" h="57150">
                <a:moveTo>
                  <a:pt x="54635" y="0"/>
                </a:moveTo>
                <a:lnTo>
                  <a:pt x="0" y="34886"/>
                </a:lnTo>
                <a:lnTo>
                  <a:pt x="85458" y="57023"/>
                </a:lnTo>
                <a:lnTo>
                  <a:pt x="5463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780309" y="3602389"/>
            <a:ext cx="1838609" cy="257100"/>
          </a:xfrm>
          <a:custGeom>
            <a:avLst/>
            <a:gdLst/>
            <a:ahLst/>
            <a:cxnLst/>
            <a:rect l="l" t="t" r="r" b="b"/>
            <a:pathLst>
              <a:path w="1530350" h="213994">
                <a:moveTo>
                  <a:pt x="0" y="213503"/>
                </a:moveTo>
                <a:lnTo>
                  <a:pt x="1529804" y="213503"/>
                </a:lnTo>
                <a:lnTo>
                  <a:pt x="1529804" y="0"/>
                </a:lnTo>
                <a:lnTo>
                  <a:pt x="0" y="0"/>
                </a:lnTo>
                <a:lnTo>
                  <a:pt x="0" y="213503"/>
                </a:lnTo>
                <a:close/>
              </a:path>
            </a:pathLst>
          </a:custGeom>
          <a:solidFill>
            <a:srgbClr val="F5DEE8"/>
          </a:solidFill>
        </p:spPr>
        <p:txBody>
          <a:bodyPr wrap="square" lIns="0" tIns="0" rIns="0" bIns="0" rtlCol="0" anchor="ctr"/>
          <a:lstStyle/>
          <a:p>
            <a:pPr algn="ctr"/>
            <a:r>
              <a:rPr lang="ja-JP" altLang="en-US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支援</a:t>
            </a:r>
            <a:r>
              <a:rPr lang="en-US" altLang="ja-JP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2</a:t>
            </a:r>
            <a:endParaRPr sz="961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4071928" y="2330094"/>
            <a:ext cx="1378575" cy="431043"/>
          </a:xfrm>
          <a:custGeom>
            <a:avLst/>
            <a:gdLst/>
            <a:ahLst/>
            <a:cxnLst/>
            <a:rect l="l" t="t" r="r" b="b"/>
            <a:pathLst>
              <a:path w="1147445" h="358775">
                <a:moveTo>
                  <a:pt x="0" y="358686"/>
                </a:moveTo>
                <a:lnTo>
                  <a:pt x="1146833" y="358686"/>
                </a:lnTo>
                <a:lnTo>
                  <a:pt x="1146833" y="0"/>
                </a:lnTo>
                <a:lnTo>
                  <a:pt x="0" y="0"/>
                </a:lnTo>
                <a:lnTo>
                  <a:pt x="0" y="3586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 anchor="ctr"/>
          <a:lstStyle/>
          <a:p>
            <a:pPr algn="ctr"/>
            <a:r>
              <a:rPr lang="ja-JP" altLang="en-US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目標</a:t>
            </a:r>
            <a:r>
              <a:rPr lang="en-US" altLang="ja-JP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1</a:t>
            </a:r>
            <a:endParaRPr sz="961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6356380" y="1338253"/>
            <a:ext cx="241079" cy="929222"/>
          </a:xfrm>
          <a:custGeom>
            <a:avLst/>
            <a:gdLst/>
            <a:ahLst/>
            <a:cxnLst/>
            <a:rect l="l" t="t" r="r" b="b"/>
            <a:pathLst>
              <a:path w="200660" h="773430">
                <a:moveTo>
                  <a:pt x="0" y="0"/>
                </a:moveTo>
                <a:lnTo>
                  <a:pt x="200304" y="773341"/>
                </a:lnTo>
              </a:path>
            </a:pathLst>
          </a:custGeom>
          <a:ln w="35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6543272" y="2244702"/>
            <a:ext cx="102993" cy="68662"/>
          </a:xfrm>
          <a:custGeom>
            <a:avLst/>
            <a:gdLst/>
            <a:ahLst/>
            <a:cxnLst/>
            <a:rect l="l" t="t" r="r" b="b"/>
            <a:pathLst>
              <a:path w="85725" h="57150">
                <a:moveTo>
                  <a:pt x="85458" y="0"/>
                </a:moveTo>
                <a:lnTo>
                  <a:pt x="0" y="22136"/>
                </a:lnTo>
                <a:lnTo>
                  <a:pt x="54635" y="57023"/>
                </a:lnTo>
                <a:lnTo>
                  <a:pt x="854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6353662" y="1229635"/>
            <a:ext cx="1841660" cy="264729"/>
          </a:xfrm>
          <a:custGeom>
            <a:avLst/>
            <a:gdLst/>
            <a:ahLst/>
            <a:cxnLst/>
            <a:rect l="l" t="t" r="r" b="b"/>
            <a:pathLst>
              <a:path w="1532890" h="220344">
                <a:moveTo>
                  <a:pt x="0" y="219880"/>
                </a:moveTo>
                <a:lnTo>
                  <a:pt x="1532578" y="219880"/>
                </a:lnTo>
                <a:lnTo>
                  <a:pt x="1532578" y="0"/>
                </a:lnTo>
                <a:lnTo>
                  <a:pt x="0" y="0"/>
                </a:lnTo>
                <a:lnTo>
                  <a:pt x="0" y="219880"/>
                </a:lnTo>
                <a:close/>
              </a:path>
            </a:pathLst>
          </a:custGeom>
          <a:solidFill>
            <a:srgbClr val="F5DEE8"/>
          </a:solidFill>
        </p:spPr>
        <p:txBody>
          <a:bodyPr wrap="square" lIns="0" tIns="0" rIns="0" bIns="0" rtlCol="0" anchor="ctr"/>
          <a:lstStyle/>
          <a:p>
            <a:pPr algn="ctr"/>
            <a:r>
              <a:rPr lang="ja-JP" altLang="en-US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支援</a:t>
            </a:r>
            <a:r>
              <a:rPr lang="en-US" altLang="ja-JP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3</a:t>
            </a:r>
            <a:endParaRPr sz="961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6356380" y="2819302"/>
            <a:ext cx="241079" cy="929222"/>
          </a:xfrm>
          <a:custGeom>
            <a:avLst/>
            <a:gdLst/>
            <a:ahLst/>
            <a:cxnLst/>
            <a:rect l="l" t="t" r="r" b="b"/>
            <a:pathLst>
              <a:path w="200660" h="773430">
                <a:moveTo>
                  <a:pt x="0" y="773341"/>
                </a:moveTo>
                <a:lnTo>
                  <a:pt x="200304" y="0"/>
                </a:lnTo>
              </a:path>
            </a:pathLst>
          </a:custGeom>
          <a:ln w="35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6543272" y="2773459"/>
            <a:ext cx="102993" cy="68662"/>
          </a:xfrm>
          <a:custGeom>
            <a:avLst/>
            <a:gdLst/>
            <a:ahLst/>
            <a:cxnLst/>
            <a:rect l="l" t="t" r="r" b="b"/>
            <a:pathLst>
              <a:path w="85725" h="57150">
                <a:moveTo>
                  <a:pt x="54635" y="0"/>
                </a:moveTo>
                <a:lnTo>
                  <a:pt x="0" y="34886"/>
                </a:lnTo>
                <a:lnTo>
                  <a:pt x="85458" y="57023"/>
                </a:lnTo>
                <a:lnTo>
                  <a:pt x="5463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6353668" y="3596617"/>
            <a:ext cx="1841660" cy="264729"/>
          </a:xfrm>
          <a:custGeom>
            <a:avLst/>
            <a:gdLst/>
            <a:ahLst/>
            <a:cxnLst/>
            <a:rect l="l" t="t" r="r" b="b"/>
            <a:pathLst>
              <a:path w="1532890" h="220344">
                <a:moveTo>
                  <a:pt x="0" y="219884"/>
                </a:moveTo>
                <a:lnTo>
                  <a:pt x="1532559" y="219884"/>
                </a:lnTo>
                <a:lnTo>
                  <a:pt x="1532559" y="0"/>
                </a:lnTo>
                <a:lnTo>
                  <a:pt x="0" y="0"/>
                </a:lnTo>
                <a:lnTo>
                  <a:pt x="0" y="219884"/>
                </a:lnTo>
                <a:close/>
              </a:path>
            </a:pathLst>
          </a:custGeom>
          <a:solidFill>
            <a:srgbClr val="F5DEE8"/>
          </a:solidFill>
        </p:spPr>
        <p:txBody>
          <a:bodyPr wrap="square" lIns="0" tIns="0" rIns="0" bIns="0" rtlCol="0" anchor="ctr"/>
          <a:lstStyle/>
          <a:p>
            <a:pPr algn="ctr"/>
            <a:r>
              <a:rPr lang="ja-JP" altLang="en-US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支援</a:t>
            </a:r>
            <a:r>
              <a:rPr lang="en-US" altLang="ja-JP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4</a:t>
            </a:r>
          </a:p>
        </p:txBody>
      </p:sp>
      <p:sp>
        <p:nvSpPr>
          <p:cNvPr id="52" name="object 52"/>
          <p:cNvSpPr/>
          <p:nvPr/>
        </p:nvSpPr>
        <p:spPr>
          <a:xfrm>
            <a:off x="1322145" y="2225290"/>
            <a:ext cx="1902693" cy="636265"/>
          </a:xfrm>
          <a:custGeom>
            <a:avLst/>
            <a:gdLst/>
            <a:ahLst/>
            <a:cxnLst/>
            <a:rect l="l" t="t" r="r" b="b"/>
            <a:pathLst>
              <a:path w="1583689" h="529589">
                <a:moveTo>
                  <a:pt x="1574584" y="241388"/>
                </a:moveTo>
                <a:lnTo>
                  <a:pt x="1538439" y="201155"/>
                </a:lnTo>
                <a:lnTo>
                  <a:pt x="1502295" y="160922"/>
                </a:lnTo>
                <a:lnTo>
                  <a:pt x="1466151" y="120689"/>
                </a:lnTo>
                <a:lnTo>
                  <a:pt x="1430007" y="80458"/>
                </a:lnTo>
                <a:lnTo>
                  <a:pt x="1393863" y="40228"/>
                </a:lnTo>
                <a:lnTo>
                  <a:pt x="1357718" y="0"/>
                </a:lnTo>
                <a:lnTo>
                  <a:pt x="66598" y="0"/>
                </a:lnTo>
                <a:lnTo>
                  <a:pt x="55051" y="1176"/>
                </a:lnTo>
                <a:lnTo>
                  <a:pt x="32284" y="8686"/>
                </a:lnTo>
                <a:lnTo>
                  <a:pt x="10025" y="28503"/>
                </a:lnTo>
                <a:lnTo>
                  <a:pt x="0" y="66598"/>
                </a:lnTo>
                <a:lnTo>
                  <a:pt x="0" y="462597"/>
                </a:lnTo>
                <a:lnTo>
                  <a:pt x="1183" y="474144"/>
                </a:lnTo>
                <a:lnTo>
                  <a:pt x="8696" y="496911"/>
                </a:lnTo>
                <a:lnTo>
                  <a:pt x="28510" y="519170"/>
                </a:lnTo>
                <a:lnTo>
                  <a:pt x="66598" y="529196"/>
                </a:lnTo>
                <a:lnTo>
                  <a:pt x="1357655" y="529196"/>
                </a:lnTo>
                <a:lnTo>
                  <a:pt x="1393811" y="488950"/>
                </a:lnTo>
                <a:lnTo>
                  <a:pt x="1429965" y="448704"/>
                </a:lnTo>
                <a:lnTo>
                  <a:pt x="1466119" y="408458"/>
                </a:lnTo>
                <a:lnTo>
                  <a:pt x="1502273" y="368214"/>
                </a:lnTo>
                <a:lnTo>
                  <a:pt x="1538428" y="327972"/>
                </a:lnTo>
                <a:lnTo>
                  <a:pt x="1574584" y="287731"/>
                </a:lnTo>
                <a:lnTo>
                  <a:pt x="1577813" y="283294"/>
                </a:lnTo>
                <a:lnTo>
                  <a:pt x="1582566" y="272742"/>
                </a:lnTo>
                <a:lnTo>
                  <a:pt x="1583328" y="258098"/>
                </a:lnTo>
                <a:lnTo>
                  <a:pt x="1574584" y="241388"/>
                </a:lnTo>
                <a:close/>
              </a:path>
            </a:pathLst>
          </a:custGeom>
          <a:ln w="10794">
            <a:solidFill>
              <a:srgbClr val="DC8DAE"/>
            </a:solidFill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11030484" y="1103638"/>
            <a:ext cx="0" cy="1017720"/>
          </a:xfrm>
          <a:custGeom>
            <a:avLst/>
            <a:gdLst/>
            <a:ahLst/>
            <a:cxnLst/>
            <a:rect l="l" t="t" r="r" b="b"/>
            <a:pathLst>
              <a:path h="847090">
                <a:moveTo>
                  <a:pt x="0" y="846645"/>
                </a:moveTo>
                <a:lnTo>
                  <a:pt x="0" y="0"/>
                </a:lnTo>
              </a:path>
            </a:pathLst>
          </a:custGeom>
          <a:ln w="3594">
            <a:solidFill>
              <a:srgbClr val="CD5C8C"/>
            </a:solidFill>
            <a:prstDash val="sysDash"/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10926051" y="950706"/>
            <a:ext cx="100704" cy="93838"/>
          </a:xfrm>
          <a:custGeom>
            <a:avLst/>
            <a:gdLst/>
            <a:ahLst/>
            <a:cxnLst/>
            <a:rect l="l" t="t" r="r" b="b"/>
            <a:pathLst>
              <a:path w="83820" h="78104">
                <a:moveTo>
                  <a:pt x="83286" y="78054"/>
                </a:moveTo>
                <a:lnTo>
                  <a:pt x="71517" y="50331"/>
                </a:lnTo>
                <a:lnTo>
                  <a:pt x="52858" y="27225"/>
                </a:lnTo>
                <a:lnTo>
                  <a:pt x="28592" y="10020"/>
                </a:lnTo>
                <a:lnTo>
                  <a:pt x="0" y="0"/>
                </a:lnTo>
              </a:path>
            </a:pathLst>
          </a:custGeom>
          <a:ln w="3594">
            <a:solidFill>
              <a:srgbClr val="CD5C8C"/>
            </a:solidFill>
            <a:prstDash val="sysDash"/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3604212" y="948245"/>
            <a:ext cx="7262123" cy="0"/>
          </a:xfrm>
          <a:custGeom>
            <a:avLst/>
            <a:gdLst/>
            <a:ahLst/>
            <a:cxnLst/>
            <a:rect l="l" t="t" r="r" b="b"/>
            <a:pathLst>
              <a:path w="6044565">
                <a:moveTo>
                  <a:pt x="6044374" y="0"/>
                </a:moveTo>
                <a:lnTo>
                  <a:pt x="0" y="0"/>
                </a:lnTo>
              </a:path>
            </a:pathLst>
          </a:custGeom>
          <a:ln w="3594">
            <a:solidFill>
              <a:srgbClr val="CD5C8C"/>
            </a:solidFill>
            <a:prstDash val="lgDash"/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3450960" y="952616"/>
            <a:ext cx="93838" cy="100704"/>
          </a:xfrm>
          <a:custGeom>
            <a:avLst/>
            <a:gdLst/>
            <a:ahLst/>
            <a:cxnLst/>
            <a:rect l="l" t="t" r="r" b="b"/>
            <a:pathLst>
              <a:path w="78105" h="83820">
                <a:moveTo>
                  <a:pt x="78054" y="0"/>
                </a:moveTo>
                <a:lnTo>
                  <a:pt x="50331" y="11768"/>
                </a:lnTo>
                <a:lnTo>
                  <a:pt x="27225" y="30427"/>
                </a:lnTo>
                <a:lnTo>
                  <a:pt x="10020" y="54694"/>
                </a:lnTo>
                <a:lnTo>
                  <a:pt x="0" y="83286"/>
                </a:lnTo>
              </a:path>
            </a:pathLst>
          </a:custGeom>
          <a:ln w="3594">
            <a:solidFill>
              <a:srgbClr val="CD5C8C"/>
            </a:solidFill>
            <a:prstDash val="sysDash"/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3448499" y="1112138"/>
            <a:ext cx="0" cy="1017720"/>
          </a:xfrm>
          <a:custGeom>
            <a:avLst/>
            <a:gdLst/>
            <a:ahLst/>
            <a:cxnLst/>
            <a:rect l="l" t="t" r="r" b="b"/>
            <a:pathLst>
              <a:path h="847090">
                <a:moveTo>
                  <a:pt x="0" y="0"/>
                </a:moveTo>
                <a:lnTo>
                  <a:pt x="0" y="846658"/>
                </a:lnTo>
              </a:path>
            </a:pathLst>
          </a:custGeom>
          <a:ln w="3594">
            <a:solidFill>
              <a:srgbClr val="CD5C8C"/>
            </a:solidFill>
            <a:prstDash val="sysDash"/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3448504" y="948254"/>
            <a:ext cx="7582545" cy="1206920"/>
          </a:xfrm>
          <a:custGeom>
            <a:avLst/>
            <a:gdLst/>
            <a:ahLst/>
            <a:cxnLst/>
            <a:rect l="l" t="t" r="r" b="b"/>
            <a:pathLst>
              <a:path w="6311265" h="1004569">
                <a:moveTo>
                  <a:pt x="6310795" y="1004392"/>
                </a:moveTo>
                <a:lnTo>
                  <a:pt x="6310795" y="990117"/>
                </a:lnTo>
              </a:path>
              <a:path w="6311265" h="1004569">
                <a:moveTo>
                  <a:pt x="6310795" y="122262"/>
                </a:moveTo>
                <a:lnTo>
                  <a:pt x="6310795" y="107988"/>
                </a:lnTo>
                <a:lnTo>
                  <a:pt x="6310795" y="103187"/>
                </a:lnTo>
                <a:lnTo>
                  <a:pt x="6310477" y="98463"/>
                </a:lnTo>
                <a:lnTo>
                  <a:pt x="6309880" y="93827"/>
                </a:lnTo>
              </a:path>
              <a:path w="6311265" h="1004569">
                <a:moveTo>
                  <a:pt x="6216954" y="914"/>
                </a:moveTo>
                <a:lnTo>
                  <a:pt x="6212319" y="304"/>
                </a:lnTo>
                <a:lnTo>
                  <a:pt x="6207594" y="0"/>
                </a:lnTo>
                <a:lnTo>
                  <a:pt x="6202794" y="0"/>
                </a:lnTo>
                <a:lnTo>
                  <a:pt x="6188392" y="0"/>
                </a:lnTo>
              </a:path>
              <a:path w="6311265" h="1004569">
                <a:moveTo>
                  <a:pt x="122402" y="0"/>
                </a:moveTo>
                <a:lnTo>
                  <a:pt x="108000" y="0"/>
                </a:lnTo>
                <a:lnTo>
                  <a:pt x="103200" y="0"/>
                </a:lnTo>
                <a:lnTo>
                  <a:pt x="98463" y="304"/>
                </a:lnTo>
                <a:lnTo>
                  <a:pt x="93827" y="914"/>
                </a:lnTo>
              </a:path>
              <a:path w="6311265" h="1004569">
                <a:moveTo>
                  <a:pt x="914" y="93827"/>
                </a:moveTo>
                <a:lnTo>
                  <a:pt x="304" y="98463"/>
                </a:lnTo>
                <a:lnTo>
                  <a:pt x="0" y="103187"/>
                </a:lnTo>
                <a:lnTo>
                  <a:pt x="0" y="107988"/>
                </a:lnTo>
                <a:lnTo>
                  <a:pt x="0" y="122262"/>
                </a:lnTo>
              </a:path>
              <a:path w="6311265" h="1004569">
                <a:moveTo>
                  <a:pt x="0" y="990130"/>
                </a:moveTo>
                <a:lnTo>
                  <a:pt x="0" y="1004404"/>
                </a:lnTo>
              </a:path>
            </a:pathLst>
          </a:custGeom>
          <a:ln w="3594">
            <a:solidFill>
              <a:srgbClr val="CD5C8C"/>
            </a:solidFill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11030484" y="2965863"/>
            <a:ext cx="0" cy="1017720"/>
          </a:xfrm>
          <a:custGeom>
            <a:avLst/>
            <a:gdLst/>
            <a:ahLst/>
            <a:cxnLst/>
            <a:rect l="l" t="t" r="r" b="b"/>
            <a:pathLst>
              <a:path h="847089">
                <a:moveTo>
                  <a:pt x="0" y="0"/>
                </a:moveTo>
                <a:lnTo>
                  <a:pt x="0" y="846645"/>
                </a:lnTo>
              </a:path>
            </a:pathLst>
          </a:custGeom>
          <a:ln w="3594">
            <a:solidFill>
              <a:srgbClr val="CD5C8C"/>
            </a:solidFill>
            <a:prstDash val="sysDash"/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10926051" y="4042205"/>
            <a:ext cx="100704" cy="93838"/>
          </a:xfrm>
          <a:custGeom>
            <a:avLst/>
            <a:gdLst/>
            <a:ahLst/>
            <a:cxnLst/>
            <a:rect l="l" t="t" r="r" b="b"/>
            <a:pathLst>
              <a:path w="83820" h="78105">
                <a:moveTo>
                  <a:pt x="83286" y="0"/>
                </a:moveTo>
                <a:lnTo>
                  <a:pt x="71517" y="27722"/>
                </a:lnTo>
                <a:lnTo>
                  <a:pt x="52858" y="50828"/>
                </a:lnTo>
                <a:lnTo>
                  <a:pt x="28592" y="68033"/>
                </a:lnTo>
                <a:lnTo>
                  <a:pt x="0" y="78054"/>
                </a:lnTo>
              </a:path>
            </a:pathLst>
          </a:custGeom>
          <a:ln w="3594">
            <a:solidFill>
              <a:srgbClr val="CD5C8C"/>
            </a:solidFill>
            <a:prstDash val="sysDash"/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3604212" y="4138439"/>
            <a:ext cx="7262123" cy="0"/>
          </a:xfrm>
          <a:custGeom>
            <a:avLst/>
            <a:gdLst/>
            <a:ahLst/>
            <a:cxnLst/>
            <a:rect l="l" t="t" r="r" b="b"/>
            <a:pathLst>
              <a:path w="6044565">
                <a:moveTo>
                  <a:pt x="6044374" y="0"/>
                </a:moveTo>
                <a:lnTo>
                  <a:pt x="0" y="0"/>
                </a:lnTo>
              </a:path>
            </a:pathLst>
          </a:custGeom>
          <a:ln w="3594">
            <a:solidFill>
              <a:srgbClr val="CD5C8C"/>
            </a:solidFill>
            <a:prstDash val="lgDash"/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3450960" y="4034006"/>
            <a:ext cx="93838" cy="100704"/>
          </a:xfrm>
          <a:custGeom>
            <a:avLst/>
            <a:gdLst/>
            <a:ahLst/>
            <a:cxnLst/>
            <a:rect l="l" t="t" r="r" b="b"/>
            <a:pathLst>
              <a:path w="78105" h="83819">
                <a:moveTo>
                  <a:pt x="78054" y="83286"/>
                </a:moveTo>
                <a:lnTo>
                  <a:pt x="50331" y="71517"/>
                </a:lnTo>
                <a:lnTo>
                  <a:pt x="27225" y="52858"/>
                </a:lnTo>
                <a:lnTo>
                  <a:pt x="10020" y="28592"/>
                </a:lnTo>
                <a:lnTo>
                  <a:pt x="0" y="0"/>
                </a:lnTo>
              </a:path>
            </a:pathLst>
          </a:custGeom>
          <a:ln w="3594">
            <a:solidFill>
              <a:srgbClr val="CD5C8C"/>
            </a:solidFill>
            <a:prstDash val="sysDash"/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3448499" y="2957347"/>
            <a:ext cx="0" cy="1017720"/>
          </a:xfrm>
          <a:custGeom>
            <a:avLst/>
            <a:gdLst/>
            <a:ahLst/>
            <a:cxnLst/>
            <a:rect l="l" t="t" r="r" b="b"/>
            <a:pathLst>
              <a:path h="847089">
                <a:moveTo>
                  <a:pt x="0" y="846658"/>
                </a:moveTo>
                <a:lnTo>
                  <a:pt x="0" y="0"/>
                </a:lnTo>
              </a:path>
            </a:pathLst>
          </a:custGeom>
          <a:ln w="3594">
            <a:solidFill>
              <a:srgbClr val="CD5C8C"/>
            </a:solidFill>
            <a:prstDash val="sysDash"/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3448504" y="2931711"/>
            <a:ext cx="7582545" cy="1206920"/>
          </a:xfrm>
          <a:custGeom>
            <a:avLst/>
            <a:gdLst/>
            <a:ahLst/>
            <a:cxnLst/>
            <a:rect l="l" t="t" r="r" b="b"/>
            <a:pathLst>
              <a:path w="6311265" h="1004569">
                <a:moveTo>
                  <a:pt x="6310795" y="12"/>
                </a:moveTo>
                <a:lnTo>
                  <a:pt x="6310795" y="14287"/>
                </a:lnTo>
              </a:path>
              <a:path w="6311265" h="1004569">
                <a:moveTo>
                  <a:pt x="6310795" y="882141"/>
                </a:moveTo>
                <a:lnTo>
                  <a:pt x="6310795" y="896416"/>
                </a:lnTo>
                <a:lnTo>
                  <a:pt x="6310795" y="901217"/>
                </a:lnTo>
                <a:lnTo>
                  <a:pt x="6310477" y="905941"/>
                </a:lnTo>
                <a:lnTo>
                  <a:pt x="6309880" y="910577"/>
                </a:lnTo>
              </a:path>
              <a:path w="6311265" h="1004569">
                <a:moveTo>
                  <a:pt x="6216954" y="1003490"/>
                </a:moveTo>
                <a:lnTo>
                  <a:pt x="6212319" y="1004100"/>
                </a:lnTo>
                <a:lnTo>
                  <a:pt x="6207594" y="1004404"/>
                </a:lnTo>
                <a:lnTo>
                  <a:pt x="6202794" y="1004404"/>
                </a:lnTo>
                <a:lnTo>
                  <a:pt x="6188392" y="1004404"/>
                </a:lnTo>
              </a:path>
              <a:path w="6311265" h="1004569">
                <a:moveTo>
                  <a:pt x="122402" y="1004404"/>
                </a:moveTo>
                <a:lnTo>
                  <a:pt x="108000" y="1004404"/>
                </a:lnTo>
                <a:lnTo>
                  <a:pt x="103200" y="1004404"/>
                </a:lnTo>
                <a:lnTo>
                  <a:pt x="98463" y="1004100"/>
                </a:lnTo>
                <a:lnTo>
                  <a:pt x="93827" y="1003490"/>
                </a:lnTo>
              </a:path>
              <a:path w="6311265" h="1004569">
                <a:moveTo>
                  <a:pt x="914" y="910577"/>
                </a:moveTo>
                <a:lnTo>
                  <a:pt x="304" y="905941"/>
                </a:lnTo>
                <a:lnTo>
                  <a:pt x="0" y="901217"/>
                </a:lnTo>
                <a:lnTo>
                  <a:pt x="0" y="896416"/>
                </a:lnTo>
                <a:lnTo>
                  <a:pt x="0" y="882141"/>
                </a:lnTo>
              </a:path>
              <a:path w="6311265" h="1004569">
                <a:moveTo>
                  <a:pt x="0" y="14274"/>
                </a:moveTo>
                <a:lnTo>
                  <a:pt x="0" y="0"/>
                </a:lnTo>
              </a:path>
            </a:pathLst>
          </a:custGeom>
          <a:ln w="3594">
            <a:solidFill>
              <a:srgbClr val="CD5C8C"/>
            </a:solidFill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3638800" y="4052816"/>
            <a:ext cx="1675346" cy="169366"/>
          </a:xfrm>
          <a:custGeom>
            <a:avLst/>
            <a:gdLst/>
            <a:ahLst/>
            <a:cxnLst/>
            <a:rect l="l" t="t" r="r" b="b"/>
            <a:pathLst>
              <a:path w="1394460" h="140970">
                <a:moveTo>
                  <a:pt x="1323187" y="0"/>
                </a:moveTo>
                <a:lnTo>
                  <a:pt x="70980" y="0"/>
                </a:lnTo>
                <a:lnTo>
                  <a:pt x="43350" y="5516"/>
                </a:lnTo>
                <a:lnTo>
                  <a:pt x="20788" y="20561"/>
                </a:lnTo>
                <a:lnTo>
                  <a:pt x="5577" y="42873"/>
                </a:lnTo>
                <a:lnTo>
                  <a:pt x="0" y="70192"/>
                </a:lnTo>
                <a:lnTo>
                  <a:pt x="5577" y="97519"/>
                </a:lnTo>
                <a:lnTo>
                  <a:pt x="20788" y="119835"/>
                </a:lnTo>
                <a:lnTo>
                  <a:pt x="43350" y="134881"/>
                </a:lnTo>
                <a:lnTo>
                  <a:pt x="70980" y="140398"/>
                </a:lnTo>
                <a:lnTo>
                  <a:pt x="1323187" y="140398"/>
                </a:lnTo>
                <a:lnTo>
                  <a:pt x="1350810" y="134881"/>
                </a:lnTo>
                <a:lnTo>
                  <a:pt x="1373368" y="119835"/>
                </a:lnTo>
                <a:lnTo>
                  <a:pt x="1388577" y="97519"/>
                </a:lnTo>
                <a:lnTo>
                  <a:pt x="1394155" y="70192"/>
                </a:lnTo>
                <a:lnTo>
                  <a:pt x="1388577" y="42873"/>
                </a:lnTo>
                <a:lnTo>
                  <a:pt x="1373368" y="20561"/>
                </a:lnTo>
                <a:lnTo>
                  <a:pt x="1350810" y="5516"/>
                </a:lnTo>
                <a:lnTo>
                  <a:pt x="13231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3638800" y="4052816"/>
            <a:ext cx="1675346" cy="169366"/>
          </a:xfrm>
          <a:custGeom>
            <a:avLst/>
            <a:gdLst/>
            <a:ahLst/>
            <a:cxnLst/>
            <a:rect l="l" t="t" r="r" b="b"/>
            <a:pathLst>
              <a:path w="1394460" h="140970">
                <a:moveTo>
                  <a:pt x="1323187" y="140398"/>
                </a:moveTo>
                <a:lnTo>
                  <a:pt x="1350810" y="134881"/>
                </a:lnTo>
                <a:lnTo>
                  <a:pt x="1373368" y="119835"/>
                </a:lnTo>
                <a:lnTo>
                  <a:pt x="1388577" y="97519"/>
                </a:lnTo>
                <a:lnTo>
                  <a:pt x="1394155" y="70192"/>
                </a:lnTo>
                <a:lnTo>
                  <a:pt x="1388577" y="42873"/>
                </a:lnTo>
                <a:lnTo>
                  <a:pt x="1373368" y="20561"/>
                </a:lnTo>
                <a:lnTo>
                  <a:pt x="1350810" y="5516"/>
                </a:lnTo>
                <a:lnTo>
                  <a:pt x="1323187" y="0"/>
                </a:lnTo>
                <a:lnTo>
                  <a:pt x="70980" y="0"/>
                </a:lnTo>
                <a:lnTo>
                  <a:pt x="43350" y="5516"/>
                </a:lnTo>
                <a:lnTo>
                  <a:pt x="20788" y="20561"/>
                </a:lnTo>
                <a:lnTo>
                  <a:pt x="5577" y="42873"/>
                </a:lnTo>
                <a:lnTo>
                  <a:pt x="0" y="70192"/>
                </a:lnTo>
                <a:lnTo>
                  <a:pt x="5577" y="97519"/>
                </a:lnTo>
                <a:lnTo>
                  <a:pt x="20788" y="119835"/>
                </a:lnTo>
                <a:lnTo>
                  <a:pt x="43350" y="134881"/>
                </a:lnTo>
                <a:lnTo>
                  <a:pt x="70980" y="140398"/>
                </a:lnTo>
                <a:lnTo>
                  <a:pt x="1323187" y="140398"/>
                </a:lnTo>
                <a:close/>
              </a:path>
            </a:pathLst>
          </a:custGeom>
          <a:ln w="3594">
            <a:solidFill>
              <a:srgbClr val="CD5C8C"/>
            </a:solidFill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7963021" y="4831147"/>
            <a:ext cx="755279" cy="273425"/>
          </a:xfrm>
          <a:prstGeom prst="rect">
            <a:avLst/>
          </a:prstGeom>
        </p:spPr>
        <p:txBody>
          <a:bodyPr vert="horz" wrap="square" lIns="0" tIns="14495" rIns="0" bIns="0" rtlCol="0">
            <a:spAutoFit/>
          </a:bodyPr>
          <a:lstStyle/>
          <a:p>
            <a:pPr marL="15258" marR="6103">
              <a:lnSpc>
                <a:spcPct val="101200"/>
              </a:lnSpc>
              <a:spcBef>
                <a:spcPts val="114"/>
              </a:spcBef>
            </a:pPr>
            <a:r>
              <a:rPr sz="841" b="1" spc="-48" dirty="0">
                <a:latin typeface="Yu Gothic" panose="020B0400000000000000" pitchFamily="34" charset="-128"/>
                <a:ea typeface="Yu Gothic" panose="020B0400000000000000" pitchFamily="34" charset="-128"/>
                <a:cs typeface="PMingLiU"/>
              </a:rPr>
              <a:t>希望実現計画の</a:t>
            </a:r>
            <a:r>
              <a:rPr sz="841" b="1" spc="-66" dirty="0">
                <a:latin typeface="Yu Gothic" panose="020B0400000000000000" pitchFamily="34" charset="-128"/>
                <a:ea typeface="Yu Gothic" panose="020B0400000000000000" pitchFamily="34" charset="-128"/>
                <a:cs typeface="PMingLiU"/>
              </a:rPr>
              <a:t>変更・中止</a:t>
            </a:r>
            <a:endParaRPr sz="841" b="1">
              <a:latin typeface="Yu Gothic" panose="020B0400000000000000" pitchFamily="34" charset="-128"/>
              <a:ea typeface="Yu Gothic" panose="020B0400000000000000" pitchFamily="34" charset="-128"/>
              <a:cs typeface="PMingLiU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6701057" y="4805316"/>
            <a:ext cx="822415" cy="746143"/>
            <a:chOff x="2962822" y="3773712"/>
            <a:chExt cx="684530" cy="621046"/>
          </a:xfrm>
        </p:grpSpPr>
        <p:sp>
          <p:nvSpPr>
            <p:cNvPr id="69" name="object 69"/>
            <p:cNvSpPr/>
            <p:nvPr/>
          </p:nvSpPr>
          <p:spPr>
            <a:xfrm>
              <a:off x="3304822" y="4107738"/>
              <a:ext cx="0" cy="287020"/>
            </a:xfrm>
            <a:custGeom>
              <a:avLst/>
              <a:gdLst/>
              <a:ahLst/>
              <a:cxnLst/>
              <a:rect l="l" t="t" r="r" b="b"/>
              <a:pathLst>
                <a:path h="287020">
                  <a:moveTo>
                    <a:pt x="0" y="0"/>
                  </a:moveTo>
                  <a:lnTo>
                    <a:pt x="0" y="286969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b="1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70" name="object 70"/>
            <p:cNvSpPr/>
            <p:nvPr/>
          </p:nvSpPr>
          <p:spPr>
            <a:xfrm>
              <a:off x="3256181" y="4061713"/>
              <a:ext cx="97790" cy="52705"/>
            </a:xfrm>
            <a:custGeom>
              <a:avLst/>
              <a:gdLst/>
              <a:ahLst/>
              <a:cxnLst/>
              <a:rect l="l" t="t" r="r" b="b"/>
              <a:pathLst>
                <a:path w="97789" h="52704">
                  <a:moveTo>
                    <a:pt x="48640" y="0"/>
                  </a:moveTo>
                  <a:lnTo>
                    <a:pt x="0" y="52311"/>
                  </a:lnTo>
                  <a:lnTo>
                    <a:pt x="97281" y="52311"/>
                  </a:lnTo>
                  <a:lnTo>
                    <a:pt x="486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b="1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71" name="object 71"/>
            <p:cNvSpPr/>
            <p:nvPr/>
          </p:nvSpPr>
          <p:spPr>
            <a:xfrm>
              <a:off x="2962822" y="3773712"/>
              <a:ext cx="684530" cy="288290"/>
            </a:xfrm>
            <a:custGeom>
              <a:avLst/>
              <a:gdLst/>
              <a:ahLst/>
              <a:cxnLst/>
              <a:rect l="l" t="t" r="r" b="b"/>
              <a:pathLst>
                <a:path w="684529" h="288289">
                  <a:moveTo>
                    <a:pt x="629996" y="0"/>
                  </a:moveTo>
                  <a:lnTo>
                    <a:pt x="54000" y="0"/>
                  </a:lnTo>
                  <a:lnTo>
                    <a:pt x="32982" y="4244"/>
                  </a:lnTo>
                  <a:lnTo>
                    <a:pt x="15817" y="15817"/>
                  </a:lnTo>
                  <a:lnTo>
                    <a:pt x="4244" y="32982"/>
                  </a:lnTo>
                  <a:lnTo>
                    <a:pt x="0" y="54000"/>
                  </a:lnTo>
                  <a:lnTo>
                    <a:pt x="0" y="233997"/>
                  </a:lnTo>
                  <a:lnTo>
                    <a:pt x="4244" y="255015"/>
                  </a:lnTo>
                  <a:lnTo>
                    <a:pt x="15817" y="272180"/>
                  </a:lnTo>
                  <a:lnTo>
                    <a:pt x="32982" y="283753"/>
                  </a:lnTo>
                  <a:lnTo>
                    <a:pt x="54000" y="287997"/>
                  </a:lnTo>
                  <a:lnTo>
                    <a:pt x="629996" y="287997"/>
                  </a:lnTo>
                  <a:lnTo>
                    <a:pt x="651019" y="283753"/>
                  </a:lnTo>
                  <a:lnTo>
                    <a:pt x="668183" y="272180"/>
                  </a:lnTo>
                  <a:lnTo>
                    <a:pt x="679754" y="255015"/>
                  </a:lnTo>
                  <a:lnTo>
                    <a:pt x="683996" y="233997"/>
                  </a:lnTo>
                  <a:lnTo>
                    <a:pt x="683996" y="54000"/>
                  </a:lnTo>
                  <a:lnTo>
                    <a:pt x="679754" y="32982"/>
                  </a:lnTo>
                  <a:lnTo>
                    <a:pt x="668183" y="15817"/>
                  </a:lnTo>
                  <a:lnTo>
                    <a:pt x="651019" y="4244"/>
                  </a:lnTo>
                  <a:lnTo>
                    <a:pt x="629996" y="0"/>
                  </a:lnTo>
                  <a:close/>
                </a:path>
              </a:pathLst>
            </a:custGeom>
            <a:solidFill>
              <a:srgbClr val="DCDCDD"/>
            </a:solidFill>
          </p:spPr>
          <p:txBody>
            <a:bodyPr wrap="square" lIns="0" tIns="0" rIns="0" bIns="0" rtlCol="0"/>
            <a:lstStyle/>
            <a:p>
              <a:endParaRPr b="1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72" name="object 72"/>
          <p:cNvSpPr txBox="1"/>
          <p:nvPr/>
        </p:nvSpPr>
        <p:spPr>
          <a:xfrm>
            <a:off x="6781800" y="4831147"/>
            <a:ext cx="654575" cy="273425"/>
          </a:xfrm>
          <a:prstGeom prst="rect">
            <a:avLst/>
          </a:prstGeom>
        </p:spPr>
        <p:txBody>
          <a:bodyPr vert="horz" wrap="square" lIns="0" tIns="14495" rIns="0" bIns="0" rtlCol="0">
            <a:spAutoFit/>
          </a:bodyPr>
          <a:lstStyle/>
          <a:p>
            <a:pPr marL="15258" marR="6103" indent="99938">
              <a:lnSpc>
                <a:spcPct val="101200"/>
              </a:lnSpc>
              <a:spcBef>
                <a:spcPts val="114"/>
              </a:spcBef>
            </a:pPr>
            <a:r>
              <a:rPr sz="841" b="1" spc="-24" dirty="0">
                <a:latin typeface="Yu Gothic" panose="020B0400000000000000" pitchFamily="34" charset="-128"/>
                <a:ea typeface="Yu Gothic" panose="020B0400000000000000" pitchFamily="34" charset="-128"/>
                <a:cs typeface="PMingLiU"/>
              </a:rPr>
              <a:t>継続困難</a:t>
            </a:r>
            <a:r>
              <a:rPr sz="841" b="1" spc="601" dirty="0">
                <a:latin typeface="Yu Gothic" panose="020B0400000000000000" pitchFamily="34" charset="-128"/>
                <a:ea typeface="Yu Gothic" panose="020B0400000000000000" pitchFamily="34" charset="-128"/>
                <a:cs typeface="PMingLiU"/>
              </a:rPr>
              <a:t> </a:t>
            </a:r>
            <a:r>
              <a:rPr sz="841" b="1" spc="-54" dirty="0">
                <a:latin typeface="Yu Gothic" panose="020B0400000000000000" pitchFamily="34" charset="-128"/>
                <a:ea typeface="Yu Gothic" panose="020B0400000000000000" pitchFamily="34" charset="-128"/>
                <a:cs typeface="PMingLiU"/>
              </a:rPr>
              <a:t>または不可能</a:t>
            </a:r>
            <a:endParaRPr sz="841" b="1" dirty="0">
              <a:latin typeface="Yu Gothic" panose="020B0400000000000000" pitchFamily="34" charset="-128"/>
              <a:ea typeface="Yu Gothic" panose="020B0400000000000000" pitchFamily="34" charset="-128"/>
              <a:cs typeface="PMingLiU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1187305" y="6044984"/>
            <a:ext cx="10496091" cy="670596"/>
          </a:xfrm>
          <a:custGeom>
            <a:avLst/>
            <a:gdLst/>
            <a:ahLst/>
            <a:cxnLst/>
            <a:rect l="l" t="t" r="r" b="b"/>
            <a:pathLst>
              <a:path w="8736330" h="558164">
                <a:moveTo>
                  <a:pt x="8663851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486003"/>
                </a:lnTo>
                <a:lnTo>
                  <a:pt x="5657" y="514028"/>
                </a:lnTo>
                <a:lnTo>
                  <a:pt x="21086" y="536913"/>
                </a:lnTo>
                <a:lnTo>
                  <a:pt x="43971" y="552342"/>
                </a:lnTo>
                <a:lnTo>
                  <a:pt x="71996" y="557999"/>
                </a:lnTo>
                <a:lnTo>
                  <a:pt x="8663851" y="557999"/>
                </a:lnTo>
                <a:lnTo>
                  <a:pt x="8691875" y="552342"/>
                </a:lnTo>
                <a:lnTo>
                  <a:pt x="8714760" y="536913"/>
                </a:lnTo>
                <a:lnTo>
                  <a:pt x="8730189" y="514028"/>
                </a:lnTo>
                <a:lnTo>
                  <a:pt x="8735847" y="486003"/>
                </a:lnTo>
                <a:lnTo>
                  <a:pt x="8735847" y="71996"/>
                </a:lnTo>
                <a:lnTo>
                  <a:pt x="8730189" y="43971"/>
                </a:lnTo>
                <a:lnTo>
                  <a:pt x="8714760" y="21086"/>
                </a:lnTo>
                <a:lnTo>
                  <a:pt x="8691875" y="5657"/>
                </a:lnTo>
                <a:lnTo>
                  <a:pt x="8663851" y="0"/>
                </a:lnTo>
                <a:close/>
              </a:path>
            </a:pathLst>
          </a:custGeom>
          <a:solidFill>
            <a:srgbClr val="EEEEEF"/>
          </a:solidFill>
        </p:spPr>
        <p:txBody>
          <a:bodyPr wrap="square" lIns="0" tIns="0" rIns="0" bIns="0" rtlCol="0"/>
          <a:lstStyle/>
          <a:p>
            <a:pPr marL="285750" indent="-285750">
              <a:buFont typeface="Wingdings" panose="05000000000000000000" pitchFamily="2" charset="2"/>
              <a:buChar char="l"/>
            </a:pPr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1301066" y="6883625"/>
            <a:ext cx="10496091" cy="1254984"/>
          </a:xfrm>
          <a:custGeom>
            <a:avLst/>
            <a:gdLst/>
            <a:ahLst/>
            <a:cxnLst/>
            <a:rect l="l" t="t" r="r" b="b"/>
            <a:pathLst>
              <a:path w="8736330" h="1044575">
                <a:moveTo>
                  <a:pt x="8663851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971994"/>
                </a:lnTo>
                <a:lnTo>
                  <a:pt x="5657" y="1000026"/>
                </a:lnTo>
                <a:lnTo>
                  <a:pt x="21086" y="1022915"/>
                </a:lnTo>
                <a:lnTo>
                  <a:pt x="43971" y="1038345"/>
                </a:lnTo>
                <a:lnTo>
                  <a:pt x="71996" y="1044003"/>
                </a:lnTo>
                <a:lnTo>
                  <a:pt x="8663851" y="1044003"/>
                </a:lnTo>
                <a:lnTo>
                  <a:pt x="8691875" y="1038345"/>
                </a:lnTo>
                <a:lnTo>
                  <a:pt x="8714760" y="1022915"/>
                </a:lnTo>
                <a:lnTo>
                  <a:pt x="8730189" y="1000026"/>
                </a:lnTo>
                <a:lnTo>
                  <a:pt x="8735847" y="971994"/>
                </a:lnTo>
                <a:lnTo>
                  <a:pt x="8735847" y="71996"/>
                </a:lnTo>
                <a:lnTo>
                  <a:pt x="8730189" y="43971"/>
                </a:lnTo>
                <a:lnTo>
                  <a:pt x="8714760" y="21086"/>
                </a:lnTo>
                <a:lnTo>
                  <a:pt x="8691875" y="5657"/>
                </a:lnTo>
                <a:lnTo>
                  <a:pt x="8663851" y="0"/>
                </a:lnTo>
                <a:close/>
              </a:path>
            </a:pathLst>
          </a:custGeom>
          <a:solidFill>
            <a:srgbClr val="EEEEEF"/>
          </a:solidFill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1128061" y="5329817"/>
            <a:ext cx="10940104" cy="216666"/>
          </a:xfrm>
          <a:custGeom>
            <a:avLst/>
            <a:gdLst/>
            <a:ahLst/>
            <a:cxnLst/>
            <a:rect l="l" t="t" r="r" b="b"/>
            <a:pathLst>
              <a:path w="9105900" h="180339">
                <a:moveTo>
                  <a:pt x="9015196" y="0"/>
                </a:moveTo>
                <a:lnTo>
                  <a:pt x="90538" y="0"/>
                </a:lnTo>
                <a:lnTo>
                  <a:pt x="55297" y="7072"/>
                </a:lnTo>
                <a:lnTo>
                  <a:pt x="26519" y="26360"/>
                </a:lnTo>
                <a:lnTo>
                  <a:pt x="7115" y="54965"/>
                </a:lnTo>
                <a:lnTo>
                  <a:pt x="0" y="89992"/>
                </a:lnTo>
                <a:lnTo>
                  <a:pt x="7115" y="125025"/>
                </a:lnTo>
                <a:lnTo>
                  <a:pt x="26519" y="153635"/>
                </a:lnTo>
                <a:lnTo>
                  <a:pt x="55297" y="172923"/>
                </a:lnTo>
                <a:lnTo>
                  <a:pt x="90538" y="179997"/>
                </a:lnTo>
                <a:lnTo>
                  <a:pt x="9015196" y="179997"/>
                </a:lnTo>
                <a:lnTo>
                  <a:pt x="9050444" y="172923"/>
                </a:lnTo>
                <a:lnTo>
                  <a:pt x="9079226" y="153635"/>
                </a:lnTo>
                <a:lnTo>
                  <a:pt x="9098632" y="125025"/>
                </a:lnTo>
                <a:lnTo>
                  <a:pt x="9105747" y="89992"/>
                </a:lnTo>
                <a:lnTo>
                  <a:pt x="9098632" y="54965"/>
                </a:lnTo>
                <a:lnTo>
                  <a:pt x="9079226" y="26360"/>
                </a:lnTo>
                <a:lnTo>
                  <a:pt x="9050444" y="7072"/>
                </a:lnTo>
                <a:lnTo>
                  <a:pt x="90151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1128061" y="5329817"/>
            <a:ext cx="10940104" cy="216666"/>
          </a:xfrm>
          <a:custGeom>
            <a:avLst/>
            <a:gdLst/>
            <a:ahLst/>
            <a:cxnLst/>
            <a:rect l="l" t="t" r="r" b="b"/>
            <a:pathLst>
              <a:path w="9105900" h="180339">
                <a:moveTo>
                  <a:pt x="9015196" y="179997"/>
                </a:moveTo>
                <a:lnTo>
                  <a:pt x="9050444" y="172923"/>
                </a:lnTo>
                <a:lnTo>
                  <a:pt x="9079226" y="153635"/>
                </a:lnTo>
                <a:lnTo>
                  <a:pt x="9098632" y="125025"/>
                </a:lnTo>
                <a:lnTo>
                  <a:pt x="9105747" y="89992"/>
                </a:lnTo>
                <a:lnTo>
                  <a:pt x="9098632" y="54965"/>
                </a:lnTo>
                <a:lnTo>
                  <a:pt x="9079226" y="26360"/>
                </a:lnTo>
                <a:lnTo>
                  <a:pt x="9050444" y="7072"/>
                </a:lnTo>
                <a:lnTo>
                  <a:pt x="9015196" y="0"/>
                </a:lnTo>
                <a:lnTo>
                  <a:pt x="90538" y="0"/>
                </a:lnTo>
                <a:lnTo>
                  <a:pt x="55297" y="7072"/>
                </a:lnTo>
                <a:lnTo>
                  <a:pt x="26519" y="26360"/>
                </a:lnTo>
                <a:lnTo>
                  <a:pt x="7115" y="54965"/>
                </a:lnTo>
                <a:lnTo>
                  <a:pt x="0" y="89992"/>
                </a:lnTo>
                <a:lnTo>
                  <a:pt x="7115" y="125025"/>
                </a:lnTo>
                <a:lnTo>
                  <a:pt x="26519" y="153635"/>
                </a:lnTo>
                <a:lnTo>
                  <a:pt x="55297" y="172923"/>
                </a:lnTo>
                <a:lnTo>
                  <a:pt x="90538" y="179997"/>
                </a:lnTo>
                <a:lnTo>
                  <a:pt x="9015196" y="179997"/>
                </a:lnTo>
                <a:close/>
              </a:path>
            </a:pathLst>
          </a:custGeom>
          <a:ln w="10795">
            <a:solidFill>
              <a:srgbClr val="C8C9CA"/>
            </a:solidFill>
          </a:ln>
        </p:spPr>
        <p:txBody>
          <a:bodyPr wrap="square" lIns="0" tIns="0" rIns="0" bIns="0" rtlCol="0"/>
          <a:lstStyle/>
          <a:p>
            <a:endParaRPr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5458008" y="4548930"/>
            <a:ext cx="1299996" cy="145572"/>
          </a:xfrm>
          <a:prstGeom prst="rect">
            <a:avLst/>
          </a:prstGeom>
        </p:spPr>
        <p:txBody>
          <a:bodyPr vert="horz" wrap="square" lIns="0" tIns="16021" rIns="0" bIns="0" rtlCol="0">
            <a:spAutoFit/>
          </a:bodyPr>
          <a:lstStyle/>
          <a:p>
            <a:pPr marL="15258">
              <a:spcBef>
                <a:spcPts val="126"/>
              </a:spcBef>
            </a:pPr>
            <a:r>
              <a:rPr sz="841" b="1" spc="-42" dirty="0">
                <a:latin typeface="Yu Gothic" panose="020B0400000000000000" pitchFamily="34" charset="-128"/>
                <a:ea typeface="Yu Gothic" panose="020B0400000000000000" pitchFamily="34" charset="-128"/>
                <a:cs typeface="PMingLiU"/>
              </a:rPr>
              <a:t>希望実現行動の開始・継続</a:t>
            </a:r>
            <a:endParaRPr sz="841" b="1">
              <a:latin typeface="Yu Gothic" panose="020B0400000000000000" pitchFamily="34" charset="-128"/>
              <a:ea typeface="Yu Gothic" panose="020B0400000000000000" pitchFamily="34" charset="-128"/>
              <a:cs typeface="PMingLiU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5877546" y="4896023"/>
            <a:ext cx="460797" cy="145572"/>
          </a:xfrm>
          <a:prstGeom prst="rect">
            <a:avLst/>
          </a:prstGeom>
        </p:spPr>
        <p:txBody>
          <a:bodyPr vert="horz" wrap="square" lIns="0" tIns="16021" rIns="0" bIns="0" rtlCol="0">
            <a:spAutoFit/>
          </a:bodyPr>
          <a:lstStyle/>
          <a:p>
            <a:pPr marL="15258">
              <a:spcBef>
                <a:spcPts val="126"/>
              </a:spcBef>
            </a:pPr>
            <a:r>
              <a:rPr sz="841" b="1" spc="-24" dirty="0">
                <a:solidFill>
                  <a:srgbClr val="FFFFFF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SimSun"/>
              </a:rPr>
              <a:t>継続可能</a:t>
            </a:r>
            <a:endParaRPr sz="841" b="1">
              <a:latin typeface="Yu Gothic" panose="020B0400000000000000" pitchFamily="34" charset="-128"/>
              <a:ea typeface="Yu Gothic" panose="020B0400000000000000" pitchFamily="34" charset="-128"/>
              <a:cs typeface="SimSun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3722763" y="4054860"/>
            <a:ext cx="1508270" cy="145572"/>
          </a:xfrm>
          <a:prstGeom prst="rect">
            <a:avLst/>
          </a:prstGeom>
        </p:spPr>
        <p:txBody>
          <a:bodyPr vert="horz" wrap="square" lIns="0" tIns="16021" rIns="0" bIns="0" rtlCol="0">
            <a:spAutoFit/>
          </a:bodyPr>
          <a:lstStyle/>
          <a:p>
            <a:pPr marL="15258">
              <a:spcBef>
                <a:spcPts val="126"/>
              </a:spcBef>
            </a:pPr>
            <a:r>
              <a:rPr sz="841" b="1" spc="-48" dirty="0">
                <a:solidFill>
                  <a:srgbClr val="CD5C8C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SimSun"/>
              </a:rPr>
              <a:t>希望実現のための健康課題支援</a:t>
            </a:r>
            <a:endParaRPr sz="841" b="1">
              <a:latin typeface="Yu Gothic" panose="020B0400000000000000" pitchFamily="34" charset="-128"/>
              <a:ea typeface="Yu Gothic" panose="020B0400000000000000" pitchFamily="34" charset="-128"/>
              <a:cs typeface="SimSun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831072" y="6333214"/>
            <a:ext cx="160974" cy="1465197"/>
          </a:xfrm>
          <a:prstGeom prst="rect">
            <a:avLst/>
          </a:prstGeom>
        </p:spPr>
        <p:txBody>
          <a:bodyPr vert="horz" wrap="square" lIns="0" tIns="43486" rIns="0" bIns="0" rtlCol="0">
            <a:spAutoFit/>
          </a:bodyPr>
          <a:lstStyle/>
          <a:p>
            <a:pPr marL="15258" marR="6103" algn="just">
              <a:lnSpc>
                <a:spcPct val="81600"/>
              </a:lnSpc>
              <a:spcBef>
                <a:spcPts val="342"/>
              </a:spcBef>
            </a:pPr>
            <a:r>
              <a:rPr sz="1021" b="1" spc="-60" dirty="0">
                <a:solidFill>
                  <a:srgbClr val="FFFFFF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SimSun"/>
              </a:rPr>
              <a:t>基盤となる療養生活支援</a:t>
            </a:r>
            <a:endParaRPr sz="1021" b="1">
              <a:latin typeface="Yu Gothic" panose="020B0400000000000000" pitchFamily="34" charset="-128"/>
              <a:ea typeface="Yu Gothic" panose="020B0400000000000000" pitchFamily="34" charset="-128"/>
              <a:cs typeface="SimSun"/>
            </a:endParaRPr>
          </a:p>
        </p:txBody>
      </p:sp>
      <p:grpSp>
        <p:nvGrpSpPr>
          <p:cNvPr id="83" name="object 83"/>
          <p:cNvGrpSpPr/>
          <p:nvPr/>
        </p:nvGrpSpPr>
        <p:grpSpPr>
          <a:xfrm>
            <a:off x="1407267" y="2871829"/>
            <a:ext cx="245835" cy="876694"/>
            <a:chOff x="1171326" y="2176029"/>
            <a:chExt cx="204619" cy="729709"/>
          </a:xfrm>
        </p:grpSpPr>
        <p:sp>
          <p:nvSpPr>
            <p:cNvPr id="84" name="object 84"/>
            <p:cNvSpPr/>
            <p:nvPr/>
          </p:nvSpPr>
          <p:spPr>
            <a:xfrm>
              <a:off x="1171326" y="2214205"/>
              <a:ext cx="164047" cy="691533"/>
            </a:xfrm>
            <a:custGeom>
              <a:avLst/>
              <a:gdLst/>
              <a:ahLst/>
              <a:cxnLst/>
              <a:rect l="l" t="t" r="r" b="b"/>
              <a:pathLst>
                <a:path w="180340" h="741044">
                  <a:moveTo>
                    <a:pt x="0" y="740778"/>
                  </a:moveTo>
                  <a:lnTo>
                    <a:pt x="179908" y="0"/>
                  </a:lnTo>
                </a:path>
              </a:pathLst>
            </a:custGeom>
            <a:ln w="323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b="1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85" name="object 85"/>
            <p:cNvSpPr/>
            <p:nvPr/>
          </p:nvSpPr>
          <p:spPr>
            <a:xfrm>
              <a:off x="1290220" y="2176029"/>
              <a:ext cx="85725" cy="56515"/>
            </a:xfrm>
            <a:custGeom>
              <a:avLst/>
              <a:gdLst/>
              <a:ahLst/>
              <a:cxnLst/>
              <a:rect l="l" t="t" r="r" b="b"/>
              <a:pathLst>
                <a:path w="85725" h="56514">
                  <a:moveTo>
                    <a:pt x="53987" y="0"/>
                  </a:moveTo>
                  <a:lnTo>
                    <a:pt x="0" y="35648"/>
                  </a:lnTo>
                  <a:lnTo>
                    <a:pt x="85610" y="56438"/>
                  </a:lnTo>
                  <a:lnTo>
                    <a:pt x="5398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b="1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grpSp>
        <p:nvGrpSpPr>
          <p:cNvPr id="87" name="object 87"/>
          <p:cNvGrpSpPr/>
          <p:nvPr/>
        </p:nvGrpSpPr>
        <p:grpSpPr>
          <a:xfrm>
            <a:off x="1387690" y="1278983"/>
            <a:ext cx="266050" cy="936571"/>
            <a:chOff x="1155034" y="850238"/>
            <a:chExt cx="221445" cy="779547"/>
          </a:xfrm>
        </p:grpSpPr>
        <p:sp>
          <p:nvSpPr>
            <p:cNvPr id="88" name="object 88"/>
            <p:cNvSpPr/>
            <p:nvPr/>
          </p:nvSpPr>
          <p:spPr>
            <a:xfrm>
              <a:off x="1155034" y="850238"/>
              <a:ext cx="180340" cy="741045"/>
            </a:xfrm>
            <a:custGeom>
              <a:avLst/>
              <a:gdLst/>
              <a:ahLst/>
              <a:cxnLst/>
              <a:rect l="l" t="t" r="r" b="b"/>
              <a:pathLst>
                <a:path w="180340" h="741044">
                  <a:moveTo>
                    <a:pt x="0" y="0"/>
                  </a:moveTo>
                  <a:lnTo>
                    <a:pt x="179870" y="740638"/>
                  </a:lnTo>
                </a:path>
              </a:pathLst>
            </a:custGeom>
            <a:ln w="35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b="1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89" name="object 89"/>
            <p:cNvSpPr/>
            <p:nvPr/>
          </p:nvSpPr>
          <p:spPr>
            <a:xfrm>
              <a:off x="1290119" y="1572635"/>
              <a:ext cx="86360" cy="57150"/>
            </a:xfrm>
            <a:custGeom>
              <a:avLst/>
              <a:gdLst/>
              <a:ahLst/>
              <a:cxnLst/>
              <a:rect l="l" t="t" r="r" b="b"/>
              <a:pathLst>
                <a:path w="86359" h="57150">
                  <a:moveTo>
                    <a:pt x="85775" y="0"/>
                  </a:moveTo>
                  <a:lnTo>
                    <a:pt x="0" y="20840"/>
                  </a:lnTo>
                  <a:lnTo>
                    <a:pt x="54089" y="56553"/>
                  </a:lnTo>
                  <a:lnTo>
                    <a:pt x="8577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b="1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grpSp>
        <p:nvGrpSpPr>
          <p:cNvPr id="92" name="object 92"/>
          <p:cNvGrpSpPr/>
          <p:nvPr/>
        </p:nvGrpSpPr>
        <p:grpSpPr>
          <a:xfrm>
            <a:off x="3638801" y="865181"/>
            <a:ext cx="1675347" cy="169366"/>
            <a:chOff x="3028723" y="505813"/>
            <a:chExt cx="1394460" cy="140970"/>
          </a:xfrm>
        </p:grpSpPr>
        <p:sp>
          <p:nvSpPr>
            <p:cNvPr id="94" name="object 94"/>
            <p:cNvSpPr/>
            <p:nvPr/>
          </p:nvSpPr>
          <p:spPr>
            <a:xfrm>
              <a:off x="3028723" y="505813"/>
              <a:ext cx="1394460" cy="140970"/>
            </a:xfrm>
            <a:custGeom>
              <a:avLst/>
              <a:gdLst/>
              <a:ahLst/>
              <a:cxnLst/>
              <a:rect l="l" t="t" r="r" b="b"/>
              <a:pathLst>
                <a:path w="1394460" h="140970">
                  <a:moveTo>
                    <a:pt x="1323187" y="0"/>
                  </a:moveTo>
                  <a:lnTo>
                    <a:pt x="70980" y="0"/>
                  </a:lnTo>
                  <a:lnTo>
                    <a:pt x="43350" y="5516"/>
                  </a:lnTo>
                  <a:lnTo>
                    <a:pt x="20788" y="20561"/>
                  </a:lnTo>
                  <a:lnTo>
                    <a:pt x="5577" y="42873"/>
                  </a:lnTo>
                  <a:lnTo>
                    <a:pt x="0" y="70192"/>
                  </a:lnTo>
                  <a:lnTo>
                    <a:pt x="5577" y="97519"/>
                  </a:lnTo>
                  <a:lnTo>
                    <a:pt x="20788" y="119835"/>
                  </a:lnTo>
                  <a:lnTo>
                    <a:pt x="43350" y="134881"/>
                  </a:lnTo>
                  <a:lnTo>
                    <a:pt x="70980" y="140398"/>
                  </a:lnTo>
                  <a:lnTo>
                    <a:pt x="1323187" y="140398"/>
                  </a:lnTo>
                  <a:lnTo>
                    <a:pt x="1350810" y="134881"/>
                  </a:lnTo>
                  <a:lnTo>
                    <a:pt x="1373368" y="119835"/>
                  </a:lnTo>
                  <a:lnTo>
                    <a:pt x="1388577" y="97519"/>
                  </a:lnTo>
                  <a:lnTo>
                    <a:pt x="1394155" y="70192"/>
                  </a:lnTo>
                  <a:lnTo>
                    <a:pt x="1388577" y="42873"/>
                  </a:lnTo>
                  <a:lnTo>
                    <a:pt x="1373368" y="20561"/>
                  </a:lnTo>
                  <a:lnTo>
                    <a:pt x="1350810" y="5516"/>
                  </a:lnTo>
                  <a:lnTo>
                    <a:pt x="13231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b="1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95" name="object 95"/>
            <p:cNvSpPr/>
            <p:nvPr/>
          </p:nvSpPr>
          <p:spPr>
            <a:xfrm>
              <a:off x="3028723" y="505813"/>
              <a:ext cx="1394460" cy="140970"/>
            </a:xfrm>
            <a:custGeom>
              <a:avLst/>
              <a:gdLst/>
              <a:ahLst/>
              <a:cxnLst/>
              <a:rect l="l" t="t" r="r" b="b"/>
              <a:pathLst>
                <a:path w="1394460" h="140970">
                  <a:moveTo>
                    <a:pt x="1323187" y="140398"/>
                  </a:moveTo>
                  <a:lnTo>
                    <a:pt x="1350810" y="134881"/>
                  </a:lnTo>
                  <a:lnTo>
                    <a:pt x="1373368" y="119835"/>
                  </a:lnTo>
                  <a:lnTo>
                    <a:pt x="1388577" y="97519"/>
                  </a:lnTo>
                  <a:lnTo>
                    <a:pt x="1394155" y="70192"/>
                  </a:lnTo>
                  <a:lnTo>
                    <a:pt x="1388577" y="42873"/>
                  </a:lnTo>
                  <a:lnTo>
                    <a:pt x="1373368" y="20561"/>
                  </a:lnTo>
                  <a:lnTo>
                    <a:pt x="1350810" y="5516"/>
                  </a:lnTo>
                  <a:lnTo>
                    <a:pt x="1323187" y="0"/>
                  </a:lnTo>
                  <a:lnTo>
                    <a:pt x="70980" y="0"/>
                  </a:lnTo>
                  <a:lnTo>
                    <a:pt x="43350" y="5516"/>
                  </a:lnTo>
                  <a:lnTo>
                    <a:pt x="20788" y="20561"/>
                  </a:lnTo>
                  <a:lnTo>
                    <a:pt x="5577" y="42873"/>
                  </a:lnTo>
                  <a:lnTo>
                    <a:pt x="0" y="70192"/>
                  </a:lnTo>
                  <a:lnTo>
                    <a:pt x="5577" y="97519"/>
                  </a:lnTo>
                  <a:lnTo>
                    <a:pt x="20788" y="119835"/>
                  </a:lnTo>
                  <a:lnTo>
                    <a:pt x="43350" y="134881"/>
                  </a:lnTo>
                  <a:lnTo>
                    <a:pt x="70980" y="140398"/>
                  </a:lnTo>
                  <a:lnTo>
                    <a:pt x="1323187" y="140398"/>
                  </a:lnTo>
                  <a:close/>
                </a:path>
              </a:pathLst>
            </a:custGeom>
            <a:ln w="3594">
              <a:solidFill>
                <a:srgbClr val="CD5C8C"/>
              </a:solidFill>
            </a:ln>
          </p:spPr>
          <p:txBody>
            <a:bodyPr wrap="square" lIns="0" tIns="0" rIns="0" bIns="0" rtlCol="0"/>
            <a:lstStyle/>
            <a:p>
              <a:endParaRPr b="1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96" name="object 96"/>
          <p:cNvSpPr txBox="1"/>
          <p:nvPr/>
        </p:nvSpPr>
        <p:spPr>
          <a:xfrm>
            <a:off x="1695151" y="2454184"/>
            <a:ext cx="982626" cy="158657"/>
          </a:xfrm>
          <a:prstGeom prst="rect">
            <a:avLst/>
          </a:prstGeom>
        </p:spPr>
        <p:txBody>
          <a:bodyPr vert="horz" wrap="square" lIns="0" tIns="19836" rIns="0" bIns="0" rtlCol="0">
            <a:spAutoFit/>
          </a:bodyPr>
          <a:lstStyle/>
          <a:p>
            <a:pPr marL="15258">
              <a:spcBef>
                <a:spcPts val="156"/>
              </a:spcBef>
            </a:pPr>
            <a:r>
              <a:rPr sz="901" b="1" spc="66" dirty="0">
                <a:latin typeface="Yu Gothic" panose="020B0400000000000000" pitchFamily="34" charset="-128"/>
                <a:ea typeface="Yu Gothic" panose="020B0400000000000000" pitchFamily="34" charset="-128"/>
                <a:cs typeface="SimSun"/>
              </a:rPr>
              <a:t>希望の表出•共有</a:t>
            </a:r>
            <a:endParaRPr sz="901" b="1" dirty="0">
              <a:latin typeface="Yu Gothic" panose="020B0400000000000000" pitchFamily="34" charset="-128"/>
              <a:ea typeface="Yu Gothic" panose="020B0400000000000000" pitchFamily="34" charset="-128"/>
              <a:cs typeface="SimSun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3723135" y="867222"/>
            <a:ext cx="1507507" cy="145572"/>
          </a:xfrm>
          <a:prstGeom prst="rect">
            <a:avLst/>
          </a:prstGeom>
        </p:spPr>
        <p:txBody>
          <a:bodyPr vert="horz" wrap="square" lIns="0" tIns="16021" rIns="0" bIns="0" rtlCol="0">
            <a:spAutoFit/>
          </a:bodyPr>
          <a:lstStyle/>
          <a:p>
            <a:pPr marL="15258">
              <a:spcBef>
                <a:spcPts val="126"/>
              </a:spcBef>
            </a:pPr>
            <a:r>
              <a:rPr sz="841" b="1" spc="-48" dirty="0">
                <a:solidFill>
                  <a:srgbClr val="CD5C8C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SimSun"/>
              </a:rPr>
              <a:t>希望実現のための生活課題支援</a:t>
            </a:r>
            <a:endParaRPr sz="841" b="1">
              <a:latin typeface="Yu Gothic" panose="020B0400000000000000" pitchFamily="34" charset="-128"/>
              <a:ea typeface="Yu Gothic" panose="020B0400000000000000" pitchFamily="34" charset="-128"/>
              <a:cs typeface="SimSun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5944913" y="5362922"/>
            <a:ext cx="1322883" cy="158657"/>
          </a:xfrm>
          <a:prstGeom prst="rect">
            <a:avLst/>
          </a:prstGeom>
        </p:spPr>
        <p:txBody>
          <a:bodyPr vert="horz" wrap="square" lIns="0" tIns="19836" rIns="0" bIns="0" rtlCol="0">
            <a:spAutoFit/>
          </a:bodyPr>
          <a:lstStyle/>
          <a:p>
            <a:pPr marL="15258">
              <a:spcBef>
                <a:spcPts val="156"/>
              </a:spcBef>
            </a:pPr>
            <a:r>
              <a:rPr sz="901" b="1" spc="-18" dirty="0">
                <a:latin typeface="Yu Gothic" panose="020B0400000000000000" pitchFamily="34" charset="-128"/>
                <a:ea typeface="Yu Gothic" panose="020B0400000000000000" pitchFamily="34" charset="-128"/>
                <a:cs typeface="SimSun"/>
              </a:rPr>
              <a:t>希望実現支援継続の判断</a:t>
            </a:r>
            <a:endParaRPr sz="901" b="1" dirty="0">
              <a:latin typeface="Yu Gothic" panose="020B0400000000000000" pitchFamily="34" charset="-128"/>
              <a:ea typeface="Yu Gothic" panose="020B0400000000000000" pitchFamily="34" charset="-128"/>
              <a:cs typeface="SimSun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1487041" y="6182947"/>
            <a:ext cx="735444" cy="155576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6784" rIns="0" bIns="0" rtlCol="0">
            <a:spAutoFit/>
          </a:bodyPr>
          <a:lstStyle/>
          <a:p>
            <a:pPr marL="5340">
              <a:spcBef>
                <a:spcPts val="132"/>
              </a:spcBef>
            </a:pPr>
            <a:r>
              <a:rPr sz="901" b="1" spc="-12" dirty="0">
                <a:latin typeface="Yu Gothic" panose="020B0400000000000000" pitchFamily="34" charset="-128"/>
                <a:ea typeface="Yu Gothic" panose="020B0400000000000000" pitchFamily="34" charset="-128"/>
                <a:cs typeface="SimSun"/>
              </a:rPr>
              <a:t>生活課題支援</a:t>
            </a:r>
            <a:endParaRPr sz="901" b="1">
              <a:latin typeface="Yu Gothic" panose="020B0400000000000000" pitchFamily="34" charset="-128"/>
              <a:ea typeface="Yu Gothic" panose="020B0400000000000000" pitchFamily="34" charset="-128"/>
              <a:cs typeface="SimSun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1487041" y="6959311"/>
            <a:ext cx="735444" cy="16559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6702" rIns="0" bIns="0" rtlCol="0">
            <a:spAutoFit/>
          </a:bodyPr>
          <a:lstStyle/>
          <a:p>
            <a:pPr marL="5340">
              <a:spcBef>
                <a:spcPts val="210"/>
              </a:spcBef>
            </a:pPr>
            <a:r>
              <a:rPr sz="901" b="1" spc="-12" dirty="0">
                <a:latin typeface="Yu Gothic" panose="020B0400000000000000" pitchFamily="34" charset="-128"/>
                <a:ea typeface="Yu Gothic" panose="020B0400000000000000" pitchFamily="34" charset="-128"/>
                <a:cs typeface="SimSun"/>
              </a:rPr>
              <a:t>健康課題支援</a:t>
            </a:r>
            <a:endParaRPr sz="901" b="1">
              <a:latin typeface="Yu Gothic" panose="020B0400000000000000" pitchFamily="34" charset="-128"/>
              <a:ea typeface="Yu Gothic" panose="020B0400000000000000" pitchFamily="34" charset="-128"/>
              <a:cs typeface="SimSun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7D8ADF7-DDC7-FD97-1BE8-4871AA9BD4B5}"/>
              </a:ext>
            </a:extLst>
          </p:cNvPr>
          <p:cNvSpPr txBox="1"/>
          <p:nvPr/>
        </p:nvSpPr>
        <p:spPr>
          <a:xfrm>
            <a:off x="1347712" y="6338523"/>
            <a:ext cx="30343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1" lang="en-US" altLang="ja-JP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0EEBC37-C8DA-A874-0008-2414389C588F}"/>
              </a:ext>
            </a:extLst>
          </p:cNvPr>
          <p:cNvSpPr txBox="1"/>
          <p:nvPr/>
        </p:nvSpPr>
        <p:spPr>
          <a:xfrm>
            <a:off x="1366660" y="7172563"/>
            <a:ext cx="30343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1" lang="en-US" altLang="ja-JP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9707FDAA-8626-9864-6DDA-48E0168669F2}"/>
              </a:ext>
            </a:extLst>
          </p:cNvPr>
          <p:cNvSpPr txBox="1"/>
          <p:nvPr/>
        </p:nvSpPr>
        <p:spPr>
          <a:xfrm>
            <a:off x="1600500" y="1617492"/>
            <a:ext cx="1354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DE66B0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1" lang="en-US" altLang="ja-JP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Clr>
                <a:srgbClr val="DE66B0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0EB7FB8D-5707-E1A5-81BE-16C21EF34428}"/>
              </a:ext>
            </a:extLst>
          </p:cNvPr>
          <p:cNvSpPr txBox="1"/>
          <p:nvPr/>
        </p:nvSpPr>
        <p:spPr>
          <a:xfrm>
            <a:off x="1600500" y="3000638"/>
            <a:ext cx="1354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DE66B0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1" lang="en-US" altLang="ja-JP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Clr>
                <a:srgbClr val="DE66B0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30688E94-6EEE-7C2D-1BEF-C736FF1CC267}"/>
              </a:ext>
            </a:extLst>
          </p:cNvPr>
          <p:cNvSpPr txBox="1"/>
          <p:nvPr/>
        </p:nvSpPr>
        <p:spPr>
          <a:xfrm>
            <a:off x="4029719" y="1598243"/>
            <a:ext cx="1354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DE66B0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1" lang="en-US" altLang="ja-JP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Clr>
                <a:srgbClr val="DE66B0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3831147E-162F-E5D5-1E1D-247F259DFE52}"/>
              </a:ext>
            </a:extLst>
          </p:cNvPr>
          <p:cNvSpPr txBox="1"/>
          <p:nvPr/>
        </p:nvSpPr>
        <p:spPr>
          <a:xfrm>
            <a:off x="4015108" y="2994479"/>
            <a:ext cx="1354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DE66B0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1" lang="en-US" altLang="ja-JP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Clr>
                <a:srgbClr val="DE66B0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</a:p>
        </p:txBody>
      </p: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1F3C45DE-E3EB-17D1-5218-8F3B537AE227}"/>
              </a:ext>
            </a:extLst>
          </p:cNvPr>
          <p:cNvSpPr txBox="1"/>
          <p:nvPr/>
        </p:nvSpPr>
        <p:spPr>
          <a:xfrm>
            <a:off x="6567600" y="1617492"/>
            <a:ext cx="1354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DE66B0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1" lang="en-US" altLang="ja-JP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Clr>
                <a:srgbClr val="DE66B0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32441701-78C2-3A62-B965-3875A10BE73B}"/>
              </a:ext>
            </a:extLst>
          </p:cNvPr>
          <p:cNvSpPr txBox="1"/>
          <p:nvPr/>
        </p:nvSpPr>
        <p:spPr>
          <a:xfrm>
            <a:off x="6552989" y="3013728"/>
            <a:ext cx="1354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DE66B0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1" lang="en-US" altLang="ja-JP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Clr>
                <a:srgbClr val="DE66B0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3BC70B89-ED90-74CD-A53B-B5482482DED0}"/>
              </a:ext>
            </a:extLst>
          </p:cNvPr>
          <p:cNvSpPr txBox="1"/>
          <p:nvPr/>
        </p:nvSpPr>
        <p:spPr>
          <a:xfrm>
            <a:off x="9182480" y="1600579"/>
            <a:ext cx="1354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DE66B0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1" lang="en-US" altLang="ja-JP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Clr>
                <a:srgbClr val="DE66B0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CDEE621C-41EE-D84C-D6E4-A40BB324D037}"/>
              </a:ext>
            </a:extLst>
          </p:cNvPr>
          <p:cNvSpPr txBox="1"/>
          <p:nvPr/>
        </p:nvSpPr>
        <p:spPr>
          <a:xfrm>
            <a:off x="9167869" y="2996815"/>
            <a:ext cx="1354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DE66B0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1" lang="en-US" altLang="ja-JP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Clr>
                <a:srgbClr val="DE66B0"/>
              </a:buClr>
              <a:buFont typeface="Wingdings" panose="05000000000000000000" pitchFamily="2" charset="2"/>
              <a:buChar char="l"/>
            </a:pP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（支援内容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</a:p>
        </p:txBody>
      </p:sp>
      <p:sp>
        <p:nvSpPr>
          <p:cNvPr id="109" name="object 36">
            <a:extLst>
              <a:ext uri="{FF2B5EF4-FFF2-40B4-BE49-F238E27FC236}">
                <a16:creationId xmlns:a16="http://schemas.microsoft.com/office/drawing/2014/main" id="{0BBF9FCD-9DBB-ECFE-93FD-B18BA5E752B0}"/>
              </a:ext>
            </a:extLst>
          </p:cNvPr>
          <p:cNvSpPr/>
          <p:nvPr/>
        </p:nvSpPr>
        <p:spPr>
          <a:xfrm>
            <a:off x="1351909" y="1088122"/>
            <a:ext cx="1838609" cy="255052"/>
          </a:xfrm>
          <a:custGeom>
            <a:avLst/>
            <a:gdLst/>
            <a:ahLst/>
            <a:cxnLst/>
            <a:rect l="l" t="t" r="r" b="b"/>
            <a:pathLst>
              <a:path w="1530350" h="213994">
                <a:moveTo>
                  <a:pt x="0" y="213503"/>
                </a:moveTo>
                <a:lnTo>
                  <a:pt x="1529804" y="213503"/>
                </a:lnTo>
                <a:lnTo>
                  <a:pt x="1529804" y="0"/>
                </a:lnTo>
                <a:lnTo>
                  <a:pt x="0" y="0"/>
                </a:lnTo>
                <a:lnTo>
                  <a:pt x="0" y="213503"/>
                </a:lnTo>
                <a:close/>
              </a:path>
            </a:pathLst>
          </a:custGeom>
          <a:solidFill>
            <a:srgbClr val="F5DEE8"/>
          </a:solidFill>
        </p:spPr>
        <p:txBody>
          <a:bodyPr wrap="square" lIns="0" tIns="0" rIns="0" bIns="0" rtlCol="0" anchor="ctr"/>
          <a:lstStyle/>
          <a:p>
            <a:pPr algn="ctr"/>
            <a:r>
              <a:rPr lang="ja-JP" altLang="en-US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希望を知る</a:t>
            </a:r>
            <a:endParaRPr sz="961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10" name="object 36">
            <a:extLst>
              <a:ext uri="{FF2B5EF4-FFF2-40B4-BE49-F238E27FC236}">
                <a16:creationId xmlns:a16="http://schemas.microsoft.com/office/drawing/2014/main" id="{736BC5A2-2C90-21D7-B50B-474D29300F55}"/>
              </a:ext>
            </a:extLst>
          </p:cNvPr>
          <p:cNvSpPr/>
          <p:nvPr/>
        </p:nvSpPr>
        <p:spPr>
          <a:xfrm>
            <a:off x="1355711" y="3727393"/>
            <a:ext cx="1838609" cy="255052"/>
          </a:xfrm>
          <a:custGeom>
            <a:avLst/>
            <a:gdLst/>
            <a:ahLst/>
            <a:cxnLst/>
            <a:rect l="l" t="t" r="r" b="b"/>
            <a:pathLst>
              <a:path w="1530350" h="213994">
                <a:moveTo>
                  <a:pt x="0" y="213503"/>
                </a:moveTo>
                <a:lnTo>
                  <a:pt x="1529804" y="213503"/>
                </a:lnTo>
                <a:lnTo>
                  <a:pt x="1529804" y="0"/>
                </a:lnTo>
                <a:lnTo>
                  <a:pt x="0" y="0"/>
                </a:lnTo>
                <a:lnTo>
                  <a:pt x="0" y="213503"/>
                </a:lnTo>
                <a:close/>
              </a:path>
            </a:pathLst>
          </a:custGeom>
          <a:solidFill>
            <a:srgbClr val="F5DEE8"/>
          </a:solidFill>
        </p:spPr>
        <p:txBody>
          <a:bodyPr wrap="square" lIns="0" tIns="0" rIns="0" bIns="0" rtlCol="0" anchor="ctr"/>
          <a:lstStyle/>
          <a:p>
            <a:pPr algn="ctr"/>
            <a:r>
              <a:rPr lang="ja-JP" altLang="en-US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前提条件を確認</a:t>
            </a:r>
            <a:endParaRPr sz="961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11" name="object 42">
            <a:extLst>
              <a:ext uri="{FF2B5EF4-FFF2-40B4-BE49-F238E27FC236}">
                <a16:creationId xmlns:a16="http://schemas.microsoft.com/office/drawing/2014/main" id="{D3C9E53E-2797-8324-5C70-2DE9554FDDDD}"/>
              </a:ext>
            </a:extLst>
          </p:cNvPr>
          <p:cNvSpPr/>
          <p:nvPr/>
        </p:nvSpPr>
        <p:spPr>
          <a:xfrm>
            <a:off x="6638492" y="2330025"/>
            <a:ext cx="1378575" cy="431043"/>
          </a:xfrm>
          <a:custGeom>
            <a:avLst/>
            <a:gdLst/>
            <a:ahLst/>
            <a:cxnLst/>
            <a:rect l="l" t="t" r="r" b="b"/>
            <a:pathLst>
              <a:path w="1147445" h="358775">
                <a:moveTo>
                  <a:pt x="0" y="358686"/>
                </a:moveTo>
                <a:lnTo>
                  <a:pt x="1146833" y="358686"/>
                </a:lnTo>
                <a:lnTo>
                  <a:pt x="1146833" y="0"/>
                </a:lnTo>
                <a:lnTo>
                  <a:pt x="0" y="0"/>
                </a:lnTo>
                <a:lnTo>
                  <a:pt x="0" y="3586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 anchor="ctr"/>
          <a:lstStyle/>
          <a:p>
            <a:pPr algn="ctr"/>
            <a:r>
              <a:rPr lang="ja-JP" altLang="en-US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目標</a:t>
            </a:r>
            <a:r>
              <a:rPr lang="en-US" altLang="ja-JP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2</a:t>
            </a:r>
            <a:endParaRPr sz="961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12" name="object 42">
            <a:extLst>
              <a:ext uri="{FF2B5EF4-FFF2-40B4-BE49-F238E27FC236}">
                <a16:creationId xmlns:a16="http://schemas.microsoft.com/office/drawing/2014/main" id="{507465BF-BB16-A300-9CF0-E888FEB1E65F}"/>
              </a:ext>
            </a:extLst>
          </p:cNvPr>
          <p:cNvSpPr/>
          <p:nvPr/>
        </p:nvSpPr>
        <p:spPr>
          <a:xfrm>
            <a:off x="9212183" y="2330025"/>
            <a:ext cx="1378575" cy="431043"/>
          </a:xfrm>
          <a:custGeom>
            <a:avLst/>
            <a:gdLst/>
            <a:ahLst/>
            <a:cxnLst/>
            <a:rect l="l" t="t" r="r" b="b"/>
            <a:pathLst>
              <a:path w="1147445" h="358775">
                <a:moveTo>
                  <a:pt x="0" y="358686"/>
                </a:moveTo>
                <a:lnTo>
                  <a:pt x="1146833" y="358686"/>
                </a:lnTo>
                <a:lnTo>
                  <a:pt x="1146833" y="0"/>
                </a:lnTo>
                <a:lnTo>
                  <a:pt x="0" y="0"/>
                </a:lnTo>
                <a:lnTo>
                  <a:pt x="0" y="3586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 anchor="ctr"/>
          <a:lstStyle/>
          <a:p>
            <a:pPr algn="ctr"/>
            <a:r>
              <a:rPr lang="ja-JP" altLang="en-US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目標</a:t>
            </a:r>
            <a:r>
              <a:rPr lang="en-US" altLang="ja-JP" sz="961" b="1" dirty="0">
                <a:latin typeface="Yu Gothic" panose="020B0400000000000000" pitchFamily="34" charset="-128"/>
                <a:ea typeface="Yu Gothic" panose="020B0400000000000000" pitchFamily="34" charset="-128"/>
              </a:rPr>
              <a:t>3</a:t>
            </a:r>
            <a:endParaRPr sz="961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249B06FA-DB32-0E00-42D4-94C43E09281A}"/>
              </a:ext>
            </a:extLst>
          </p:cNvPr>
          <p:cNvSpPr txBox="1"/>
          <p:nvPr/>
        </p:nvSpPr>
        <p:spPr>
          <a:xfrm>
            <a:off x="11473867" y="1215648"/>
            <a:ext cx="400110" cy="2690757"/>
          </a:xfrm>
          <a:prstGeom prst="rect">
            <a:avLst/>
          </a:prstGeom>
          <a:noFill/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希望の実現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198</Words>
  <Application>Microsoft Office PowerPoint</Application>
  <PresentationFormat>A3 297x420 mm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Yu Gothic</vt:lpstr>
      <vt:lpstr>Yu Gothic</vt:lpstr>
      <vt:lpstr>Calibri</vt:lpstr>
      <vt:lpstr>Wingdings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栗原 ひとみ</cp:lastModifiedBy>
  <cp:revision>8</cp:revision>
  <dcterms:created xsi:type="dcterms:W3CDTF">2024-01-25T05:30:41Z</dcterms:created>
  <dcterms:modified xsi:type="dcterms:W3CDTF">2024-01-26T06:27:36Z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2024-01-18T00:00:00Z</vt:filetime>
  </property>
  <property fmtid="{D5CDD505-2E9C-101B-9397-08002B2CF9AE}" pid="3" name="Creator">
    <vt:lpwstr>Adobe InDesign 16.4 (Windows)</vt:lpwstr>
  </property>
  <property fmtid="{D5CDD505-2E9C-101B-9397-08002B2CF9AE}" pid="4" name="LastSaved">
    <vt:filetime>2024-01-25T00:00:00Z</vt:filetime>
  </property>
  <property fmtid="{D5CDD505-2E9C-101B-9397-08002B2CF9AE}" pid="5" name="Producer">
    <vt:lpwstr>Adobe PDF Library 16.0</vt:lpwstr>
  </property>
</Properties>
</file>