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11" r:id="rId2"/>
    <p:sldId id="401" r:id="rId3"/>
    <p:sldId id="371" r:id="rId4"/>
    <p:sldId id="334" r:id="rId5"/>
    <p:sldId id="335" r:id="rId6"/>
    <p:sldId id="406" r:id="rId7"/>
    <p:sldId id="336" r:id="rId8"/>
    <p:sldId id="337" r:id="rId9"/>
    <p:sldId id="342" r:id="rId10"/>
    <p:sldId id="343" r:id="rId11"/>
    <p:sldId id="407" r:id="rId12"/>
    <p:sldId id="403" r:id="rId13"/>
    <p:sldId id="408" r:id="rId14"/>
    <p:sldId id="344" r:id="rId15"/>
    <p:sldId id="372" r:id="rId16"/>
    <p:sldId id="367" r:id="rId17"/>
    <p:sldId id="410" r:id="rId18"/>
    <p:sldId id="374" r:id="rId19"/>
    <p:sldId id="405" r:id="rId20"/>
    <p:sldId id="314" r:id="rId21"/>
    <p:sldId id="409" r:id="rId22"/>
    <p:sldId id="350" r:id="rId23"/>
    <p:sldId id="379" r:id="rId24"/>
    <p:sldId id="385" r:id="rId25"/>
    <p:sldId id="386" r:id="rId26"/>
    <p:sldId id="380" r:id="rId27"/>
    <p:sldId id="381" r:id="rId28"/>
    <p:sldId id="382" r:id="rId29"/>
    <p:sldId id="383" r:id="rId30"/>
    <p:sldId id="384" r:id="rId31"/>
    <p:sldId id="322" r:id="rId32"/>
    <p:sldId id="308" r:id="rId33"/>
    <p:sldId id="311" r:id="rId34"/>
    <p:sldId id="363"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421B6-BE86-BA69-01D2-2333B999A381}" v="35" dt="2025-04-09T05:17:03.707"/>
    <p1510:client id="{930F3722-2466-B495-179D-07864E88F554}" v="45" dt="2025-04-09T05:29:16.19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川口 純子" userId="S::j-kawaguchi@igaku-shoin.co.jp::16bfa94f-7991-4ca3-a6ae-5e43d33beb89" providerId="AD" clId="Web-{2C0421B6-BE86-BA69-01D2-2333B999A381}"/>
    <pc:docChg chg="modSld">
      <pc:chgData name="川口 純子" userId="S::j-kawaguchi@igaku-shoin.co.jp::16bfa94f-7991-4ca3-a6ae-5e43d33beb89" providerId="AD" clId="Web-{2C0421B6-BE86-BA69-01D2-2333B999A381}" dt="2025-04-09T05:17:03.707" v="34" actId="14100"/>
      <pc:docMkLst>
        <pc:docMk/>
      </pc:docMkLst>
      <pc:sldChg chg="addSp delSp modSp delAnim">
        <pc:chgData name="川口 純子" userId="S::j-kawaguchi@igaku-shoin.co.jp::16bfa94f-7991-4ca3-a6ae-5e43d33beb89" providerId="AD" clId="Web-{2C0421B6-BE86-BA69-01D2-2333B999A381}" dt="2025-04-09T05:13:09.886" v="8" actId="1076"/>
        <pc:sldMkLst>
          <pc:docMk/>
          <pc:sldMk cId="334660042" sldId="406"/>
        </pc:sldMkLst>
        <pc:picChg chg="add mod">
          <ac:chgData name="川口 純子" userId="S::j-kawaguchi@igaku-shoin.co.jp::16bfa94f-7991-4ca3-a6ae-5e43d33beb89" providerId="AD" clId="Web-{2C0421B6-BE86-BA69-01D2-2333B999A381}" dt="2025-04-09T05:13:09.886" v="8" actId="1076"/>
          <ac:picMkLst>
            <pc:docMk/>
            <pc:sldMk cId="334660042" sldId="406"/>
            <ac:picMk id="4" creationId="{A6E7C568-551E-0C5D-B59D-FA36D6D7F747}"/>
          </ac:picMkLst>
        </pc:picChg>
        <pc:picChg chg="del mod">
          <ac:chgData name="川口 純子" userId="S::j-kawaguchi@igaku-shoin.co.jp::16bfa94f-7991-4ca3-a6ae-5e43d33beb89" providerId="AD" clId="Web-{2C0421B6-BE86-BA69-01D2-2333B999A381}" dt="2025-04-09T05:12:49.730" v="4"/>
          <ac:picMkLst>
            <pc:docMk/>
            <pc:sldMk cId="334660042" sldId="406"/>
            <ac:picMk id="5" creationId="{2032085D-D230-4920-845E-0A76DBCB20A1}"/>
          </ac:picMkLst>
        </pc:picChg>
      </pc:sldChg>
      <pc:sldChg chg="addSp delSp modSp delAnim">
        <pc:chgData name="川口 純子" userId="S::j-kawaguchi@igaku-shoin.co.jp::16bfa94f-7991-4ca3-a6ae-5e43d33beb89" providerId="AD" clId="Web-{2C0421B6-BE86-BA69-01D2-2333B999A381}" dt="2025-04-09T05:17:03.707" v="34" actId="14100"/>
        <pc:sldMkLst>
          <pc:docMk/>
          <pc:sldMk cId="2433441677" sldId="407"/>
        </pc:sldMkLst>
        <pc:spChg chg="mod">
          <ac:chgData name="川口 純子" userId="S::j-kawaguchi@igaku-shoin.co.jp::16bfa94f-7991-4ca3-a6ae-5e43d33beb89" providerId="AD" clId="Web-{2C0421B6-BE86-BA69-01D2-2333B999A381}" dt="2025-04-09T05:15:57.189" v="26" actId="20577"/>
          <ac:spMkLst>
            <pc:docMk/>
            <pc:sldMk cId="2433441677" sldId="407"/>
            <ac:spMk id="12" creationId="{A7858452-4C80-4608-8291-704BFE591ACF}"/>
          </ac:spMkLst>
        </pc:spChg>
        <pc:spChg chg="add del mod">
          <ac:chgData name="川口 純子" userId="S::j-kawaguchi@igaku-shoin.co.jp::16bfa94f-7991-4ca3-a6ae-5e43d33beb89" providerId="AD" clId="Web-{2C0421B6-BE86-BA69-01D2-2333B999A381}" dt="2025-04-09T05:14:01.091" v="10"/>
          <ac:spMkLst>
            <pc:docMk/>
            <pc:sldMk cId="2433441677" sldId="407"/>
            <ac:spMk id="13" creationId="{A8E0758D-DA9D-13CC-8BFD-5CA0CE8A8CEA}"/>
          </ac:spMkLst>
        </pc:spChg>
        <pc:picChg chg="del">
          <ac:chgData name="川口 純子" userId="S::j-kawaguchi@igaku-shoin.co.jp::16bfa94f-7991-4ca3-a6ae-5e43d33beb89" providerId="AD" clId="Web-{2C0421B6-BE86-BA69-01D2-2333B999A381}" dt="2025-04-09T05:13:26.481" v="9"/>
          <ac:picMkLst>
            <pc:docMk/>
            <pc:sldMk cId="2433441677" sldId="407"/>
            <ac:picMk id="5" creationId="{E9A7A8CA-D3C6-41A1-BB60-A5B2003D7A67}"/>
          </ac:picMkLst>
        </pc:picChg>
        <pc:picChg chg="del">
          <ac:chgData name="川口 純子" userId="S::j-kawaguchi@igaku-shoin.co.jp::16bfa94f-7991-4ca3-a6ae-5e43d33beb89" providerId="AD" clId="Web-{2C0421B6-BE86-BA69-01D2-2333B999A381}" dt="2025-04-09T05:15:17.469" v="20"/>
          <ac:picMkLst>
            <pc:docMk/>
            <pc:sldMk cId="2433441677" sldId="407"/>
            <ac:picMk id="6" creationId="{B966FD5A-A28A-4702-8948-65A14BEC3F39}"/>
          </ac:picMkLst>
        </pc:picChg>
        <pc:picChg chg="del">
          <ac:chgData name="川口 純子" userId="S::j-kawaguchi@igaku-shoin.co.jp::16bfa94f-7991-4ca3-a6ae-5e43d33beb89" providerId="AD" clId="Web-{2C0421B6-BE86-BA69-01D2-2333B999A381}" dt="2025-04-09T05:16:52.144" v="30"/>
          <ac:picMkLst>
            <pc:docMk/>
            <pc:sldMk cId="2433441677" sldId="407"/>
            <ac:picMk id="7" creationId="{669532E8-88C7-4FCD-9AA1-FED1A5AF01D2}"/>
          </ac:picMkLst>
        </pc:picChg>
        <pc:picChg chg="add mod ord">
          <ac:chgData name="川口 純子" userId="S::j-kawaguchi@igaku-shoin.co.jp::16bfa94f-7991-4ca3-a6ae-5e43d33beb89" providerId="AD" clId="Web-{2C0421B6-BE86-BA69-01D2-2333B999A381}" dt="2025-04-09T05:14:21.186" v="16" actId="14100"/>
          <ac:picMkLst>
            <pc:docMk/>
            <pc:sldMk cId="2433441677" sldId="407"/>
            <ac:picMk id="14" creationId="{7325B27F-D3D4-0AE1-994F-E08EB7E18679}"/>
          </ac:picMkLst>
        </pc:picChg>
        <pc:picChg chg="add mod">
          <ac:chgData name="川口 純子" userId="S::j-kawaguchi@igaku-shoin.co.jp::16bfa94f-7991-4ca3-a6ae-5e43d33beb89" providerId="AD" clId="Web-{2C0421B6-BE86-BA69-01D2-2333B999A381}" dt="2025-04-09T05:15:29.672" v="23" actId="14100"/>
          <ac:picMkLst>
            <pc:docMk/>
            <pc:sldMk cId="2433441677" sldId="407"/>
            <ac:picMk id="15" creationId="{F2FF8A35-F36D-F86E-C494-87DE33DCDB05}"/>
          </ac:picMkLst>
        </pc:picChg>
        <pc:picChg chg="add mod">
          <ac:chgData name="川口 純子" userId="S::j-kawaguchi@igaku-shoin.co.jp::16bfa94f-7991-4ca3-a6ae-5e43d33beb89" providerId="AD" clId="Web-{2C0421B6-BE86-BA69-01D2-2333B999A381}" dt="2025-04-09T05:17:03.707" v="34" actId="14100"/>
          <ac:picMkLst>
            <pc:docMk/>
            <pc:sldMk cId="2433441677" sldId="407"/>
            <ac:picMk id="16" creationId="{A85F7C28-E88D-3119-1151-1BD6B370A51E}"/>
          </ac:picMkLst>
        </pc:picChg>
      </pc:sldChg>
    </pc:docChg>
  </pc:docChgLst>
  <pc:docChgLst>
    <pc:chgData name="川口 純子" userId="S::j-kawaguchi@igaku-shoin.co.jp::16bfa94f-7991-4ca3-a6ae-5e43d33beb89" providerId="AD" clId="Web-{930F3722-2466-B495-179D-07864E88F554}"/>
    <pc:docChg chg="modSld">
      <pc:chgData name="川口 純子" userId="S::j-kawaguchi@igaku-shoin.co.jp::16bfa94f-7991-4ca3-a6ae-5e43d33beb89" providerId="AD" clId="Web-{930F3722-2466-B495-179D-07864E88F554}" dt="2025-04-09T05:29:16.195" v="44" actId="1076"/>
      <pc:docMkLst>
        <pc:docMk/>
      </pc:docMkLst>
      <pc:sldChg chg="addSp delSp modSp delAnim">
        <pc:chgData name="川口 純子" userId="S::j-kawaguchi@igaku-shoin.co.jp::16bfa94f-7991-4ca3-a6ae-5e43d33beb89" providerId="AD" clId="Web-{930F3722-2466-B495-179D-07864E88F554}" dt="2025-04-09T05:22:13.353" v="15" actId="1076"/>
        <pc:sldMkLst>
          <pc:docMk/>
          <pc:sldMk cId="3546570409" sldId="372"/>
        </pc:sldMkLst>
        <pc:spChg chg="mod">
          <ac:chgData name="川口 純子" userId="S::j-kawaguchi@igaku-shoin.co.jp::16bfa94f-7991-4ca3-a6ae-5e43d33beb89" providerId="AD" clId="Web-{930F3722-2466-B495-179D-07864E88F554}" dt="2025-04-09T05:22:13.353" v="15" actId="1076"/>
          <ac:spMkLst>
            <pc:docMk/>
            <pc:sldMk cId="3546570409" sldId="372"/>
            <ac:spMk id="9" creationId="{5B562815-42DC-42F0-A7A3-1739674E84BB}"/>
          </ac:spMkLst>
        </pc:spChg>
        <pc:picChg chg="add mod">
          <ac:chgData name="川口 純子" userId="S::j-kawaguchi@igaku-shoin.co.jp::16bfa94f-7991-4ca3-a6ae-5e43d33beb89" providerId="AD" clId="Web-{930F3722-2466-B495-179D-07864E88F554}" dt="2025-04-09T05:21:45.883" v="8" actId="14100"/>
          <ac:picMkLst>
            <pc:docMk/>
            <pc:sldMk cId="3546570409" sldId="372"/>
            <ac:picMk id="2" creationId="{EEB2746F-1BBA-C657-B5C4-53BBA50AC493}"/>
          </ac:picMkLst>
        </pc:picChg>
        <pc:picChg chg="del">
          <ac:chgData name="川口 純子" userId="S::j-kawaguchi@igaku-shoin.co.jp::16bfa94f-7991-4ca3-a6ae-5e43d33beb89" providerId="AD" clId="Web-{930F3722-2466-B495-179D-07864E88F554}" dt="2025-04-09T05:21:34.492" v="5"/>
          <ac:picMkLst>
            <pc:docMk/>
            <pc:sldMk cId="3546570409" sldId="372"/>
            <ac:picMk id="7" creationId="{8855E5B8-F0C5-469D-9BCB-8DD95BFAD4FA}"/>
          </ac:picMkLst>
        </pc:picChg>
      </pc:sldChg>
      <pc:sldChg chg="addSp delSp modSp delAnim">
        <pc:chgData name="川口 純子" userId="S::j-kawaguchi@igaku-shoin.co.jp::16bfa94f-7991-4ca3-a6ae-5e43d33beb89" providerId="AD" clId="Web-{930F3722-2466-B495-179D-07864E88F554}" dt="2025-04-09T05:29:16.195" v="44" actId="1076"/>
        <pc:sldMkLst>
          <pc:docMk/>
          <pc:sldMk cId="253085181" sldId="380"/>
        </pc:sldMkLst>
        <pc:picChg chg="del">
          <ac:chgData name="川口 純子" userId="S::j-kawaguchi@igaku-shoin.co.jp::16bfa94f-7991-4ca3-a6ae-5e43d33beb89" providerId="AD" clId="Web-{930F3722-2466-B495-179D-07864E88F554}" dt="2025-04-09T05:27:36.973" v="36"/>
          <ac:picMkLst>
            <pc:docMk/>
            <pc:sldMk cId="253085181" sldId="380"/>
            <ac:picMk id="4" creationId="{00000000-0000-0000-0000-000000000000}"/>
          </ac:picMkLst>
        </pc:picChg>
        <pc:picChg chg="del">
          <ac:chgData name="川口 純子" userId="S::j-kawaguchi@igaku-shoin.co.jp::16bfa94f-7991-4ca3-a6ae-5e43d33beb89" providerId="AD" clId="Web-{930F3722-2466-B495-179D-07864E88F554}" dt="2025-04-09T05:29:11.070" v="43"/>
          <ac:picMkLst>
            <pc:docMk/>
            <pc:sldMk cId="253085181" sldId="380"/>
            <ac:picMk id="6" creationId="{00000000-0000-0000-0000-000000000000}"/>
          </ac:picMkLst>
        </pc:picChg>
        <pc:picChg chg="add mod">
          <ac:chgData name="川口 純子" userId="S::j-kawaguchi@igaku-shoin.co.jp::16bfa94f-7991-4ca3-a6ae-5e43d33beb89" providerId="AD" clId="Web-{930F3722-2466-B495-179D-07864E88F554}" dt="2025-04-09T05:27:40.505" v="37" actId="1076"/>
          <ac:picMkLst>
            <pc:docMk/>
            <pc:sldMk cId="253085181" sldId="380"/>
            <ac:picMk id="12" creationId="{C9EBC0BE-0B15-4A96-2DCD-2B63878AED6E}"/>
          </ac:picMkLst>
        </pc:picChg>
        <pc:picChg chg="add mod">
          <ac:chgData name="川口 純子" userId="S::j-kawaguchi@igaku-shoin.co.jp::16bfa94f-7991-4ca3-a6ae-5e43d33beb89" providerId="AD" clId="Web-{930F3722-2466-B495-179D-07864E88F554}" dt="2025-04-09T05:29:16.195" v="44" actId="1076"/>
          <ac:picMkLst>
            <pc:docMk/>
            <pc:sldMk cId="253085181" sldId="380"/>
            <ac:picMk id="13" creationId="{A47180BF-7F2D-E2AC-5BFE-9FD41B708769}"/>
          </ac:picMkLst>
        </pc:picChg>
      </pc:sldChg>
      <pc:sldChg chg="addSp delSp modSp delAnim">
        <pc:chgData name="川口 純子" userId="S::j-kawaguchi@igaku-shoin.co.jp::16bfa94f-7991-4ca3-a6ae-5e43d33beb89" providerId="AD" clId="Web-{930F3722-2466-B495-179D-07864E88F554}" dt="2025-04-09T05:23:49.247" v="22" actId="1076"/>
        <pc:sldMkLst>
          <pc:docMk/>
          <pc:sldMk cId="3617350657" sldId="405"/>
        </pc:sldMkLst>
        <pc:picChg chg="add mod">
          <ac:chgData name="川口 純子" userId="S::j-kawaguchi@igaku-shoin.co.jp::16bfa94f-7991-4ca3-a6ae-5e43d33beb89" providerId="AD" clId="Web-{930F3722-2466-B495-179D-07864E88F554}" dt="2025-04-09T05:23:49.247" v="22" actId="1076"/>
          <ac:picMkLst>
            <pc:docMk/>
            <pc:sldMk cId="3617350657" sldId="405"/>
            <ac:picMk id="2" creationId="{428D24D9-66AA-383D-6680-FFEC3EB79F34}"/>
          </ac:picMkLst>
        </pc:picChg>
        <pc:picChg chg="del">
          <ac:chgData name="川口 純子" userId="S::j-kawaguchi@igaku-shoin.co.jp::16bfa94f-7991-4ca3-a6ae-5e43d33beb89" providerId="AD" clId="Web-{930F3722-2466-B495-179D-07864E88F554}" dt="2025-04-09T05:23:44.090" v="21"/>
          <ac:picMkLst>
            <pc:docMk/>
            <pc:sldMk cId="3617350657" sldId="405"/>
            <ac:picMk id="6" creationId="{74F7523F-FAC0-4D30-B679-FC72886D2E86}"/>
          </ac:picMkLst>
        </pc:picChg>
      </pc:sldChg>
      <pc:sldChg chg="addSp delSp modSp delAnim">
        <pc:chgData name="川口 純子" userId="S::j-kawaguchi@igaku-shoin.co.jp::16bfa94f-7991-4ca3-a6ae-5e43d33beb89" providerId="AD" clId="Web-{930F3722-2466-B495-179D-07864E88F554}" dt="2025-04-09T05:26:06.595" v="28" actId="1076"/>
        <pc:sldMkLst>
          <pc:docMk/>
          <pc:sldMk cId="702461629" sldId="409"/>
        </pc:sldMkLst>
        <pc:picChg chg="add mod">
          <ac:chgData name="川口 純子" userId="S::j-kawaguchi@igaku-shoin.co.jp::16bfa94f-7991-4ca3-a6ae-5e43d33beb89" providerId="AD" clId="Web-{930F3722-2466-B495-179D-07864E88F554}" dt="2025-04-09T05:26:06.595" v="28" actId="1076"/>
          <ac:picMkLst>
            <pc:docMk/>
            <pc:sldMk cId="702461629" sldId="409"/>
            <ac:picMk id="2" creationId="{CA16F750-8E05-43B0-6F12-246CB4DEE354}"/>
          </ac:picMkLst>
        </pc:picChg>
        <pc:picChg chg="del">
          <ac:chgData name="川口 純子" userId="S::j-kawaguchi@igaku-shoin.co.jp::16bfa94f-7991-4ca3-a6ae-5e43d33beb89" providerId="AD" clId="Web-{930F3722-2466-B495-179D-07864E88F554}" dt="2025-04-09T05:26:03.158" v="27"/>
          <ac:picMkLst>
            <pc:docMk/>
            <pc:sldMk cId="702461629" sldId="409"/>
            <ac:picMk id="10" creationId="{DAA50586-9AA3-4BC5-ACF5-0EEB08AB3B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ED355-FACD-4C87-9945-5F71432725C3}"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38316-AAFC-474E-BE14-FB3CD017F2E5}" type="slidenum">
              <a:rPr kumimoji="1" lang="ja-JP" altLang="en-US" smtClean="0"/>
              <a:t>‹#›</a:t>
            </a:fld>
            <a:endParaRPr kumimoji="1" lang="ja-JP" altLang="en-US"/>
          </a:p>
        </p:txBody>
      </p:sp>
    </p:spTree>
    <p:extLst>
      <p:ext uri="{BB962C8B-B14F-4D97-AF65-F5344CB8AC3E}">
        <p14:creationId xmlns:p14="http://schemas.microsoft.com/office/powerpoint/2010/main" val="13671613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138316-AAFC-474E-BE14-FB3CD017F2E5}" type="slidenum">
              <a:rPr kumimoji="1" lang="ja-JP" altLang="en-US" smtClean="0"/>
              <a:t>3</a:t>
            </a:fld>
            <a:endParaRPr kumimoji="1" lang="ja-JP" altLang="en-US"/>
          </a:p>
        </p:txBody>
      </p:sp>
    </p:spTree>
    <p:extLst>
      <p:ext uri="{BB962C8B-B14F-4D97-AF65-F5344CB8AC3E}">
        <p14:creationId xmlns:p14="http://schemas.microsoft.com/office/powerpoint/2010/main" val="281812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138316-AAFC-474E-BE14-FB3CD017F2E5}" type="slidenum">
              <a:rPr kumimoji="1" lang="ja-JP" altLang="en-US" smtClean="0"/>
              <a:t>7</a:t>
            </a:fld>
            <a:endParaRPr kumimoji="1" lang="ja-JP" altLang="en-US"/>
          </a:p>
        </p:txBody>
      </p:sp>
    </p:spTree>
    <p:extLst>
      <p:ext uri="{BB962C8B-B14F-4D97-AF65-F5344CB8AC3E}">
        <p14:creationId xmlns:p14="http://schemas.microsoft.com/office/powerpoint/2010/main" val="407404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20000"/>
              </a:lnSpc>
              <a:buNone/>
            </a:pPr>
            <a:r>
              <a:rPr lang="ja-JP" altLang="en-US"/>
              <a:t>前日から発症の嘔吐、腹痛がある。　発熱なく、下痢なく、頭痛なく、胸痛なく、生もの摂取の先行なく、月経が遅れている</a:t>
            </a:r>
            <a:r>
              <a:rPr lang="en-US" altLang="ja-JP"/>
              <a:t>42</a:t>
            </a:r>
            <a:r>
              <a:rPr lang="ja-JP" altLang="en-US"/>
              <a:t>歳の女性。</a:t>
            </a:r>
            <a:endParaRPr lang="en-US" altLang="ja-JP"/>
          </a:p>
          <a:p>
            <a:pPr marL="0" indent="0">
              <a:lnSpc>
                <a:spcPct val="120000"/>
              </a:lnSpc>
              <a:buNone/>
            </a:pPr>
            <a:endParaRPr lang="en-US" altLang="ja-JP"/>
          </a:p>
          <a:p>
            <a:pPr marL="0" indent="0">
              <a:lnSpc>
                <a:spcPct val="120000"/>
              </a:lnSpc>
              <a:buNone/>
            </a:pPr>
            <a:r>
              <a:rPr lang="ja-JP" altLang="en-US"/>
              <a:t>　嘔気・嘔吐の原因疾患のほとんどは、病歴と身体検査から判断することができる。症状の持続時間、頻度、重症度、および嘔吐エピソードと関連する症状の特徴に基づいて追加の検査の必要性を判断する必要性がある。胸痛があると虚血性心疾患や胃食道逆流症、腹痛があると胆石症などが鑑別に挙がる。開腹歴や排便や排ガスの消失は腸閉塞を示唆する。生ものの食後の発症は、アニサキス症を含め食中毒を疑う。早朝の嘔吐は妊娠中に特徴的で、嘔吐物の性状も閉塞部位の推測に重要である。頭痛があれば、片頭痛、クモ膜下出血、髄膜炎など頭蓋内病変を除外する必要性がある。オピオイドなど嘔気を生じさせる薬剤歴も重要である。</a:t>
            </a:r>
            <a:endParaRPr lang="en-US" altLang="ja-JP"/>
          </a:p>
          <a:p>
            <a:pPr marL="0" indent="0">
              <a:lnSpc>
                <a:spcPct val="120000"/>
              </a:lnSpc>
              <a:buNone/>
            </a:pPr>
            <a:r>
              <a:rPr lang="ja-JP" altLang="en-US"/>
              <a:t>よって、優先順位</a:t>
            </a:r>
            <a:r>
              <a:rPr lang="en-US" altLang="ja-JP"/>
              <a:t>4</a:t>
            </a:r>
            <a:r>
              <a:rPr lang="ja-JP" altLang="en-US"/>
              <a:t>つを選択する場合、以下を選択する。</a:t>
            </a:r>
            <a:endParaRPr lang="en-US" altLang="ja-JP"/>
          </a:p>
          <a:p>
            <a:pPr marL="0" indent="0">
              <a:lnSpc>
                <a:spcPct val="120000"/>
              </a:lnSpc>
              <a:buNone/>
            </a:pPr>
            <a:r>
              <a:rPr lang="ja-JP" altLang="en-US"/>
              <a:t>１．排便・排ガスはありますか？</a:t>
            </a:r>
          </a:p>
          <a:p>
            <a:pPr marL="0" indent="0">
              <a:lnSpc>
                <a:spcPct val="120000"/>
              </a:lnSpc>
              <a:buNone/>
            </a:pPr>
            <a:r>
              <a:rPr lang="ja-JP" altLang="en-US"/>
              <a:t>２．吐き気が出る前に生ものは食べましたか？</a:t>
            </a:r>
          </a:p>
          <a:p>
            <a:pPr marL="0" indent="0">
              <a:lnSpc>
                <a:spcPct val="120000"/>
              </a:lnSpc>
              <a:buNone/>
            </a:pPr>
            <a:r>
              <a:rPr lang="ja-JP" altLang="en-US"/>
              <a:t>３．頭痛はありますか？</a:t>
            </a:r>
          </a:p>
          <a:p>
            <a:pPr marL="0" indent="0">
              <a:lnSpc>
                <a:spcPct val="120000"/>
              </a:lnSpc>
              <a:buNone/>
            </a:pPr>
            <a:r>
              <a:rPr lang="ja-JP" altLang="en-US"/>
              <a:t>４．胸やお腹の痛みはありますか？</a:t>
            </a:r>
          </a:p>
          <a:p>
            <a:pPr marL="0" indent="0">
              <a:lnSpc>
                <a:spcPct val="120000"/>
              </a:lnSpc>
              <a:buNone/>
            </a:pPr>
            <a:endParaRPr lang="en-US" altLang="ja-JP"/>
          </a:p>
          <a:p>
            <a:pPr marL="0" indent="0">
              <a:lnSpc>
                <a:spcPct val="120000"/>
              </a:lnSpc>
              <a:buNone/>
            </a:pPr>
            <a:r>
              <a:rPr kumimoji="1" lang="en-US" altLang="ja-JP" sz="1050"/>
              <a:t>【</a:t>
            </a:r>
            <a:r>
              <a:rPr kumimoji="1" lang="ja-JP" altLang="en-US" sz="1050"/>
              <a:t>参考文献</a:t>
            </a:r>
            <a:r>
              <a:rPr kumimoji="1" lang="en-US" altLang="ja-JP" sz="1050"/>
              <a:t>】</a:t>
            </a:r>
          </a:p>
          <a:p>
            <a:pPr marL="0" indent="0">
              <a:lnSpc>
                <a:spcPct val="120000"/>
              </a:lnSpc>
              <a:buNone/>
            </a:pPr>
            <a:r>
              <a:rPr lang="ja-JP" altLang="en-US" sz="1050"/>
              <a:t>１．</a:t>
            </a:r>
            <a:r>
              <a:rPr lang="en-US" altLang="ja-JP" sz="1050"/>
              <a:t>UpToDate content with you: Approach to the adult with nausea and vomiting.</a:t>
            </a:r>
            <a:endParaRPr kumimoji="1" lang="ja-JP" altLang="en-US" sz="105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●前庭神経炎などに典型的なめまいと眼振です。</a:t>
            </a:r>
            <a:r>
              <a:rPr lang="en-US" altLang="ja-JP"/>
              <a:t>(</a:t>
            </a:r>
            <a:r>
              <a:rPr lang="ja-JP" altLang="en-US"/>
              <a:t>前庭神経炎と迷路炎」、「めまいの原因」参照）。</a:t>
            </a:r>
            <a:r>
              <a:rPr lang="en-US" altLang="ja-JP"/>
              <a:t>)</a:t>
            </a:r>
            <a:r>
              <a:rPr lang="ja-JP" altLang="en-US"/>
              <a:t>過食症は、歯エナメル質の侵食、耳下腺肥大、産毛、手背のタコなどを伴います</a:t>
            </a:r>
            <a:r>
              <a:rPr lang="en-US" altLang="ja-JP"/>
              <a:t>[16-18]</a:t>
            </a:r>
            <a:r>
              <a:rPr lang="ja-JP" altLang="en-US"/>
              <a:t>。</a:t>
            </a:r>
            <a:r>
              <a:rPr lang="en-US" altLang="ja-JP"/>
              <a:t>(</a:t>
            </a:r>
            <a:r>
              <a:rPr lang="ja-JP" altLang="en-US"/>
              <a:t>参照：「摂食障害。疫学、臨床的特徴、診断の概要」参照</a:t>
            </a:r>
            <a:r>
              <a:rPr lang="en-US" altLang="ja-JP"/>
              <a:t>)</a:t>
            </a:r>
            <a:r>
              <a:rPr lang="ja-JP" altLang="en-US"/>
              <a:t>。●頭痛は片頭痛関連の嘔吐の可能性があります。神経因性嘔吐は体位性のものがあり、通常、他の神経学的徴候や症状を伴います。</a:t>
            </a:r>
            <a:r>
              <a:rPr lang="en-US" altLang="ja-JP"/>
              <a:t>(</a:t>
            </a:r>
            <a:r>
              <a:rPr lang="ja-JP" altLang="en-US"/>
              <a:t>成人の片頭痛の病態、臨床症状、診断」「成人の脳腫瘍の臨床像と診断の概要」参照）。</a:t>
            </a:r>
            <a:r>
              <a:rPr lang="en-US" altLang="ja-JP"/>
              <a:t>)</a:t>
            </a:r>
            <a:r>
              <a:rPr lang="ja-JP" altLang="en-US"/>
              <a:t>患者と個人的な接触があった人や、同じ場所で同じ食べ物や液体を摂取した人が、ほぼ同時期に同じような病気にかかったことから、共通のウイルスや細菌の病原体が考えられます。</a:t>
            </a:r>
            <a:r>
              <a:rPr lang="en-US" altLang="ja-JP"/>
              <a:t>(</a:t>
            </a:r>
            <a:r>
              <a:rPr lang="ja-JP" altLang="en-US"/>
              <a:t>「成人の急性ウイルス性胃腸炎」および「資源の豊富な環境における急性感染性下痢症およびその他の食中毒の原因」の「原因微生物の臨床的手がかり」の項を参照</a:t>
            </a:r>
            <a:r>
              <a:rPr lang="en-US" altLang="ja-JP"/>
              <a:t>)</a:t>
            </a:r>
            <a:r>
              <a:rPr lang="ja-JP" altLang="en-US"/>
              <a:t>嘔吐を伴うこともあるが、受動的な動きや動きを視覚的に認識した後に吐き気を催すことがある。</a:t>
            </a:r>
            <a:r>
              <a:rPr lang="en-US" altLang="ja-JP"/>
              <a:t>(</a:t>
            </a:r>
            <a:r>
              <a:rPr lang="ja-JP" altLang="en-US"/>
              <a:t>乗り物酔い」の項参照）。</a:t>
            </a:r>
            <a:r>
              <a:rPr lang="en-US" altLang="ja-JP"/>
              <a:t>)</a:t>
            </a:r>
          </a:p>
          <a:p>
            <a:endParaRPr kumimoji="1" lang="ja-JP" altLang="en-US"/>
          </a:p>
        </p:txBody>
      </p:sp>
      <p:sp>
        <p:nvSpPr>
          <p:cNvPr id="4" name="スライド番号プレースホルダー 3"/>
          <p:cNvSpPr>
            <a:spLocks noGrp="1"/>
          </p:cNvSpPr>
          <p:nvPr>
            <p:ph type="sldNum" sz="quarter" idx="5"/>
          </p:nvPr>
        </p:nvSpPr>
        <p:spPr/>
        <p:txBody>
          <a:bodyPr/>
          <a:lstStyle/>
          <a:p>
            <a:fld id="{A47D6DF1-72FF-4CCC-A6EB-DF9D111CD656}" type="slidenum">
              <a:rPr kumimoji="1" lang="ja-JP" altLang="en-US" smtClean="0"/>
              <a:t>9</a:t>
            </a:fld>
            <a:endParaRPr kumimoji="1" lang="ja-JP" altLang="en-US"/>
          </a:p>
        </p:txBody>
      </p:sp>
    </p:spTree>
    <p:extLst>
      <p:ext uri="{BB962C8B-B14F-4D97-AF65-F5344CB8AC3E}">
        <p14:creationId xmlns:p14="http://schemas.microsoft.com/office/powerpoint/2010/main" val="70431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解説は参考文献を付け、教材として機能します。</a:t>
            </a:r>
            <a:endParaRPr kumimoji="1" lang="en-US" altLang="ja-JP"/>
          </a:p>
        </p:txBody>
      </p:sp>
      <p:sp>
        <p:nvSpPr>
          <p:cNvPr id="4" name="スライド番号プレースホルダー 3"/>
          <p:cNvSpPr>
            <a:spLocks noGrp="1"/>
          </p:cNvSpPr>
          <p:nvPr>
            <p:ph type="sldNum" sz="quarter" idx="5"/>
          </p:nvPr>
        </p:nvSpPr>
        <p:spPr/>
        <p:txBody>
          <a:bodyPr/>
          <a:lstStyle/>
          <a:p>
            <a:fld id="{05E2235F-A45E-4E4D-A1CD-A8D03BAB3637}" type="slidenum">
              <a:rPr kumimoji="1" lang="ja-JP" altLang="en-US" smtClean="0"/>
              <a:t>16</a:t>
            </a:fld>
            <a:endParaRPr kumimoji="1" lang="ja-JP" altLang="en-US"/>
          </a:p>
        </p:txBody>
      </p:sp>
    </p:spTree>
    <p:extLst>
      <p:ext uri="{BB962C8B-B14F-4D97-AF65-F5344CB8AC3E}">
        <p14:creationId xmlns:p14="http://schemas.microsoft.com/office/powerpoint/2010/main" val="68326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●前庭神経炎などに典型的なめまいと眼振です。</a:t>
            </a:r>
            <a:r>
              <a:rPr lang="en-US" altLang="ja-JP"/>
              <a:t>(</a:t>
            </a:r>
            <a:r>
              <a:rPr lang="ja-JP" altLang="en-US"/>
              <a:t>前庭神経炎と迷路炎」、「めまいの原因」参照）。</a:t>
            </a:r>
            <a:r>
              <a:rPr lang="en-US" altLang="ja-JP"/>
              <a:t>)</a:t>
            </a:r>
            <a:r>
              <a:rPr lang="ja-JP" altLang="en-US"/>
              <a:t>過食症は、歯エナメル質の侵食、耳下腺肥大、産毛、手背のタコなどを伴います</a:t>
            </a:r>
            <a:r>
              <a:rPr lang="en-US" altLang="ja-JP"/>
              <a:t>[16-18]</a:t>
            </a:r>
            <a:r>
              <a:rPr lang="ja-JP" altLang="en-US"/>
              <a:t>。</a:t>
            </a:r>
            <a:r>
              <a:rPr lang="en-US" altLang="ja-JP"/>
              <a:t>(</a:t>
            </a:r>
            <a:r>
              <a:rPr lang="ja-JP" altLang="en-US"/>
              <a:t>参照：「摂食障害。疫学、臨床的特徴、診断の概要」参照</a:t>
            </a:r>
            <a:r>
              <a:rPr lang="en-US" altLang="ja-JP"/>
              <a:t>)</a:t>
            </a:r>
            <a:r>
              <a:rPr lang="ja-JP" altLang="en-US"/>
              <a:t>。●頭痛は片頭痛関連の嘔吐の可能性があります。神経因性嘔吐は体位性のものがあり、通常、他の神経学的徴候や症状を伴います。</a:t>
            </a:r>
            <a:r>
              <a:rPr lang="en-US" altLang="ja-JP"/>
              <a:t>(</a:t>
            </a:r>
            <a:r>
              <a:rPr lang="ja-JP" altLang="en-US"/>
              <a:t>成人の片頭痛の病態、臨床症状、診断」「成人の脳腫瘍の臨床像と診断の概要」参照）。</a:t>
            </a:r>
            <a:r>
              <a:rPr lang="en-US" altLang="ja-JP"/>
              <a:t>)</a:t>
            </a:r>
            <a:r>
              <a:rPr lang="ja-JP" altLang="en-US"/>
              <a:t>患者と個人的な接触があった人や、同じ場所で同じ食べ物や液体を摂取した人が、ほぼ同時期に同じような病気にかかったことから、共通のウイルスや細菌の病原体が考えられます。</a:t>
            </a:r>
            <a:r>
              <a:rPr lang="en-US" altLang="ja-JP"/>
              <a:t>(</a:t>
            </a:r>
            <a:r>
              <a:rPr lang="ja-JP" altLang="en-US"/>
              <a:t>「成人の急性ウイルス性胃腸炎」および「資源の豊富な環境における急性感染性下痢症およびその他の食中毒の原因」の「原因微生物の臨床的手がかり」の項を参照</a:t>
            </a:r>
            <a:r>
              <a:rPr lang="en-US" altLang="ja-JP"/>
              <a:t>)</a:t>
            </a:r>
            <a:r>
              <a:rPr lang="ja-JP" altLang="en-US"/>
              <a:t>嘔吐を伴うこともあるが、受動的な動きや動きを視覚的に認識した後に吐き気を催すことがある。</a:t>
            </a:r>
            <a:r>
              <a:rPr lang="en-US" altLang="ja-JP"/>
              <a:t>(</a:t>
            </a:r>
            <a:r>
              <a:rPr lang="ja-JP" altLang="en-US"/>
              <a:t>乗り物酔い」の項参照）。</a:t>
            </a:r>
            <a:r>
              <a:rPr lang="en-US" altLang="ja-JP"/>
              <a:t>)</a:t>
            </a:r>
          </a:p>
          <a:p>
            <a:endParaRPr kumimoji="1" lang="ja-JP" altLang="en-US"/>
          </a:p>
        </p:txBody>
      </p:sp>
      <p:sp>
        <p:nvSpPr>
          <p:cNvPr id="4" name="スライド番号プレースホルダー 3"/>
          <p:cNvSpPr>
            <a:spLocks noGrp="1"/>
          </p:cNvSpPr>
          <p:nvPr>
            <p:ph type="sldNum" sz="quarter" idx="5"/>
          </p:nvPr>
        </p:nvSpPr>
        <p:spPr/>
        <p:txBody>
          <a:bodyPr/>
          <a:lstStyle/>
          <a:p>
            <a:fld id="{A47D6DF1-72FF-4CCC-A6EB-DF9D111CD656}" type="slidenum">
              <a:rPr kumimoji="1" lang="ja-JP" altLang="en-US" smtClean="0"/>
              <a:t>22</a:t>
            </a:fld>
            <a:endParaRPr kumimoji="1" lang="ja-JP" altLang="en-US"/>
          </a:p>
        </p:txBody>
      </p:sp>
    </p:spTree>
    <p:extLst>
      <p:ext uri="{BB962C8B-B14F-4D97-AF65-F5344CB8AC3E}">
        <p14:creationId xmlns:p14="http://schemas.microsoft.com/office/powerpoint/2010/main" val="6809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138316-AAFC-474E-BE14-FB3CD017F2E5}" type="slidenum">
              <a:rPr kumimoji="1" lang="ja-JP" altLang="en-US" smtClean="0"/>
              <a:t>26</a:t>
            </a:fld>
            <a:endParaRPr kumimoji="1" lang="ja-JP" altLang="en-US"/>
          </a:p>
        </p:txBody>
      </p:sp>
    </p:spTree>
    <p:extLst>
      <p:ext uri="{BB962C8B-B14F-4D97-AF65-F5344CB8AC3E}">
        <p14:creationId xmlns:p14="http://schemas.microsoft.com/office/powerpoint/2010/main" val="373874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138316-AAFC-474E-BE14-FB3CD017F2E5}" type="slidenum">
              <a:rPr kumimoji="1" lang="ja-JP" altLang="en-US" smtClean="0"/>
              <a:t>28</a:t>
            </a:fld>
            <a:endParaRPr kumimoji="1" lang="ja-JP" altLang="en-US"/>
          </a:p>
        </p:txBody>
      </p:sp>
    </p:spTree>
    <p:extLst>
      <p:ext uri="{BB962C8B-B14F-4D97-AF65-F5344CB8AC3E}">
        <p14:creationId xmlns:p14="http://schemas.microsoft.com/office/powerpoint/2010/main" val="106684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138316-AAFC-474E-BE14-FB3CD017F2E5}" type="slidenum">
              <a:rPr kumimoji="1" lang="ja-JP" altLang="en-US" smtClean="0"/>
              <a:t>30</a:t>
            </a:fld>
            <a:endParaRPr kumimoji="1" lang="ja-JP" altLang="en-US"/>
          </a:p>
        </p:txBody>
      </p:sp>
    </p:spTree>
    <p:extLst>
      <p:ext uri="{BB962C8B-B14F-4D97-AF65-F5344CB8AC3E}">
        <p14:creationId xmlns:p14="http://schemas.microsoft.com/office/powerpoint/2010/main" val="5328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75699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328500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100825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378658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369733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356157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21072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229597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35139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145041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9D4051-7D18-49D2-8C53-277A6BFCB6A2}" type="datetimeFigureOut">
              <a:rPr kumimoji="1" lang="ja-JP" altLang="en-US" smtClean="0"/>
              <a:t>2025/4/8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40511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D4051-7D18-49D2-8C53-277A6BFCB6A2}" type="datetimeFigureOut">
              <a:rPr kumimoji="1" lang="ja-JP" altLang="en-US" smtClean="0"/>
              <a:t>2025/4/8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4909C-9488-4BD6-83E6-3EDE8BDC5066}" type="slidenum">
              <a:rPr kumimoji="1" lang="ja-JP" altLang="en-US" smtClean="0"/>
              <a:t>‹#›</a:t>
            </a:fld>
            <a:endParaRPr kumimoji="1" lang="ja-JP" altLang="en-US"/>
          </a:p>
        </p:txBody>
      </p:sp>
    </p:spTree>
    <p:extLst>
      <p:ext uri="{BB962C8B-B14F-4D97-AF65-F5344CB8AC3E}">
        <p14:creationId xmlns:p14="http://schemas.microsoft.com/office/powerpoint/2010/main" val="203973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video" Target="https://player.vimeo.com/video/1073090932?h=ff02820ad7&amp;amp;app_id=122963" TargetMode="External"/><Relationship Id="rId7" Type="http://schemas.openxmlformats.org/officeDocument/2006/relationships/image" Target="../media/image5.jpeg"/><Relationship Id="rId2" Type="http://schemas.openxmlformats.org/officeDocument/2006/relationships/video" Target="https://player.vimeo.com/video/1073093862?h=60391ed4b8&amp;amp;app_id=122963" TargetMode="External"/><Relationship Id="rId1" Type="http://schemas.openxmlformats.org/officeDocument/2006/relationships/video" Target="https://player.vimeo.com/video/1073093876?h=05c6c46e07&amp;amp;app_id=122963"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player.vimeo.com/video/1073090906?h=1212672234&amp;amp;app_id=122963"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player.vimeo.com/video/1073090895?h=2deb212697&amp;amp;app_id=122963"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player.vimeo.com/video/1073093919?h=c74ee5c171&amp;amp;app_id=122963" TargetMode="Externa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1073093906?h=8b49878f02&amp;amp;app_id=122963" TargetMode="External"/><Relationship Id="rId1" Type="http://schemas.openxmlformats.org/officeDocument/2006/relationships/video" Target="https://player.vimeo.com/video/1073093931?h=d62173701e&amp;amp;app_id=122963"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inds.jcqhc.or.jp/" TargetMode="External"/><Relationship Id="rId2" Type="http://schemas.openxmlformats.org/officeDocument/2006/relationships/hyperlink" Target="https://www.j-circ.or.jp/cms/wp-content/uploads/2020/04/JCS2020_Izumi_Eishi.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pubmed/?term=Svernl%C3%B6v%20B%5bAuthor%5d&amp;cauthor=true&amp;cauthor_uid=19282413" TargetMode="External"/><Relationship Id="rId2" Type="http://schemas.openxmlformats.org/officeDocument/2006/relationships/hyperlink" Target="https://www.ncbi.nlm.nih.gov/pubmed/19282413" TargetMode="External"/><Relationship Id="rId1" Type="http://schemas.openxmlformats.org/officeDocument/2006/relationships/slideLayout" Target="../slideLayouts/slideLayout2.xml"/><Relationship Id="rId6" Type="http://schemas.openxmlformats.org/officeDocument/2006/relationships/hyperlink" Target="https://www.ncbi.nlm.nih.gov/pubmed/?term=Adolfsson%20L%5bAuthor%5d&amp;cauthor=true&amp;cauthor_uid=19282413" TargetMode="External"/><Relationship Id="rId5" Type="http://schemas.openxmlformats.org/officeDocument/2006/relationships/hyperlink" Target="https://www.ncbi.nlm.nih.gov/pubmed/?term=Rehn%20K%5bAuthor%5d&amp;cauthor=true&amp;cauthor_uid=19282413" TargetMode="External"/><Relationship Id="rId4" Type="http://schemas.openxmlformats.org/officeDocument/2006/relationships/hyperlink" Target="https://www.ncbi.nlm.nih.gov/pubmed/?term=Larsson%20M%5bAuthor%5d&amp;cauthor=true&amp;cauthor_uid=1928241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player.vimeo.com/video/1073093887?h=f052d95c5f&amp;amp;app_id=12296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jstage.jst.go.jp/article/naika/101/10/101_2851/_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anbyou.or.jp/entry/408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61191" y="1772952"/>
            <a:ext cx="11069618" cy="4524315"/>
          </a:xfrm>
          <a:prstGeom prst="rect">
            <a:avLst/>
          </a:prstGeom>
        </p:spPr>
        <p:txBody>
          <a:bodyPr wrap="square">
            <a:spAutoFit/>
          </a:bodyPr>
          <a:lstStyle/>
          <a:p>
            <a:r>
              <a:rPr lang="ja-JP" altLang="en-US" sz="2400">
                <a:solidFill>
                  <a:srgbClr val="0070C0"/>
                </a:solidFill>
                <a:latin typeface="+mn-ea"/>
              </a:rPr>
              <a:t>本コンテンツの著作権は［厚生労働科学研究「</a:t>
            </a:r>
            <a:r>
              <a:rPr lang="en-US" altLang="ja-JP" sz="2400">
                <a:solidFill>
                  <a:srgbClr val="0070C0"/>
                </a:solidFill>
                <a:latin typeface="+mn-ea"/>
              </a:rPr>
              <a:t>ICT</a:t>
            </a:r>
            <a:r>
              <a:rPr lang="ja-JP" altLang="en-US" sz="2400">
                <a:solidFill>
                  <a:srgbClr val="0070C0"/>
                </a:solidFill>
                <a:latin typeface="+mn-ea"/>
              </a:rPr>
              <a:t>を利用した医学教育コンテンツの開発と活用に向けた研究（代表：河北博文）」］に帰属する。株式会社医学書院は著作権者の許諾を得て，</a:t>
            </a:r>
            <a:r>
              <a:rPr lang="en-US" altLang="ja-JP" sz="2400">
                <a:solidFill>
                  <a:srgbClr val="0070C0"/>
                </a:solidFill>
                <a:latin typeface="+mn-ea"/>
              </a:rPr>
              <a:t>『</a:t>
            </a:r>
            <a:r>
              <a:rPr lang="ja-JP" altLang="en-US" sz="2400">
                <a:solidFill>
                  <a:srgbClr val="0070C0"/>
                </a:solidFill>
                <a:latin typeface="+mn-ea"/>
              </a:rPr>
              <a:t>臨床問題作成ガイド</a:t>
            </a:r>
            <a:r>
              <a:rPr lang="en-US" altLang="ja-JP" sz="2400">
                <a:solidFill>
                  <a:srgbClr val="0070C0"/>
                </a:solidFill>
                <a:latin typeface="+mn-ea"/>
              </a:rPr>
              <a:t>―</a:t>
            </a:r>
            <a:r>
              <a:rPr lang="ja-JP" altLang="en-US" sz="2400">
                <a:solidFill>
                  <a:srgbClr val="0070C0"/>
                </a:solidFill>
                <a:latin typeface="+mn-ea"/>
              </a:rPr>
              <a:t>動画・音声問題対応（仮）</a:t>
            </a:r>
            <a:r>
              <a:rPr lang="en-US" altLang="ja-JP" sz="2400">
                <a:solidFill>
                  <a:srgbClr val="0070C0"/>
                </a:solidFill>
                <a:latin typeface="+mn-ea"/>
              </a:rPr>
              <a:t>』</a:t>
            </a:r>
            <a:r>
              <a:rPr lang="ja-JP" altLang="en-US" sz="2400">
                <a:solidFill>
                  <a:srgbClr val="0070C0"/>
                </a:solidFill>
                <a:latin typeface="+mn-ea"/>
              </a:rPr>
              <a:t>の</a:t>
            </a:r>
            <a:r>
              <a:rPr lang="en-US" altLang="ja-JP" sz="2400">
                <a:solidFill>
                  <a:srgbClr val="0070C0"/>
                </a:solidFill>
                <a:latin typeface="+mn-ea"/>
              </a:rPr>
              <a:t>Web</a:t>
            </a:r>
            <a:r>
              <a:rPr lang="ja-JP" altLang="en-US" sz="2400">
                <a:solidFill>
                  <a:srgbClr val="0070C0"/>
                </a:solidFill>
                <a:latin typeface="+mn-ea"/>
              </a:rPr>
              <a:t>付録として本コンテンツを配信する。</a:t>
            </a:r>
            <a:endParaRPr lang="en-US" altLang="ja-JP" sz="2400">
              <a:solidFill>
                <a:srgbClr val="0070C0"/>
              </a:solidFill>
              <a:latin typeface="+mn-ea"/>
            </a:endParaRPr>
          </a:p>
          <a:p>
            <a:r>
              <a:rPr lang="ja-JP" altLang="en-US" sz="2400">
                <a:latin typeface="+mn-ea"/>
              </a:rPr>
              <a:t>本コンテンツは</a:t>
            </a:r>
            <a:r>
              <a:rPr lang="en-US" altLang="ja-JP" sz="2400">
                <a:latin typeface="+mn-ea"/>
              </a:rPr>
              <a:t>Creative Commons</a:t>
            </a:r>
            <a:r>
              <a:rPr lang="ja-JP" altLang="en-US" sz="2400">
                <a:latin typeface="+mn-ea"/>
              </a:rPr>
              <a:t>ライセンスの</a:t>
            </a:r>
            <a:r>
              <a:rPr lang="en-US" altLang="ja-JP" sz="2400">
                <a:latin typeface="+mn-ea"/>
              </a:rPr>
              <a:t>CC-BY-NC-SA</a:t>
            </a:r>
            <a:r>
              <a:rPr lang="ja-JP" altLang="en-US" sz="2400">
                <a:latin typeface="+mn-ea"/>
              </a:rPr>
              <a:t>となっており、作品を複製、頒布、展示、実演を行うにあたっては、著作権者［厚生労働科学研究「</a:t>
            </a:r>
            <a:r>
              <a:rPr lang="en-US" altLang="ja-JP" sz="2400">
                <a:latin typeface="+mn-ea"/>
              </a:rPr>
              <a:t>ICT</a:t>
            </a:r>
            <a:r>
              <a:rPr lang="ja-JP" altLang="en-US" sz="2400">
                <a:latin typeface="+mn-ea"/>
              </a:rPr>
              <a:t>を利用した医学教育コンテンツの開発と活用に向けた研究（代表：河北博文）」］の表示を要求し、非営利目的での利用に限定し、作品を改変・変形・加工してできた作品についても、元になった作品と同じライセンスを継承させた上で頒布を認める。</a:t>
            </a:r>
            <a:endParaRPr lang="en-US" altLang="ja-JP" sz="2400">
              <a:latin typeface="+mn-ea"/>
            </a:endParaRPr>
          </a:p>
          <a:p>
            <a:r>
              <a:rPr lang="ja-JP" altLang="en-US" sz="2400">
                <a:latin typeface="+mn-ea"/>
              </a:rPr>
              <a:t>　</a:t>
            </a:r>
            <a:r>
              <a:rPr lang="ja-JP" altLang="en-US" sz="2400">
                <a:solidFill>
                  <a:srgbClr val="FF0000"/>
                </a:solidFill>
                <a:latin typeface="+mn-ea"/>
              </a:rPr>
              <a:t>本教材では、小児から高齢者を患者対象とし、プライマリーケア医の診療を念頭に置いている。</a:t>
            </a:r>
            <a:endParaRPr lang="ja-JP" altLang="en-US" sz="2800">
              <a:latin typeface="+mn-ea"/>
            </a:endParaRPr>
          </a:p>
        </p:txBody>
      </p:sp>
      <p:pic>
        <p:nvPicPr>
          <p:cNvPr id="8" name="図 7" descr="https://upload.wikimedia.org/wikipedia/commons/thumb/1/12/Cc-by-nc-sa_icon.svg/110px-Cc-by-nc-sa_icon.svg.png"/>
          <p:cNvPicPr/>
          <p:nvPr/>
        </p:nvPicPr>
        <p:blipFill>
          <a:blip r:embed="rId2">
            <a:extLst>
              <a:ext uri="{28A0092B-C50C-407E-A947-70E740481C1C}">
                <a14:useLocalDpi xmlns:a14="http://schemas.microsoft.com/office/drawing/2010/main" val="0"/>
              </a:ext>
            </a:extLst>
          </a:blip>
          <a:srcRect/>
          <a:stretch>
            <a:fillRect/>
          </a:stretch>
        </p:blipFill>
        <p:spPr bwMode="auto">
          <a:xfrm>
            <a:off x="4126285" y="290615"/>
            <a:ext cx="3939429" cy="1039421"/>
          </a:xfrm>
          <a:prstGeom prst="rect">
            <a:avLst/>
          </a:prstGeom>
          <a:noFill/>
          <a:ln>
            <a:noFill/>
          </a:ln>
        </p:spPr>
      </p:pic>
    </p:spTree>
    <p:extLst>
      <p:ext uri="{BB962C8B-B14F-4D97-AF65-F5344CB8AC3E}">
        <p14:creationId xmlns:p14="http://schemas.microsoft.com/office/powerpoint/2010/main" val="251905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51116"/>
            <a:ext cx="10515600" cy="1050981"/>
          </a:xfrm>
        </p:spPr>
        <p:txBody>
          <a:bodyPr/>
          <a:lstStyle/>
          <a:p>
            <a:r>
              <a:rPr kumimoji="1" lang="ja-JP" altLang="en-US" b="1">
                <a:solidFill>
                  <a:srgbClr val="FF0000"/>
                </a:solidFill>
                <a:latin typeface="+mn-ea"/>
                <a:ea typeface="+mn-ea"/>
              </a:rPr>
              <a:t>正解：</a:t>
            </a:r>
            <a:r>
              <a:rPr kumimoji="1" lang="en-US" altLang="ja-JP" b="1">
                <a:solidFill>
                  <a:srgbClr val="FF0000"/>
                </a:solidFill>
                <a:latin typeface="+mn-ea"/>
                <a:ea typeface="+mn-ea"/>
              </a:rPr>
              <a:t>a, b, e</a:t>
            </a:r>
            <a:endParaRPr kumimoji="1" lang="ja-JP" altLang="en-US" b="1">
              <a:solidFill>
                <a:srgbClr val="FF0000"/>
              </a:solidFill>
              <a:latin typeface="+mn-ea"/>
              <a:ea typeface="+mn-ea"/>
            </a:endParaRPr>
          </a:p>
        </p:txBody>
      </p:sp>
      <p:sp>
        <p:nvSpPr>
          <p:cNvPr id="3" name="コンテンツ プレースホルダー 2"/>
          <p:cNvSpPr>
            <a:spLocks noGrp="1"/>
          </p:cNvSpPr>
          <p:nvPr>
            <p:ph idx="1"/>
          </p:nvPr>
        </p:nvSpPr>
        <p:spPr>
          <a:xfrm>
            <a:off x="136187" y="1128409"/>
            <a:ext cx="11945566" cy="5486400"/>
          </a:xfrm>
        </p:spPr>
        <p:txBody>
          <a:bodyPr>
            <a:normAutofit fontScale="62500" lnSpcReduction="20000"/>
          </a:bodyPr>
          <a:lstStyle/>
          <a:p>
            <a:pPr marL="0" indent="0">
              <a:lnSpc>
                <a:spcPct val="120000"/>
              </a:lnSpc>
              <a:buNone/>
            </a:pPr>
            <a:r>
              <a:rPr lang="en-US" altLang="ja-JP"/>
              <a:t>a</a:t>
            </a:r>
            <a:r>
              <a:rPr lang="ja-JP" altLang="en-US"/>
              <a:t>：</a:t>
            </a:r>
            <a:r>
              <a:rPr kumimoji="1" lang="ja-JP" altLang="en-US"/>
              <a:t>体重減少は悪性疾患、慢性の炎症（感染症など）、精神疾患</a:t>
            </a:r>
            <a:r>
              <a:rPr lang="ja-JP" altLang="en-US"/>
              <a:t>などが原因となることがよく知られていますが、</a:t>
            </a:r>
            <a:r>
              <a:rPr kumimoji="1" lang="ja-JP" altLang="en-US"/>
              <a:t>重症心不全にもみられます。心不全→体液貯留→体重増加という病態の理解とともに、心不全→消耗や食欲不振→体重減少も生じ得ることを覚えておきましょう。</a:t>
            </a:r>
            <a:endParaRPr lang="en-US" altLang="ja-JP"/>
          </a:p>
          <a:p>
            <a:pPr marL="0" indent="0">
              <a:lnSpc>
                <a:spcPct val="120000"/>
              </a:lnSpc>
              <a:buNone/>
            </a:pPr>
            <a:r>
              <a:rPr lang="en-US" altLang="ja-JP"/>
              <a:t>b</a:t>
            </a:r>
            <a:r>
              <a:rPr lang="ja-JP" altLang="en-US"/>
              <a:t>：予診票には、医療面接の中で患者が医師に伝えたいメッセージが含まれている場合があります。ストレスで喫煙本数が増えているようで、これも労作時に増悪する胸部苦悶感の一因になっている可能性があり、詳しく問診してもよいかと思います。</a:t>
            </a:r>
            <a:endParaRPr lang="en-US" altLang="ja-JP"/>
          </a:p>
          <a:p>
            <a:pPr marL="0" indent="0">
              <a:lnSpc>
                <a:spcPct val="120000"/>
              </a:lnSpc>
              <a:buNone/>
            </a:pPr>
            <a:r>
              <a:rPr kumimoji="1" lang="en-US" altLang="ja-JP"/>
              <a:t>c</a:t>
            </a:r>
            <a:r>
              <a:rPr kumimoji="1" lang="ja-JP" altLang="en-US"/>
              <a:t>：娘さんの産後うつ病がストレス要因となっていることが窺われます。そのことを深く掘り下げること自体は否定しませんが、前問で器質的疾患が原因である可能性が高いことから、まずは器質的疾患の鑑別を念頭とした閉じられた質問が診断に有用かと思われます。</a:t>
            </a:r>
            <a:endParaRPr kumimoji="1" lang="en-US" altLang="ja-JP"/>
          </a:p>
          <a:p>
            <a:pPr marL="0" indent="0">
              <a:lnSpc>
                <a:spcPct val="120000"/>
              </a:lnSpc>
              <a:buNone/>
            </a:pPr>
            <a:r>
              <a:rPr kumimoji="1" lang="en-US" altLang="ja-JP"/>
              <a:t>d</a:t>
            </a:r>
            <a:r>
              <a:rPr kumimoji="1" lang="ja-JP" altLang="en-US"/>
              <a:t>：</a:t>
            </a:r>
            <a:r>
              <a:rPr kumimoji="1" lang="en-US" altLang="ja-JP"/>
              <a:t>c</a:t>
            </a:r>
            <a:r>
              <a:rPr kumimoji="1" lang="ja-JP" altLang="en-US"/>
              <a:t>と同様、娘さんの産後うつ病の詮索を優先する状況ではありません。よほど鑑別診断</a:t>
            </a:r>
            <a:r>
              <a:rPr lang="ja-JP" altLang="en-US"/>
              <a:t>に必要である</a:t>
            </a:r>
            <a:r>
              <a:rPr kumimoji="1" lang="ja-JP" altLang="en-US"/>
              <a:t>根拠がない限り、メールの内容など患者さんのプライバシーに関わる情報については、初診の医療面接の早い段階で聞くべきではありません。</a:t>
            </a:r>
            <a:endParaRPr kumimoji="1" lang="en-US" altLang="ja-JP"/>
          </a:p>
          <a:p>
            <a:pPr marL="0" indent="0">
              <a:lnSpc>
                <a:spcPct val="120000"/>
              </a:lnSpc>
              <a:buNone/>
            </a:pPr>
            <a:r>
              <a:rPr lang="en-US" altLang="ja-JP"/>
              <a:t>e</a:t>
            </a:r>
            <a:r>
              <a:rPr lang="ja-JP" altLang="en-US"/>
              <a:t>：発作的な胸部苦悶感に冷汗や眩暈を伴う場合、重症の冠動脈疾患を含め、心血管系の切迫した病態が考えられます。</a:t>
            </a:r>
            <a:endParaRPr lang="en-US" altLang="ja-JP"/>
          </a:p>
          <a:p>
            <a:pPr marL="0" indent="0">
              <a:lnSpc>
                <a:spcPct val="120000"/>
              </a:lnSpc>
              <a:buNone/>
            </a:pPr>
            <a:r>
              <a:rPr lang="en-US" altLang="ja-JP"/>
              <a:t>【</a:t>
            </a:r>
            <a:r>
              <a:rPr lang="ja-JP" altLang="en-US"/>
              <a:t>参考文献</a:t>
            </a:r>
            <a:r>
              <a:rPr lang="en-US" altLang="ja-JP"/>
              <a:t>】</a:t>
            </a:r>
          </a:p>
          <a:p>
            <a:pPr marL="0" indent="0">
              <a:lnSpc>
                <a:spcPct val="120000"/>
              </a:lnSpc>
              <a:buNone/>
            </a:pPr>
            <a:r>
              <a:rPr lang="ja-JP" altLang="en-US"/>
              <a:t>日本内科学会専門医部会．コモンディジーズブック．</a:t>
            </a:r>
            <a:r>
              <a:rPr lang="en-US" altLang="ja-JP"/>
              <a:t>2013</a:t>
            </a:r>
            <a:r>
              <a:rPr lang="ja-JP" altLang="en-US" err="1"/>
              <a:t>．</a:t>
            </a:r>
            <a:r>
              <a:rPr lang="ja-JP" altLang="en-US"/>
              <a:t>第</a:t>
            </a:r>
            <a:r>
              <a:rPr lang="en-US" altLang="ja-JP"/>
              <a:t>8</a:t>
            </a:r>
            <a:r>
              <a:rPr lang="ja-JP" altLang="en-US"/>
              <a:t>章 体重減少、第</a:t>
            </a:r>
            <a:r>
              <a:rPr lang="en-US" altLang="ja-JP"/>
              <a:t>10</a:t>
            </a:r>
            <a:r>
              <a:rPr lang="ja-JP" altLang="en-US"/>
              <a:t>章 胸痛、第</a:t>
            </a:r>
            <a:r>
              <a:rPr lang="en-US" altLang="ja-JP"/>
              <a:t>23</a:t>
            </a:r>
            <a:r>
              <a:rPr lang="ja-JP" altLang="en-US"/>
              <a:t>章 呼吸困難．</a:t>
            </a:r>
            <a:endParaRPr kumimoji="1" lang="en-US" altLang="ja-JP"/>
          </a:p>
        </p:txBody>
      </p:sp>
      <p:sp>
        <p:nvSpPr>
          <p:cNvPr id="4" name="吹き出し: 四角形 3">
            <a:extLst>
              <a:ext uri="{FF2B5EF4-FFF2-40B4-BE49-F238E27FC236}">
                <a16:creationId xmlns:a16="http://schemas.microsoft.com/office/drawing/2014/main" id="{F060EB64-C567-4A5A-808B-09C79131C82F}"/>
              </a:ext>
            </a:extLst>
          </p:cNvPr>
          <p:cNvSpPr/>
          <p:nvPr/>
        </p:nvSpPr>
        <p:spPr>
          <a:xfrm>
            <a:off x="7716253" y="2245703"/>
            <a:ext cx="4363452" cy="2085666"/>
          </a:xfrm>
          <a:prstGeom prst="wedgeRectCallout">
            <a:avLst>
              <a:gd name="adj1" fmla="val -68596"/>
              <a:gd name="adj2" fmla="val -35855"/>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このように、正解と解説をみることで、適切な医療面接事項が何かを学ぶことができます。</a:t>
            </a:r>
            <a:endParaRPr kumimoji="1" lang="en-US" altLang="ja-JP">
              <a:solidFill>
                <a:srgbClr val="FF0000"/>
              </a:solidFill>
            </a:endParaRPr>
          </a:p>
          <a:p>
            <a:r>
              <a:rPr lang="ja-JP" altLang="en-US">
                <a:solidFill>
                  <a:srgbClr val="FF0000"/>
                </a:solidFill>
              </a:rPr>
              <a:t>この正解をヒントに、診療のプロセスを医学生自身ですすめられるようにします。</a:t>
            </a:r>
            <a:endParaRPr kumimoji="1" lang="ja-JP" altLang="en-US">
              <a:solidFill>
                <a:srgbClr val="FF0000"/>
              </a:solidFill>
            </a:endParaRPr>
          </a:p>
        </p:txBody>
      </p:sp>
    </p:spTree>
    <p:extLst>
      <p:ext uri="{BB962C8B-B14F-4D97-AF65-F5344CB8AC3E}">
        <p14:creationId xmlns:p14="http://schemas.microsoft.com/office/powerpoint/2010/main" val="494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EA46D55-F4FE-42BE-B159-C012BA24B51A}"/>
              </a:ext>
            </a:extLst>
          </p:cNvPr>
          <p:cNvSpPr txBox="1"/>
          <p:nvPr/>
        </p:nvSpPr>
        <p:spPr>
          <a:xfrm>
            <a:off x="756557" y="171910"/>
            <a:ext cx="10678886" cy="461665"/>
          </a:xfrm>
          <a:prstGeom prst="rect">
            <a:avLst/>
          </a:prstGeom>
          <a:noFill/>
        </p:spPr>
        <p:txBody>
          <a:bodyPr wrap="square" rtlCol="0">
            <a:spAutoFit/>
          </a:bodyPr>
          <a:lstStyle/>
          <a:p>
            <a:pPr algn="ctr"/>
            <a:r>
              <a:rPr kumimoji="1" lang="ja-JP" altLang="en-US" sz="2400"/>
              <a:t>■正解の「閉じた質問」に対する患者の反応を動画で示す。</a:t>
            </a:r>
          </a:p>
        </p:txBody>
      </p:sp>
      <p:sp>
        <p:nvSpPr>
          <p:cNvPr id="8" name="タイトル 1">
            <a:extLst>
              <a:ext uri="{FF2B5EF4-FFF2-40B4-BE49-F238E27FC236}">
                <a16:creationId xmlns:a16="http://schemas.microsoft.com/office/drawing/2014/main" id="{BBF6F177-9473-4124-BE95-0DCAC6041590}"/>
              </a:ext>
            </a:extLst>
          </p:cNvPr>
          <p:cNvSpPr>
            <a:spLocks noGrp="1"/>
          </p:cNvSpPr>
          <p:nvPr>
            <p:ph type="title"/>
          </p:nvPr>
        </p:nvSpPr>
        <p:spPr>
          <a:xfrm>
            <a:off x="230529" y="843125"/>
            <a:ext cx="3848100" cy="1325563"/>
          </a:xfrm>
        </p:spPr>
        <p:txBody>
          <a:bodyPr>
            <a:normAutofit/>
          </a:bodyPr>
          <a:lstStyle/>
          <a:p>
            <a:r>
              <a:rPr lang="en-US" altLang="ja-JP" sz="2000">
                <a:latin typeface="ＭＳ ゴシック" panose="020B0609070205080204" pitchFamily="49" charset="-128"/>
                <a:ea typeface="ＭＳ ゴシック" panose="020B0609070205080204" pitchFamily="49" charset="-128"/>
              </a:rPr>
              <a:t>a</a:t>
            </a:r>
            <a:r>
              <a:rPr lang="ja-JP" altLang="ja-JP" sz="2000">
                <a:latin typeface="ＭＳ ゴシック" panose="020B0609070205080204" pitchFamily="49" charset="-128"/>
                <a:ea typeface="ＭＳ ゴシック" panose="020B0609070205080204" pitchFamily="49" charset="-128"/>
              </a:rPr>
              <a:t>「体重は減っていませんか」</a:t>
            </a:r>
            <a:endParaRPr kumimoji="1" lang="ja-JP" altLang="en-US" sz="2000">
              <a:latin typeface="ＭＳ ゴシック" panose="020B0609070205080204" pitchFamily="49" charset="-128"/>
              <a:ea typeface="ＭＳ ゴシック" panose="020B0609070205080204" pitchFamily="49" charset="-128"/>
            </a:endParaRPr>
          </a:p>
        </p:txBody>
      </p:sp>
      <p:sp>
        <p:nvSpPr>
          <p:cNvPr id="9" name="タイトル 1">
            <a:extLst>
              <a:ext uri="{FF2B5EF4-FFF2-40B4-BE49-F238E27FC236}">
                <a16:creationId xmlns:a16="http://schemas.microsoft.com/office/drawing/2014/main" id="{F86BADB5-DD51-4FDB-9478-DAF50AC63E02}"/>
              </a:ext>
            </a:extLst>
          </p:cNvPr>
          <p:cNvSpPr txBox="1">
            <a:spLocks/>
          </p:cNvSpPr>
          <p:nvPr/>
        </p:nvSpPr>
        <p:spPr>
          <a:xfrm>
            <a:off x="4475275" y="1015548"/>
            <a:ext cx="32154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a:latin typeface="ＭＳ ゴシック" panose="020B0609070205080204" pitchFamily="49" charset="-128"/>
                <a:ea typeface="ＭＳ ゴシック" panose="020B0609070205080204" pitchFamily="49" charset="-128"/>
              </a:rPr>
              <a:t>b</a:t>
            </a:r>
            <a:r>
              <a:rPr lang="ja-JP" altLang="ja-JP" sz="2000">
                <a:latin typeface="ＭＳ ゴシック" panose="020B0609070205080204" pitchFamily="49" charset="-128"/>
                <a:ea typeface="ＭＳ ゴシック" panose="020B0609070205080204" pitchFamily="49" charset="-128"/>
              </a:rPr>
              <a:t>「喫煙の本数はどれだけ増えましたか」</a:t>
            </a:r>
            <a:endParaRPr lang="ja-JP" altLang="en-US" sz="2000">
              <a:latin typeface="ＭＳ ゴシック" panose="020B0609070205080204" pitchFamily="49" charset="-128"/>
              <a:ea typeface="ＭＳ ゴシック" panose="020B0609070205080204" pitchFamily="49" charset="-128"/>
            </a:endParaRPr>
          </a:p>
        </p:txBody>
      </p:sp>
      <p:sp>
        <p:nvSpPr>
          <p:cNvPr id="10" name="タイトル 1">
            <a:extLst>
              <a:ext uri="{FF2B5EF4-FFF2-40B4-BE49-F238E27FC236}">
                <a16:creationId xmlns:a16="http://schemas.microsoft.com/office/drawing/2014/main" id="{C34896B4-BAC6-4C20-9617-55585FE13B7D}"/>
              </a:ext>
            </a:extLst>
          </p:cNvPr>
          <p:cNvSpPr txBox="1">
            <a:spLocks/>
          </p:cNvSpPr>
          <p:nvPr/>
        </p:nvSpPr>
        <p:spPr>
          <a:xfrm>
            <a:off x="8408302" y="1005116"/>
            <a:ext cx="37174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a:latin typeface="ＭＳ ゴシック" panose="020B0609070205080204" pitchFamily="49" charset="-128"/>
                <a:ea typeface="ＭＳ ゴシック" panose="020B0609070205080204" pitchFamily="49" charset="-128"/>
              </a:rPr>
              <a:t>e</a:t>
            </a:r>
            <a:r>
              <a:rPr lang="ja-JP" altLang="en-US" sz="2000">
                <a:latin typeface="ＭＳ ゴシック" panose="020B0609070205080204" pitchFamily="49" charset="-128"/>
                <a:ea typeface="ＭＳ ゴシック" panose="020B0609070205080204" pitchFamily="49" charset="-128"/>
              </a:rPr>
              <a:t>「胸が苦しい時に冷や汗やめまいなどは出現しませんか」</a:t>
            </a:r>
          </a:p>
        </p:txBody>
      </p:sp>
      <p:sp>
        <p:nvSpPr>
          <p:cNvPr id="2" name="テキスト ボックス 1">
            <a:extLst>
              <a:ext uri="{FF2B5EF4-FFF2-40B4-BE49-F238E27FC236}">
                <a16:creationId xmlns:a16="http://schemas.microsoft.com/office/drawing/2014/main" id="{AE34631E-B8D0-4BF4-BE49-330B576C79A6}"/>
              </a:ext>
            </a:extLst>
          </p:cNvPr>
          <p:cNvSpPr txBox="1"/>
          <p:nvPr/>
        </p:nvSpPr>
        <p:spPr>
          <a:xfrm>
            <a:off x="440871" y="4506686"/>
            <a:ext cx="11381015" cy="707886"/>
          </a:xfrm>
          <a:prstGeom prst="rect">
            <a:avLst/>
          </a:prstGeom>
          <a:noFill/>
        </p:spPr>
        <p:txBody>
          <a:bodyPr wrap="square" rtlCol="0">
            <a:spAutoFit/>
          </a:bodyPr>
          <a:lstStyle/>
          <a:p>
            <a:r>
              <a:rPr kumimoji="1" lang="ja-JP" altLang="en-US" sz="2000"/>
              <a:t>問．それぞれの「閉じた質問」への患者の反応を適切な医学用語を用いて記入してみましょう。これらの陽性所見、陰性所見が診療録の現病歴に追記されることで、診断の絞り込みに役立ちます。</a:t>
            </a:r>
          </a:p>
        </p:txBody>
      </p:sp>
      <p:sp>
        <p:nvSpPr>
          <p:cNvPr id="11" name="テキスト ボックス 10">
            <a:extLst>
              <a:ext uri="{FF2B5EF4-FFF2-40B4-BE49-F238E27FC236}">
                <a16:creationId xmlns:a16="http://schemas.microsoft.com/office/drawing/2014/main" id="{4DB3FD97-BA32-4CD8-9AAD-F6D6029ACC36}"/>
              </a:ext>
            </a:extLst>
          </p:cNvPr>
          <p:cNvSpPr txBox="1"/>
          <p:nvPr/>
        </p:nvSpPr>
        <p:spPr>
          <a:xfrm>
            <a:off x="440871" y="5274839"/>
            <a:ext cx="11530584" cy="1368000"/>
          </a:xfrm>
          <a:prstGeom prst="rect">
            <a:avLst/>
          </a:prstGeom>
          <a:noFill/>
          <a:ln w="28575">
            <a:solidFill>
              <a:schemeClr val="tx1"/>
            </a:solidFill>
          </a:ln>
        </p:spPr>
        <p:txBody>
          <a:bodyPr wrap="square" rtlCol="0">
            <a:spAutoFit/>
          </a:bodyPr>
          <a:lstStyle/>
          <a:p>
            <a:endParaRPr lang="en-US" altLang="ja-JP" sz="2000">
              <a:solidFill>
                <a:srgbClr val="FF0000"/>
              </a:solidFill>
            </a:endParaRPr>
          </a:p>
        </p:txBody>
      </p:sp>
      <p:sp>
        <p:nvSpPr>
          <p:cNvPr id="12" name="吹き出し: 四角形 11">
            <a:extLst>
              <a:ext uri="{FF2B5EF4-FFF2-40B4-BE49-F238E27FC236}">
                <a16:creationId xmlns:a16="http://schemas.microsoft.com/office/drawing/2014/main" id="{A7858452-4C80-4608-8291-704BFE591ACF}"/>
              </a:ext>
            </a:extLst>
          </p:cNvPr>
          <p:cNvSpPr/>
          <p:nvPr/>
        </p:nvSpPr>
        <p:spPr>
          <a:xfrm>
            <a:off x="7421935" y="633038"/>
            <a:ext cx="3424378" cy="707886"/>
          </a:xfrm>
          <a:prstGeom prst="wedgeRectCallout">
            <a:avLst>
              <a:gd name="adj1" fmla="val -40306"/>
              <a:gd name="adj2" fmla="val 77349"/>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600">
                <a:solidFill>
                  <a:srgbClr val="FF0000"/>
                </a:solidFill>
                <a:ea typeface="游ゴシック"/>
              </a:rPr>
              <a:t>画面にカーソルを合わせて音声付動画を再生してください。</a:t>
            </a:r>
          </a:p>
        </p:txBody>
      </p:sp>
      <p:pic>
        <p:nvPicPr>
          <p:cNvPr id="14" name="Online Media 13" title="1-2">
            <a:hlinkClick r:id="" action="ppaction://media"/>
            <a:extLst>
              <a:ext uri="{FF2B5EF4-FFF2-40B4-BE49-F238E27FC236}">
                <a16:creationId xmlns:a16="http://schemas.microsoft.com/office/drawing/2014/main" id="{7325B27F-D3D4-0AE1-994F-E08EB7E18679}"/>
              </a:ext>
            </a:extLst>
          </p:cNvPr>
          <p:cNvPicPr>
            <a:picLocks noGrp="1" noRot="1" noChangeAspect="1"/>
          </p:cNvPicPr>
          <p:nvPr>
            <p:ph idx="1"/>
            <a:videoFile r:link="rId1"/>
          </p:nvPr>
        </p:nvPicPr>
        <p:blipFill>
          <a:blip r:embed="rId5"/>
          <a:stretch>
            <a:fillRect/>
          </a:stretch>
        </p:blipFill>
        <p:spPr>
          <a:xfrm>
            <a:off x="230188" y="2153708"/>
            <a:ext cx="3603627" cy="1970090"/>
          </a:xfrm>
        </p:spPr>
      </p:pic>
      <p:pic>
        <p:nvPicPr>
          <p:cNvPr id="15" name="Online Media 14" title="1-3">
            <a:hlinkClick r:id="" action="ppaction://media"/>
            <a:extLst>
              <a:ext uri="{FF2B5EF4-FFF2-40B4-BE49-F238E27FC236}">
                <a16:creationId xmlns:a16="http://schemas.microsoft.com/office/drawing/2014/main" id="{F2FF8A35-F36D-F86E-C494-87DE33DCDB05}"/>
              </a:ext>
            </a:extLst>
          </p:cNvPr>
          <p:cNvPicPr>
            <a:picLocks noRot="1" noChangeAspect="1"/>
          </p:cNvPicPr>
          <p:nvPr>
            <a:videoFile r:link="rId2"/>
          </p:nvPr>
        </p:nvPicPr>
        <p:blipFill>
          <a:blip r:embed="rId6"/>
          <a:stretch>
            <a:fillRect/>
          </a:stretch>
        </p:blipFill>
        <p:spPr>
          <a:xfrm>
            <a:off x="4246033" y="2158471"/>
            <a:ext cx="3837517" cy="1981730"/>
          </a:xfrm>
          <a:prstGeom prst="rect">
            <a:avLst/>
          </a:prstGeom>
        </p:spPr>
      </p:pic>
      <p:pic>
        <p:nvPicPr>
          <p:cNvPr id="16" name="Online Media 15" title="1-4">
            <a:hlinkClick r:id="" action="ppaction://media"/>
            <a:extLst>
              <a:ext uri="{FF2B5EF4-FFF2-40B4-BE49-F238E27FC236}">
                <a16:creationId xmlns:a16="http://schemas.microsoft.com/office/drawing/2014/main" id="{A85F7C28-E88D-3119-1151-1BD6B370A51E}"/>
              </a:ext>
            </a:extLst>
          </p:cNvPr>
          <p:cNvPicPr>
            <a:picLocks noRot="1" noChangeAspect="1"/>
          </p:cNvPicPr>
          <p:nvPr>
            <a:videoFile r:link="rId3"/>
          </p:nvPr>
        </p:nvPicPr>
        <p:blipFill>
          <a:blip r:embed="rId7"/>
          <a:stretch>
            <a:fillRect/>
          </a:stretch>
        </p:blipFill>
        <p:spPr>
          <a:xfrm>
            <a:off x="8405282" y="2158471"/>
            <a:ext cx="3721101" cy="1981730"/>
          </a:xfrm>
          <a:prstGeom prst="rect">
            <a:avLst/>
          </a:prstGeom>
        </p:spPr>
      </p:pic>
    </p:spTree>
    <p:extLst>
      <p:ext uri="{BB962C8B-B14F-4D97-AF65-F5344CB8AC3E}">
        <p14:creationId xmlns:p14="http://schemas.microsoft.com/office/powerpoint/2010/main" val="2433441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97AADC-7746-4E49-AF9C-7BCD739B26F9}"/>
              </a:ext>
            </a:extLst>
          </p:cNvPr>
          <p:cNvSpPr>
            <a:spLocks noGrp="1"/>
          </p:cNvSpPr>
          <p:nvPr>
            <p:ph type="title"/>
          </p:nvPr>
        </p:nvSpPr>
        <p:spPr>
          <a:xfrm>
            <a:off x="838200" y="1230922"/>
            <a:ext cx="10515600" cy="1325563"/>
          </a:xfrm>
        </p:spPr>
        <p:txBody>
          <a:bodyPr>
            <a:noAutofit/>
          </a:bodyPr>
          <a:lstStyle/>
          <a:p>
            <a:r>
              <a:rPr lang="ja-JP" altLang="ja-JP" sz="2800">
                <a:latin typeface="ＭＳ ゴシック" panose="020B0609070205080204" pitchFamily="49" charset="-128"/>
                <a:ea typeface="ＭＳ ゴシック" panose="020B0609070205080204" pitchFamily="49" charset="-128"/>
              </a:rPr>
              <a:t>問．診断</a:t>
            </a:r>
            <a:r>
              <a:rPr lang="ja-JP" altLang="en-US" sz="2800">
                <a:latin typeface="ＭＳ ゴシック" panose="020B0609070205080204" pitchFamily="49" charset="-128"/>
                <a:ea typeface="ＭＳ ゴシック" panose="020B0609070205080204" pitchFamily="49" charset="-128"/>
              </a:rPr>
              <a:t>に</a:t>
            </a:r>
            <a:r>
              <a:rPr lang="ja-JP" altLang="ja-JP" sz="2800">
                <a:latin typeface="ＭＳ ゴシック" panose="020B0609070205080204" pitchFamily="49" charset="-128"/>
                <a:ea typeface="ＭＳ ゴシック" panose="020B0609070205080204" pitchFamily="49" charset="-128"/>
              </a:rPr>
              <a:t>最も有用な</a:t>
            </a:r>
            <a:r>
              <a:rPr lang="ja-JP" altLang="en-US" sz="2800">
                <a:latin typeface="ＭＳ ゴシック" panose="020B0609070205080204" pitchFamily="49" charset="-128"/>
                <a:ea typeface="ＭＳ ゴシック" panose="020B0609070205080204" pitchFamily="49" charset="-128"/>
              </a:rPr>
              <a:t>身体診察事項は</a:t>
            </a:r>
            <a:r>
              <a:rPr lang="ja-JP" altLang="ja-JP" sz="2800">
                <a:latin typeface="ＭＳ ゴシック" panose="020B0609070205080204" pitchFamily="49" charset="-128"/>
                <a:ea typeface="ＭＳ ゴシック" panose="020B0609070205080204" pitchFamily="49" charset="-128"/>
              </a:rPr>
              <a:t>どれか。</a:t>
            </a:r>
            <a:r>
              <a:rPr lang="en-US" altLang="ja-JP" sz="2800" b="1">
                <a:latin typeface="ＭＳ ゴシック" panose="020B0609070205080204" pitchFamily="49" charset="-128"/>
                <a:ea typeface="ＭＳ ゴシック" panose="020B0609070205080204" pitchFamily="49" charset="-128"/>
              </a:rPr>
              <a:t>3</a:t>
            </a:r>
            <a:r>
              <a:rPr lang="ja-JP" altLang="en-US" sz="2800" b="1">
                <a:latin typeface="ＭＳ ゴシック" panose="020B0609070205080204" pitchFamily="49" charset="-128"/>
                <a:ea typeface="ＭＳ ゴシック" panose="020B0609070205080204" pitchFamily="49" charset="-128"/>
              </a:rPr>
              <a:t>つ選べ</a:t>
            </a:r>
            <a:r>
              <a:rPr lang="ja-JP" altLang="en-US" sz="2800">
                <a:latin typeface="ＭＳ ゴシック" panose="020B0609070205080204" pitchFamily="49" charset="-128"/>
                <a:ea typeface="ＭＳ ゴシック" panose="020B0609070205080204" pitchFamily="49" charset="-128"/>
              </a:rPr>
              <a:t>。</a:t>
            </a:r>
            <a:endParaRPr kumimoji="1" lang="ja-JP" altLang="en-US" sz="2800"/>
          </a:p>
        </p:txBody>
      </p:sp>
      <p:sp>
        <p:nvSpPr>
          <p:cNvPr id="3" name="コンテンツ プレースホルダー 2">
            <a:extLst>
              <a:ext uri="{FF2B5EF4-FFF2-40B4-BE49-F238E27FC236}">
                <a16:creationId xmlns:a16="http://schemas.microsoft.com/office/drawing/2014/main" id="{13E13883-E502-4186-AD6B-F4152E0CE8A1}"/>
              </a:ext>
            </a:extLst>
          </p:cNvPr>
          <p:cNvSpPr>
            <a:spLocks noGrp="1"/>
          </p:cNvSpPr>
          <p:nvPr>
            <p:ph idx="1"/>
          </p:nvPr>
        </p:nvSpPr>
        <p:spPr>
          <a:xfrm>
            <a:off x="838200" y="2556485"/>
            <a:ext cx="10515600" cy="3620478"/>
          </a:xfrm>
        </p:spPr>
        <p:txBody>
          <a:bodyPr>
            <a:normAutofit fontScale="92500" lnSpcReduction="10000"/>
          </a:bodyPr>
          <a:lstStyle/>
          <a:p>
            <a:pPr marL="0" indent="0">
              <a:buNone/>
            </a:pPr>
            <a:endParaRPr lang="en-US" altLang="ja-JP"/>
          </a:p>
          <a:p>
            <a:pPr marL="0" indent="0">
              <a:buNone/>
            </a:pPr>
            <a:r>
              <a:rPr lang="en-US" altLang="ja-JP">
                <a:latin typeface="ＭＳ ゴシック" panose="020B0609070205080204" pitchFamily="49" charset="-128"/>
                <a:ea typeface="ＭＳ ゴシック" panose="020B0609070205080204" pitchFamily="49" charset="-128"/>
              </a:rPr>
              <a:t>a</a:t>
            </a:r>
            <a:r>
              <a:rPr lang="ja-JP" altLang="en-US">
                <a:latin typeface="ＭＳ ゴシック" panose="020B0609070205080204" pitchFamily="49" charset="-128"/>
                <a:ea typeface="ＭＳ ゴシック" panose="020B0609070205080204" pitchFamily="49" charset="-128"/>
              </a:rPr>
              <a:t>　眼瞼結膜の確認　</a:t>
            </a:r>
            <a:endParaRPr lang="ja-JP"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b</a:t>
            </a:r>
            <a:r>
              <a:rPr lang="ja-JP" altLang="en-US">
                <a:latin typeface="ＭＳ ゴシック" panose="020B0609070205080204" pitchFamily="49" charset="-128"/>
                <a:ea typeface="ＭＳ ゴシック" panose="020B0609070205080204" pitchFamily="49" charset="-128"/>
              </a:rPr>
              <a:t>　甲状腺の触知　</a:t>
            </a:r>
            <a:endParaRPr lang="ja-JP"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c</a:t>
            </a:r>
            <a:r>
              <a:rPr lang="ja-JP" altLang="en-US">
                <a:latin typeface="ＭＳ ゴシック" panose="020B0609070205080204" pitchFamily="49" charset="-128"/>
                <a:ea typeface="ＭＳ ゴシック" panose="020B0609070205080204" pitchFamily="49" charset="-128"/>
              </a:rPr>
              <a:t>　項部硬直確認　</a:t>
            </a:r>
            <a:endParaRPr lang="en-US"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d</a:t>
            </a:r>
            <a:r>
              <a:rPr lang="ja-JP" altLang="en-US">
                <a:latin typeface="ＭＳ ゴシック" panose="020B0609070205080204" pitchFamily="49" charset="-128"/>
                <a:ea typeface="ＭＳ ゴシック" panose="020B0609070205080204" pitchFamily="49" charset="-128"/>
              </a:rPr>
              <a:t>　四肢徒手筋力テスト　</a:t>
            </a:r>
            <a:endParaRPr lang="en-US"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e</a:t>
            </a:r>
            <a:r>
              <a:rPr lang="ja-JP" altLang="en-US">
                <a:latin typeface="ＭＳ ゴシック" panose="020B0609070205080204" pitchFamily="49" charset="-128"/>
                <a:ea typeface="ＭＳ ゴシック" panose="020B0609070205080204" pitchFamily="49" charset="-128"/>
              </a:rPr>
              <a:t>　下腿浮腫の視・触診　</a:t>
            </a:r>
            <a:endParaRPr lang="en-US" altLang="ja-JP"/>
          </a:p>
          <a:p>
            <a:pPr marL="0" indent="0">
              <a:buNone/>
            </a:pPr>
            <a:endParaRPr lang="en-US" altLang="ja-JP"/>
          </a:p>
          <a:p>
            <a:pPr marL="0" indent="0">
              <a:buNone/>
            </a:pPr>
            <a:r>
              <a:rPr lang="ja-JP" altLang="en-US"/>
              <a:t>　</a:t>
            </a:r>
            <a:endParaRPr kumimoji="1" lang="ja-JP" altLang="en-US"/>
          </a:p>
        </p:txBody>
      </p:sp>
      <p:sp>
        <p:nvSpPr>
          <p:cNvPr id="4" name="テキスト ボックス 3">
            <a:extLst>
              <a:ext uri="{FF2B5EF4-FFF2-40B4-BE49-F238E27FC236}">
                <a16:creationId xmlns:a16="http://schemas.microsoft.com/office/drawing/2014/main" id="{544C8413-BEE4-4D1F-B362-4D92A06E1418}"/>
              </a:ext>
            </a:extLst>
          </p:cNvPr>
          <p:cNvSpPr txBox="1"/>
          <p:nvPr/>
        </p:nvSpPr>
        <p:spPr>
          <a:xfrm>
            <a:off x="381435" y="139485"/>
            <a:ext cx="1431035" cy="461665"/>
          </a:xfrm>
          <a:prstGeom prst="rect">
            <a:avLst/>
          </a:prstGeom>
          <a:noFill/>
        </p:spPr>
        <p:txBody>
          <a:bodyPr wrap="square" rtlCol="0">
            <a:spAutoFit/>
          </a:bodyPr>
          <a:lstStyle/>
          <a:p>
            <a:r>
              <a:rPr kumimoji="1" lang="en-US" altLang="ja-JP" sz="2400">
                <a:solidFill>
                  <a:srgbClr val="FF0000"/>
                </a:solidFill>
              </a:rPr>
              <a:t>【</a:t>
            </a:r>
            <a:r>
              <a:rPr kumimoji="1" lang="ja-JP" altLang="en-US" sz="2400">
                <a:solidFill>
                  <a:srgbClr val="FF0000"/>
                </a:solidFill>
              </a:rPr>
              <a:t>例２</a:t>
            </a:r>
            <a:r>
              <a:rPr kumimoji="1" lang="en-US" altLang="ja-JP" sz="2400">
                <a:solidFill>
                  <a:srgbClr val="FF0000"/>
                </a:solidFill>
              </a:rPr>
              <a:t>】</a:t>
            </a:r>
            <a:endParaRPr kumimoji="1" lang="ja-JP" altLang="en-US">
              <a:solidFill>
                <a:srgbClr val="FF0000"/>
              </a:solidFill>
            </a:endParaRPr>
          </a:p>
        </p:txBody>
      </p:sp>
      <p:sp>
        <p:nvSpPr>
          <p:cNvPr id="5" name="テキスト ボックス 4">
            <a:extLst>
              <a:ext uri="{FF2B5EF4-FFF2-40B4-BE49-F238E27FC236}">
                <a16:creationId xmlns:a16="http://schemas.microsoft.com/office/drawing/2014/main" id="{A38FA1DA-7F05-4835-9CCB-C636D1D2D249}"/>
              </a:ext>
            </a:extLst>
          </p:cNvPr>
          <p:cNvSpPr txBox="1"/>
          <p:nvPr/>
        </p:nvSpPr>
        <p:spPr>
          <a:xfrm>
            <a:off x="8017329" y="6373788"/>
            <a:ext cx="3755221"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spTree>
    <p:extLst>
      <p:ext uri="{BB962C8B-B14F-4D97-AF65-F5344CB8AC3E}">
        <p14:creationId xmlns:p14="http://schemas.microsoft.com/office/powerpoint/2010/main" val="43952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51116"/>
            <a:ext cx="10515600" cy="1050981"/>
          </a:xfrm>
        </p:spPr>
        <p:txBody>
          <a:bodyPr/>
          <a:lstStyle/>
          <a:p>
            <a:r>
              <a:rPr kumimoji="1" lang="ja-JP" altLang="en-US" b="1">
                <a:solidFill>
                  <a:srgbClr val="FF0000"/>
                </a:solidFill>
                <a:latin typeface="+mn-ea"/>
                <a:ea typeface="+mn-ea"/>
              </a:rPr>
              <a:t>正解：</a:t>
            </a:r>
            <a:r>
              <a:rPr kumimoji="1" lang="en-US" altLang="ja-JP" b="1">
                <a:solidFill>
                  <a:srgbClr val="FF0000"/>
                </a:solidFill>
                <a:latin typeface="+mn-ea"/>
                <a:ea typeface="+mn-ea"/>
              </a:rPr>
              <a:t>a, b, e</a:t>
            </a:r>
            <a:endParaRPr kumimoji="1" lang="ja-JP" altLang="en-US" b="1">
              <a:solidFill>
                <a:srgbClr val="FF0000"/>
              </a:solidFill>
              <a:latin typeface="+mn-ea"/>
              <a:ea typeface="+mn-ea"/>
            </a:endParaRPr>
          </a:p>
        </p:txBody>
      </p:sp>
      <p:sp>
        <p:nvSpPr>
          <p:cNvPr id="3" name="コンテンツ プレースホルダー 2"/>
          <p:cNvSpPr>
            <a:spLocks noGrp="1"/>
          </p:cNvSpPr>
          <p:nvPr>
            <p:ph idx="1"/>
          </p:nvPr>
        </p:nvSpPr>
        <p:spPr>
          <a:xfrm>
            <a:off x="136187" y="1128409"/>
            <a:ext cx="11945566" cy="5486400"/>
          </a:xfrm>
        </p:spPr>
        <p:txBody>
          <a:bodyPr>
            <a:normAutofit fontScale="92500" lnSpcReduction="10000"/>
          </a:bodyPr>
          <a:lstStyle/>
          <a:p>
            <a:pPr marL="0" indent="0">
              <a:lnSpc>
                <a:spcPct val="120000"/>
              </a:lnSpc>
              <a:buNone/>
            </a:pPr>
            <a:r>
              <a:rPr lang="en-US" altLang="ja-JP"/>
              <a:t>a</a:t>
            </a:r>
            <a:r>
              <a:rPr lang="ja-JP" altLang="en-US"/>
              <a:t>：若年女性の</a:t>
            </a:r>
            <a:r>
              <a:rPr kumimoji="1" lang="ja-JP" altLang="en-US"/>
              <a:t>呼吸困難の原因として（しかも</a:t>
            </a:r>
            <a:r>
              <a:rPr lang="en-US" altLang="ja-JP"/>
              <a:t>SpO</a:t>
            </a:r>
            <a:r>
              <a:rPr lang="en-US" altLang="ja-JP" baseline="-25000"/>
              <a:t>2</a:t>
            </a:r>
            <a:r>
              <a:rPr kumimoji="1" lang="ja-JP" altLang="en-US"/>
              <a:t>が正常であり）貧血を鑑別に</a:t>
            </a:r>
            <a:r>
              <a:rPr kumimoji="1" lang="en-US" altLang="ja-JP"/>
              <a:t>…</a:t>
            </a:r>
          </a:p>
          <a:p>
            <a:pPr marL="0" indent="0">
              <a:lnSpc>
                <a:spcPct val="120000"/>
              </a:lnSpc>
              <a:buNone/>
            </a:pPr>
            <a:r>
              <a:rPr lang="en-US" altLang="ja-JP"/>
              <a:t>b</a:t>
            </a:r>
            <a:r>
              <a:rPr lang="ja-JP" altLang="en-US"/>
              <a:t>：若年女性の呼吸困難の原因として、甲状腺機能亢進</a:t>
            </a:r>
            <a:r>
              <a:rPr lang="en-US" altLang="ja-JP"/>
              <a:t>…</a:t>
            </a:r>
          </a:p>
          <a:p>
            <a:pPr marL="0" indent="0">
              <a:lnSpc>
                <a:spcPct val="120000"/>
              </a:lnSpc>
              <a:buNone/>
            </a:pPr>
            <a:r>
              <a:rPr kumimoji="1" lang="en-US" altLang="ja-JP"/>
              <a:t>c</a:t>
            </a:r>
            <a:r>
              <a:rPr kumimoji="1" lang="ja-JP" altLang="en-US"/>
              <a:t>：頭痛や発熱、意識障害は認めず、項部硬直は</a:t>
            </a:r>
            <a:r>
              <a:rPr kumimoji="1" lang="en-US" altLang="ja-JP"/>
              <a:t>…</a:t>
            </a:r>
          </a:p>
          <a:p>
            <a:pPr marL="0" indent="0">
              <a:lnSpc>
                <a:spcPct val="120000"/>
              </a:lnSpc>
              <a:buNone/>
            </a:pPr>
            <a:r>
              <a:rPr kumimoji="1" lang="en-US" altLang="ja-JP"/>
              <a:t>d</a:t>
            </a:r>
            <a:r>
              <a:rPr kumimoji="1" lang="ja-JP" altLang="en-US"/>
              <a:t>：前の医療面接のシーンで、呼吸困難による長時間歩行の困難であり、筋力低下は疑われません</a:t>
            </a:r>
            <a:r>
              <a:rPr kumimoji="1" lang="en-US" altLang="ja-JP"/>
              <a:t>…</a:t>
            </a:r>
          </a:p>
          <a:p>
            <a:pPr marL="0" indent="0">
              <a:lnSpc>
                <a:spcPct val="120000"/>
              </a:lnSpc>
              <a:buNone/>
            </a:pPr>
            <a:r>
              <a:rPr lang="en-US" altLang="ja-JP"/>
              <a:t>e</a:t>
            </a:r>
            <a:r>
              <a:rPr lang="ja-JP" altLang="en-US"/>
              <a:t>：深部静脈血栓症、心不全等、呼吸困難の鑑別に必要な情報が下肢の浮腫の有無、パターンから推測できます。</a:t>
            </a:r>
            <a:endParaRPr lang="en-US" altLang="ja-JP"/>
          </a:p>
          <a:p>
            <a:pPr marL="0" indent="0">
              <a:lnSpc>
                <a:spcPct val="120000"/>
              </a:lnSpc>
              <a:buNone/>
            </a:pPr>
            <a:r>
              <a:rPr lang="en-US" altLang="ja-JP"/>
              <a:t>【</a:t>
            </a:r>
            <a:r>
              <a:rPr lang="ja-JP" altLang="en-US"/>
              <a:t>参考文献</a:t>
            </a:r>
            <a:r>
              <a:rPr lang="en-US" altLang="ja-JP"/>
              <a:t>】</a:t>
            </a:r>
          </a:p>
          <a:p>
            <a:pPr marL="0" indent="0">
              <a:lnSpc>
                <a:spcPct val="120000"/>
              </a:lnSpc>
              <a:buNone/>
            </a:pPr>
            <a:r>
              <a:rPr lang="ja-JP" altLang="en-US"/>
              <a:t>日本内科学会専門医部会．コモンディジーズブック．</a:t>
            </a:r>
            <a:r>
              <a:rPr lang="en-US" altLang="ja-JP"/>
              <a:t>2013</a:t>
            </a:r>
            <a:r>
              <a:rPr lang="ja-JP" altLang="en-US"/>
              <a:t>．第</a:t>
            </a:r>
            <a:r>
              <a:rPr lang="en-US" altLang="ja-JP"/>
              <a:t>23</a:t>
            </a:r>
            <a:r>
              <a:rPr lang="ja-JP" altLang="en-US"/>
              <a:t>章 呼吸困難．</a:t>
            </a:r>
            <a:endParaRPr kumimoji="1" lang="en-US" altLang="ja-JP"/>
          </a:p>
        </p:txBody>
      </p:sp>
      <p:sp>
        <p:nvSpPr>
          <p:cNvPr id="4" name="吹き出し: 四角形 3">
            <a:extLst>
              <a:ext uri="{FF2B5EF4-FFF2-40B4-BE49-F238E27FC236}">
                <a16:creationId xmlns:a16="http://schemas.microsoft.com/office/drawing/2014/main" id="{F060EB64-C567-4A5A-808B-09C79131C82F}"/>
              </a:ext>
            </a:extLst>
          </p:cNvPr>
          <p:cNvSpPr/>
          <p:nvPr/>
        </p:nvSpPr>
        <p:spPr>
          <a:xfrm>
            <a:off x="7354325" y="652638"/>
            <a:ext cx="4363452" cy="2085666"/>
          </a:xfrm>
          <a:prstGeom prst="wedgeRectCallout">
            <a:avLst>
              <a:gd name="adj1" fmla="val -68596"/>
              <a:gd name="adj2" fmla="val -35855"/>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このように、正解と解説をみることで、適切な医療面接事項が何かを学ぶことができます。</a:t>
            </a:r>
            <a:endParaRPr kumimoji="1" lang="en-US" altLang="ja-JP">
              <a:solidFill>
                <a:srgbClr val="FF0000"/>
              </a:solidFill>
            </a:endParaRPr>
          </a:p>
          <a:p>
            <a:r>
              <a:rPr lang="ja-JP" altLang="en-US">
                <a:solidFill>
                  <a:srgbClr val="FF0000"/>
                </a:solidFill>
              </a:rPr>
              <a:t>この正解をヒントに、診療のプロセスを医学生自身ですすめられるようにします。</a:t>
            </a:r>
            <a:endParaRPr kumimoji="1" lang="ja-JP" altLang="en-US">
              <a:solidFill>
                <a:srgbClr val="FF0000"/>
              </a:solidFill>
            </a:endParaRPr>
          </a:p>
        </p:txBody>
      </p:sp>
    </p:spTree>
    <p:extLst>
      <p:ext uri="{BB962C8B-B14F-4D97-AF65-F5344CB8AC3E}">
        <p14:creationId xmlns:p14="http://schemas.microsoft.com/office/powerpoint/2010/main" val="312724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6DCB83A-B535-4C79-AB1F-D95933E6227D}"/>
              </a:ext>
            </a:extLst>
          </p:cNvPr>
          <p:cNvSpPr/>
          <p:nvPr/>
        </p:nvSpPr>
        <p:spPr>
          <a:xfrm>
            <a:off x="219919" y="290075"/>
            <a:ext cx="11736729" cy="954107"/>
          </a:xfrm>
          <a:prstGeom prst="rect">
            <a:avLst/>
          </a:prstGeom>
        </p:spPr>
        <p:txBody>
          <a:bodyPr wrap="square">
            <a:spAutoFit/>
          </a:bodyPr>
          <a:lstStyle/>
          <a:p>
            <a:pPr algn="ctr"/>
            <a:r>
              <a:rPr lang="ja-JP" altLang="en-US" sz="2800">
                <a:latin typeface="ＭＳ ゴシック" panose="020B0609070205080204" pitchFamily="49" charset="-128"/>
                <a:ea typeface="ＭＳ ゴシック" panose="020B0609070205080204" pitchFamily="49" charset="-128"/>
              </a:rPr>
              <a:t>■正解の身体診察項目の動画を示す</a:t>
            </a:r>
            <a:endParaRPr lang="en-US" altLang="ja-JP" sz="2800">
              <a:latin typeface="ＭＳ ゴシック" panose="020B0609070205080204" pitchFamily="49" charset="-128"/>
              <a:ea typeface="ＭＳ ゴシック" panose="020B0609070205080204" pitchFamily="49" charset="-128"/>
            </a:endParaRPr>
          </a:p>
          <a:p>
            <a:pPr algn="ctr"/>
            <a:r>
              <a:rPr lang="ja-JP" altLang="en-US" sz="2800">
                <a:latin typeface="ＭＳ ゴシック" panose="020B0609070205080204" pitchFamily="49" charset="-128"/>
                <a:ea typeface="ＭＳ ゴシック" panose="020B0609070205080204" pitchFamily="49" charset="-128"/>
              </a:rPr>
              <a:t>（不適切な身体診察手技を含む）</a:t>
            </a:r>
            <a:endParaRPr lang="ja-JP" altLang="en-US" sz="2800">
              <a:solidFill>
                <a:srgbClr val="FF0000"/>
              </a:solidFill>
              <a:latin typeface="ＭＳ ゴシック" panose="020B0609070205080204" pitchFamily="49" charset="-128"/>
              <a:ea typeface="ＭＳ ゴシック" panose="020B0609070205080204" pitchFamily="49" charset="-128"/>
            </a:endParaRPr>
          </a:p>
        </p:txBody>
      </p:sp>
      <p:sp>
        <p:nvSpPr>
          <p:cNvPr id="4" name="コンテンツ プレースホルダー 3">
            <a:extLst>
              <a:ext uri="{FF2B5EF4-FFF2-40B4-BE49-F238E27FC236}">
                <a16:creationId xmlns:a16="http://schemas.microsoft.com/office/drawing/2014/main" id="{5F6F64D6-4B9D-4396-880F-9C009A24F5EE}"/>
              </a:ext>
            </a:extLst>
          </p:cNvPr>
          <p:cNvSpPr>
            <a:spLocks noGrp="1"/>
          </p:cNvSpPr>
          <p:nvPr>
            <p:ph idx="1"/>
          </p:nvPr>
        </p:nvSpPr>
        <p:spPr/>
        <p:txBody>
          <a:bodyPr/>
          <a:lstStyle/>
          <a:p>
            <a:pPr marL="0" indent="0">
              <a:buNone/>
            </a:pPr>
            <a:r>
              <a:rPr lang="ja-JP" altLang="en-US"/>
              <a:t>　</a:t>
            </a:r>
            <a:r>
              <a:rPr lang="ja-JP" altLang="en-US" i="1">
                <a:solidFill>
                  <a:srgbClr val="FF0000"/>
                </a:solidFill>
              </a:rPr>
              <a:t>症候に関連する身体診察の動画を流します。</a:t>
            </a:r>
            <a:endParaRPr lang="en-US" altLang="ja-JP" i="1">
              <a:solidFill>
                <a:srgbClr val="FF0000"/>
              </a:solidFill>
            </a:endParaRPr>
          </a:p>
          <a:p>
            <a:pPr marL="0" indent="0">
              <a:buNone/>
            </a:pPr>
            <a:endParaRPr lang="en-US" altLang="ja-JP" i="1">
              <a:solidFill>
                <a:srgbClr val="FF0000"/>
              </a:solidFill>
            </a:endParaRPr>
          </a:p>
          <a:p>
            <a:pPr marL="0" indent="0">
              <a:buNone/>
            </a:pPr>
            <a:r>
              <a:rPr lang="ja-JP" altLang="en-US" i="1">
                <a:solidFill>
                  <a:srgbClr val="FF0000"/>
                </a:solidFill>
              </a:rPr>
              <a:t>　不適切な身体診察手技を１つか２つ含め、医学生が間違いに気付くことができ、適切な身体診察手技を正しく記述できるかを問います。</a:t>
            </a:r>
            <a:endParaRPr lang="en-US" altLang="ja-JP" i="1">
              <a:solidFill>
                <a:srgbClr val="FF0000"/>
              </a:solidFill>
            </a:endParaRPr>
          </a:p>
          <a:p>
            <a:pPr marL="0" indent="0">
              <a:buNone/>
            </a:pPr>
            <a:r>
              <a:rPr lang="ja-JP" altLang="en-US"/>
              <a:t>　</a:t>
            </a:r>
            <a:endParaRPr lang="en-US" altLang="ja-JP"/>
          </a:p>
          <a:p>
            <a:pPr marL="0" indent="0">
              <a:buNone/>
            </a:pPr>
            <a:r>
              <a:rPr lang="ja-JP" altLang="en-US"/>
              <a:t>　</a:t>
            </a:r>
          </a:p>
        </p:txBody>
      </p:sp>
    </p:spTree>
    <p:extLst>
      <p:ext uri="{BB962C8B-B14F-4D97-AF65-F5344CB8AC3E}">
        <p14:creationId xmlns:p14="http://schemas.microsoft.com/office/powerpoint/2010/main" val="153677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1185" y="3298371"/>
            <a:ext cx="11029627" cy="1517080"/>
          </a:xfrm>
        </p:spPr>
        <p:txBody>
          <a:bodyPr>
            <a:normAutofit fontScale="92500"/>
          </a:bodyPr>
          <a:lstStyle/>
          <a:p>
            <a:pPr marL="0" indent="0">
              <a:lnSpc>
                <a:spcPct val="110000"/>
              </a:lnSpc>
              <a:buNone/>
            </a:pPr>
            <a:r>
              <a:rPr lang="ja-JP" altLang="ja-JP" sz="2000">
                <a:latin typeface="ＭＳ ゴシック" panose="020B0609070205080204" pitchFamily="49" charset="-128"/>
                <a:ea typeface="ＭＳ ゴシック" panose="020B0609070205080204" pitchFamily="49" charset="-128"/>
              </a:rPr>
              <a:t>問</a:t>
            </a:r>
            <a:r>
              <a:rPr lang="ja-JP" altLang="en-US" sz="2000">
                <a:latin typeface="ＭＳ ゴシック" panose="020B0609070205080204" pitchFamily="49" charset="-128"/>
                <a:ea typeface="ＭＳ ゴシック" panose="020B0609070205080204" pitchFamily="49" charset="-128"/>
              </a:rPr>
              <a:t>５</a:t>
            </a:r>
            <a:r>
              <a:rPr lang="ja-JP" altLang="ja-JP" sz="2000">
                <a:latin typeface="ＭＳ ゴシック" panose="020B0609070205080204" pitchFamily="49" charset="-128"/>
                <a:ea typeface="ＭＳ ゴシック" panose="020B0609070205080204" pitchFamily="49" charset="-128"/>
              </a:rPr>
              <a:t>．</a:t>
            </a:r>
            <a:r>
              <a:rPr lang="ja-JP" altLang="en-US" sz="2000">
                <a:latin typeface="ＭＳ ゴシック" panose="020B0609070205080204" pitchFamily="49" charset="-128"/>
                <a:ea typeface="ＭＳ ゴシック" panose="020B0609070205080204" pitchFamily="49" charset="-128"/>
              </a:rPr>
              <a:t>医師が行った身体診察で不適切な手技を指摘し、適切な手技を説明しなさい。記載例を参考に</a:t>
            </a:r>
            <a:r>
              <a:rPr lang="en-US" altLang="ja-JP" sz="2000">
                <a:latin typeface="ＭＳ ゴシック" panose="020B0609070205080204" pitchFamily="49" charset="-128"/>
                <a:ea typeface="ＭＳ ゴシック" panose="020B0609070205080204" pitchFamily="49" charset="-128"/>
              </a:rPr>
              <a:t>2</a:t>
            </a:r>
            <a:r>
              <a:rPr lang="ja-JP" altLang="en-US" sz="2000">
                <a:latin typeface="ＭＳ ゴシック" panose="020B0609070205080204" pitchFamily="49" charset="-128"/>
                <a:ea typeface="ＭＳ ゴシック" panose="020B0609070205080204" pitchFamily="49" charset="-128"/>
              </a:rPr>
              <a:t>文・</a:t>
            </a:r>
            <a:r>
              <a:rPr lang="en-US" altLang="ja-JP" sz="2000">
                <a:latin typeface="ＭＳ ゴシック" panose="020B0609070205080204" pitchFamily="49" charset="-128"/>
                <a:ea typeface="ＭＳ ゴシック" panose="020B0609070205080204" pitchFamily="49" charset="-128"/>
              </a:rPr>
              <a:t>100</a:t>
            </a:r>
            <a:r>
              <a:rPr lang="ja-JP" altLang="en-US" sz="2000">
                <a:latin typeface="ＭＳ ゴシック" panose="020B0609070205080204" pitchFamily="49" charset="-128"/>
                <a:ea typeface="ＭＳ ゴシック" panose="020B0609070205080204" pitchFamily="49" charset="-128"/>
              </a:rPr>
              <a:t>文字以内で示しなさい。</a:t>
            </a:r>
            <a:endParaRPr lang="en-US" altLang="ja-JP" sz="2000">
              <a:latin typeface="ＭＳ ゴシック" panose="020B0609070205080204" pitchFamily="49" charset="-128"/>
              <a:ea typeface="ＭＳ ゴシック" panose="020B0609070205080204" pitchFamily="49" charset="-128"/>
            </a:endParaRPr>
          </a:p>
          <a:p>
            <a:pPr marL="0" indent="0">
              <a:lnSpc>
                <a:spcPct val="110000"/>
              </a:lnSpc>
              <a:buNone/>
            </a:pPr>
            <a:r>
              <a:rPr lang="ja-JP" altLang="en-US" sz="2000" i="1">
                <a:latin typeface="ＭＳ ゴシック" panose="020B0609070205080204" pitchFamily="49" charset="-128"/>
                <a:ea typeface="ＭＳ ゴシック" panose="020B0609070205080204" pitchFamily="49" charset="-128"/>
              </a:rPr>
              <a:t>（記載例：上腕二頭筋の徒手筋力テストで、被検者の肘関節を最大伸展位で行っているのが不適切である。被検者の肘関節を最大屈曲位として、検者は被検者の前腕を引くのが適切である。）</a:t>
            </a:r>
            <a:endParaRPr lang="en-US" altLang="ja-JP" sz="2000" i="1">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B949EDF7-8753-4199-BC37-85A94CE5FA72}"/>
              </a:ext>
            </a:extLst>
          </p:cNvPr>
          <p:cNvPicPr>
            <a:picLocks noChangeAspect="1"/>
          </p:cNvPicPr>
          <p:nvPr/>
        </p:nvPicPr>
        <p:blipFill>
          <a:blip r:embed="rId3"/>
          <a:stretch>
            <a:fillRect/>
          </a:stretch>
        </p:blipFill>
        <p:spPr>
          <a:xfrm>
            <a:off x="819452" y="4815451"/>
            <a:ext cx="10553091" cy="1859441"/>
          </a:xfrm>
          <a:prstGeom prst="rect">
            <a:avLst/>
          </a:prstGeom>
        </p:spPr>
      </p:pic>
      <p:sp>
        <p:nvSpPr>
          <p:cNvPr id="6" name="正方形/長方形 5">
            <a:extLst>
              <a:ext uri="{FF2B5EF4-FFF2-40B4-BE49-F238E27FC236}">
                <a16:creationId xmlns:a16="http://schemas.microsoft.com/office/drawing/2014/main" id="{E08F59C2-2429-40D9-B8D1-B43761064EB3}"/>
              </a:ext>
            </a:extLst>
          </p:cNvPr>
          <p:cNvSpPr/>
          <p:nvPr/>
        </p:nvSpPr>
        <p:spPr>
          <a:xfrm>
            <a:off x="257846" y="139485"/>
            <a:ext cx="11736729" cy="830997"/>
          </a:xfrm>
          <a:prstGeom prst="rect">
            <a:avLst/>
          </a:prstGeom>
        </p:spPr>
        <p:txBody>
          <a:bodyPr wrap="square">
            <a:spAutoFit/>
          </a:bodyPr>
          <a:lstStyle/>
          <a:p>
            <a:pPr algn="ctr"/>
            <a:r>
              <a:rPr lang="ja-JP" altLang="en-US" sz="2400">
                <a:latin typeface="ＭＳ ゴシック" panose="020B0609070205080204" pitchFamily="49" charset="-128"/>
                <a:ea typeface="ＭＳ ゴシック" panose="020B0609070205080204" pitchFamily="49" charset="-128"/>
              </a:rPr>
              <a:t>■追加で行った診察の動画を示す</a:t>
            </a:r>
            <a:endParaRPr lang="en-US" altLang="ja-JP" sz="2400">
              <a:latin typeface="ＭＳ ゴシック" panose="020B0609070205080204" pitchFamily="49" charset="-128"/>
              <a:ea typeface="ＭＳ ゴシック" panose="020B0609070205080204" pitchFamily="49" charset="-128"/>
            </a:endParaRPr>
          </a:p>
          <a:p>
            <a:pPr algn="ctr"/>
            <a:r>
              <a:rPr lang="ja-JP" altLang="en-US" sz="2400">
                <a:latin typeface="ＭＳ ゴシック" panose="020B0609070205080204" pitchFamily="49" charset="-128"/>
                <a:ea typeface="ＭＳ ゴシック" panose="020B0609070205080204" pitchFamily="49" charset="-128"/>
              </a:rPr>
              <a:t>（不適切な身体診察手技を含む）</a:t>
            </a:r>
            <a:endParaRPr lang="ja-JP" altLang="en-US" sz="2400">
              <a:solidFill>
                <a:srgbClr val="FF0000"/>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737DBA13-E03F-4F6E-A9A9-4FC3B260C6DC}"/>
              </a:ext>
            </a:extLst>
          </p:cNvPr>
          <p:cNvSpPr txBox="1"/>
          <p:nvPr/>
        </p:nvSpPr>
        <p:spPr>
          <a:xfrm>
            <a:off x="381435" y="139485"/>
            <a:ext cx="3104715" cy="461665"/>
          </a:xfrm>
          <a:prstGeom prst="rect">
            <a:avLst/>
          </a:prstGeom>
          <a:noFill/>
        </p:spPr>
        <p:txBody>
          <a:bodyPr wrap="square" rtlCol="0">
            <a:spAutoFit/>
          </a:bodyPr>
          <a:lstStyle/>
          <a:p>
            <a:r>
              <a:rPr kumimoji="1" lang="en-US" altLang="ja-JP" sz="2400">
                <a:solidFill>
                  <a:srgbClr val="FF0000"/>
                </a:solidFill>
              </a:rPr>
              <a:t>【</a:t>
            </a:r>
            <a:r>
              <a:rPr kumimoji="1" lang="ja-JP" altLang="en-US" sz="2400">
                <a:solidFill>
                  <a:srgbClr val="FF0000"/>
                </a:solidFill>
              </a:rPr>
              <a:t>例</a:t>
            </a:r>
            <a:r>
              <a:rPr kumimoji="1" lang="en-US" altLang="ja-JP" sz="2400">
                <a:solidFill>
                  <a:srgbClr val="FF0000"/>
                </a:solidFill>
              </a:rPr>
              <a:t>】</a:t>
            </a:r>
            <a:r>
              <a:rPr kumimoji="1" lang="ja-JP" altLang="en-US" sz="2400">
                <a:solidFill>
                  <a:srgbClr val="FF0000"/>
                </a:solidFill>
              </a:rPr>
              <a:t>呼吸困難</a:t>
            </a:r>
            <a:endParaRPr kumimoji="1" lang="ja-JP" altLang="en-US">
              <a:solidFill>
                <a:srgbClr val="FF0000"/>
              </a:solidFill>
            </a:endParaRPr>
          </a:p>
        </p:txBody>
      </p:sp>
      <p:sp>
        <p:nvSpPr>
          <p:cNvPr id="9" name="吹き出し: 四角形 8">
            <a:extLst>
              <a:ext uri="{FF2B5EF4-FFF2-40B4-BE49-F238E27FC236}">
                <a16:creationId xmlns:a16="http://schemas.microsoft.com/office/drawing/2014/main" id="{5B562815-42DC-42F0-A7A3-1739674E84BB}"/>
              </a:ext>
            </a:extLst>
          </p:cNvPr>
          <p:cNvSpPr/>
          <p:nvPr/>
        </p:nvSpPr>
        <p:spPr>
          <a:xfrm>
            <a:off x="816200" y="1421102"/>
            <a:ext cx="3424378" cy="707886"/>
          </a:xfrm>
          <a:prstGeom prst="wedgeRectCallout">
            <a:avLst>
              <a:gd name="adj1" fmla="val 47590"/>
              <a:gd name="adj2" fmla="val 117716"/>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600">
                <a:solidFill>
                  <a:srgbClr val="FF0000"/>
                </a:solidFill>
                <a:ea typeface="游ゴシック"/>
              </a:rPr>
              <a:t>画面にカーソルを合わせて</a:t>
            </a:r>
            <a:endParaRPr lang="en-US"/>
          </a:p>
          <a:p>
            <a:r>
              <a:rPr lang="ja-JP" altLang="en-US" sz="1600">
                <a:solidFill>
                  <a:srgbClr val="FF0000"/>
                </a:solidFill>
                <a:ea typeface="游ゴシック"/>
              </a:rPr>
              <a:t>音声付動画を再生してください。</a:t>
            </a:r>
            <a:endParaRPr lang="ja-JP"/>
          </a:p>
        </p:txBody>
      </p:sp>
      <p:pic>
        <p:nvPicPr>
          <p:cNvPr id="2" name="Online Media 1" title="1-5">
            <a:hlinkClick r:id="" action="ppaction://media"/>
            <a:extLst>
              <a:ext uri="{FF2B5EF4-FFF2-40B4-BE49-F238E27FC236}">
                <a16:creationId xmlns:a16="http://schemas.microsoft.com/office/drawing/2014/main" id="{EEB2746F-1BBA-C657-B5C4-53BBA50AC493}"/>
              </a:ext>
            </a:extLst>
          </p:cNvPr>
          <p:cNvPicPr>
            <a:picLocks noRot="1" noChangeAspect="1"/>
          </p:cNvPicPr>
          <p:nvPr>
            <a:videoFile r:link="rId1"/>
          </p:nvPr>
        </p:nvPicPr>
        <p:blipFill>
          <a:blip r:embed="rId4"/>
          <a:stretch>
            <a:fillRect/>
          </a:stretch>
        </p:blipFill>
        <p:spPr>
          <a:xfrm>
            <a:off x="4422247" y="960966"/>
            <a:ext cx="3327929" cy="2343151"/>
          </a:xfrm>
          <a:prstGeom prst="rect">
            <a:avLst/>
          </a:prstGeom>
        </p:spPr>
      </p:pic>
    </p:spTree>
    <p:extLst>
      <p:ext uri="{BB962C8B-B14F-4D97-AF65-F5344CB8AC3E}">
        <p14:creationId xmlns:p14="http://schemas.microsoft.com/office/powerpoint/2010/main" val="354657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a:spLocks noGrp="1"/>
          </p:cNvSpPr>
          <p:nvPr>
            <p:ph type="title"/>
          </p:nvPr>
        </p:nvSpPr>
        <p:spPr>
          <a:xfrm>
            <a:off x="838200" y="348797"/>
            <a:ext cx="10515600" cy="761546"/>
          </a:xfrm>
        </p:spPr>
        <p:txBody>
          <a:bodyPr>
            <a:noAutofit/>
          </a:bodyPr>
          <a:lstStyle/>
          <a:p>
            <a:r>
              <a:rPr lang="ja-JP" altLang="en-US" sz="2400" b="1">
                <a:solidFill>
                  <a:srgbClr val="FF0000"/>
                </a:solidFill>
                <a:latin typeface="+mn-ea"/>
                <a:ea typeface="+mn-ea"/>
              </a:rPr>
              <a:t>正解：下肢の浮腫を確認するのに足関節周囲を圧迫しているのが不適切である。脛骨前面を（</a:t>
            </a:r>
            <a:r>
              <a:rPr lang="en-US" altLang="ja-JP" sz="2400" b="1">
                <a:solidFill>
                  <a:srgbClr val="FF0000"/>
                </a:solidFill>
                <a:latin typeface="+mn-ea"/>
                <a:ea typeface="+mn-ea"/>
              </a:rPr>
              <a:t>5</a:t>
            </a:r>
            <a:r>
              <a:rPr lang="ja-JP" altLang="en-US" sz="2400" b="1">
                <a:solidFill>
                  <a:srgbClr val="FF0000"/>
                </a:solidFill>
                <a:latin typeface="+mn-ea"/>
                <a:ea typeface="+mn-ea"/>
              </a:rPr>
              <a:t>～</a:t>
            </a:r>
            <a:r>
              <a:rPr lang="en-US" altLang="ja-JP" sz="2400" b="1">
                <a:solidFill>
                  <a:srgbClr val="FF0000"/>
                </a:solidFill>
                <a:latin typeface="+mn-ea"/>
                <a:ea typeface="+mn-ea"/>
              </a:rPr>
              <a:t>10</a:t>
            </a:r>
            <a:r>
              <a:rPr lang="ja-JP" altLang="en-US" sz="2400" b="1">
                <a:solidFill>
                  <a:srgbClr val="FF0000"/>
                </a:solidFill>
                <a:latin typeface="+mn-ea"/>
                <a:ea typeface="+mn-ea"/>
              </a:rPr>
              <a:t>秒）圧迫するのが適切である。</a:t>
            </a:r>
            <a:endParaRPr kumimoji="1" lang="ja-JP" altLang="en-US" sz="2400" b="1">
              <a:solidFill>
                <a:srgbClr val="FF0000"/>
              </a:solidFill>
              <a:latin typeface="+mn-ea"/>
              <a:ea typeface="+mn-ea"/>
            </a:endParaRPr>
          </a:p>
        </p:txBody>
      </p:sp>
      <p:sp>
        <p:nvSpPr>
          <p:cNvPr id="2" name="コンテンツ プレースホルダー 1"/>
          <p:cNvSpPr>
            <a:spLocks noGrp="1"/>
          </p:cNvSpPr>
          <p:nvPr>
            <p:ph idx="1"/>
          </p:nvPr>
        </p:nvSpPr>
        <p:spPr>
          <a:xfrm>
            <a:off x="838200" y="1187688"/>
            <a:ext cx="10515600" cy="5461233"/>
          </a:xfrm>
        </p:spPr>
        <p:txBody>
          <a:bodyPr>
            <a:normAutofit fontScale="62500" lnSpcReduction="20000"/>
          </a:bodyPr>
          <a:lstStyle/>
          <a:p>
            <a:pPr marL="0" indent="0">
              <a:lnSpc>
                <a:spcPct val="120000"/>
              </a:lnSpc>
              <a:buNone/>
            </a:pPr>
            <a:r>
              <a:rPr lang="ja-JP" altLang="en-US"/>
              <a:t>・</a:t>
            </a:r>
            <a:r>
              <a:rPr kumimoji="1" lang="ja-JP" altLang="en-US"/>
              <a:t>動画では眼瞼結膜の視診、甲状腺の触診を行っています。</a:t>
            </a:r>
            <a:endParaRPr kumimoji="1" lang="en-US" altLang="ja-JP"/>
          </a:p>
          <a:p>
            <a:pPr marL="0" indent="0">
              <a:lnSpc>
                <a:spcPct val="120000"/>
              </a:lnSpc>
              <a:buNone/>
            </a:pPr>
            <a:r>
              <a:rPr lang="ja-JP" altLang="en-US"/>
              <a:t>・労作時の胸部不快感、呼吸困難感が主訴であり、貧血の所見を眼瞼結膜の視診で確認しています。貧血様か見分けるコツは、下瞼手前の縁の色がそれより奥の薄い肉色の所見と同じかどうかです（前結膜環の蒼白といいます）。貧血がない場合には手前の縁は明るい赤で、奥側の肉色と異なります。この患者の眼瞼結膜は典型的な「貧血様」です。</a:t>
            </a:r>
            <a:endParaRPr lang="en-US" altLang="ja-JP"/>
          </a:p>
          <a:p>
            <a:pPr marL="0" indent="0">
              <a:lnSpc>
                <a:spcPct val="120000"/>
              </a:lnSpc>
              <a:buNone/>
            </a:pPr>
            <a:r>
              <a:rPr lang="ja-JP" altLang="en-US"/>
              <a:t>・甲状腺疾患、とくに甲状腺機能亢進症も主訴の鑑別となるでしょう。母指を使って甲状軟骨を探し、その下位側の甲状腺峡部を患者に嚥下してもらい、気管を上下に動かしてもらいながら触診します。動画では圧痛や腫瘤は触診しないとのことです。</a:t>
            </a:r>
            <a:endParaRPr lang="en-US" altLang="ja-JP"/>
          </a:p>
          <a:p>
            <a:pPr marL="0" indent="0">
              <a:lnSpc>
                <a:spcPct val="120000"/>
              </a:lnSpc>
              <a:buNone/>
            </a:pPr>
            <a:r>
              <a:rPr lang="ja-JP" altLang="en-US"/>
              <a:t>・呼吸困難を主訴としたとき、両側の下肢の浮腫をみることは必須といってもよいでしょう。片側性であれば深部静脈血栓症から肺血栓塞栓症を発症したことを考えなくてはならないでしょうし、両側性であれば右心不全（両心不全）や腎不全の徴候となります。今回の症例では浮腫の確認は不適切なのですが、視診で分かるほどのものはないようです。</a:t>
            </a:r>
            <a:endParaRPr lang="en-US" altLang="ja-JP"/>
          </a:p>
          <a:p>
            <a:pPr marL="0" indent="0">
              <a:lnSpc>
                <a:spcPct val="120000"/>
              </a:lnSpc>
              <a:buNone/>
            </a:pPr>
            <a:endParaRPr lang="en-US" altLang="ja-JP"/>
          </a:p>
          <a:p>
            <a:pPr marL="0" indent="0">
              <a:lnSpc>
                <a:spcPct val="120000"/>
              </a:lnSpc>
              <a:buNone/>
            </a:pPr>
            <a:r>
              <a:rPr lang="en-US" altLang="ja-JP"/>
              <a:t>【</a:t>
            </a:r>
            <a:r>
              <a:rPr lang="ja-JP" altLang="en-US"/>
              <a:t>参考文献</a:t>
            </a:r>
            <a:r>
              <a:rPr lang="en-US" altLang="ja-JP"/>
              <a:t>】</a:t>
            </a:r>
          </a:p>
          <a:p>
            <a:pPr marL="0" indent="0">
              <a:lnSpc>
                <a:spcPct val="120000"/>
              </a:lnSpc>
              <a:buNone/>
            </a:pPr>
            <a:r>
              <a:rPr kumimoji="1" lang="ja-JP" altLang="en-US"/>
              <a:t>・内藤俊夫監訳．身体所見のメカニズムー</a:t>
            </a:r>
            <a:r>
              <a:rPr kumimoji="1" lang="en-US" altLang="ja-JP"/>
              <a:t>A</a:t>
            </a:r>
            <a:r>
              <a:rPr kumimoji="1" lang="ja-JP" altLang="en-US"/>
              <a:t> </a:t>
            </a:r>
            <a:r>
              <a:rPr kumimoji="1" lang="en-US" altLang="ja-JP"/>
              <a:t>to</a:t>
            </a:r>
            <a:r>
              <a:rPr lang="ja-JP" altLang="en-US"/>
              <a:t> </a:t>
            </a:r>
            <a:r>
              <a:rPr lang="en-US" altLang="ja-JP"/>
              <a:t>Z</a:t>
            </a:r>
            <a:r>
              <a:rPr lang="ja-JP" altLang="en-US"/>
              <a:t>ハンドブック原著</a:t>
            </a:r>
            <a:r>
              <a:rPr lang="en-US" altLang="ja-JP"/>
              <a:t>2</a:t>
            </a:r>
            <a:r>
              <a:rPr lang="ja-JP" altLang="en-US"/>
              <a:t>版．丸善出版、</a:t>
            </a:r>
            <a:r>
              <a:rPr lang="en-US" altLang="ja-JP"/>
              <a:t>2019</a:t>
            </a:r>
          </a:p>
          <a:p>
            <a:pPr marL="0" indent="0">
              <a:lnSpc>
                <a:spcPct val="120000"/>
              </a:lnSpc>
              <a:buNone/>
            </a:pPr>
            <a:r>
              <a:rPr kumimoji="1" lang="ja-JP" altLang="en-US"/>
              <a:t>・古谷伸之編集．診察と手技がみえる </a:t>
            </a:r>
            <a:r>
              <a:rPr kumimoji="1" lang="en-US" altLang="ja-JP"/>
              <a:t>Vol.</a:t>
            </a:r>
            <a:r>
              <a:rPr kumimoji="1" lang="ja-JP" altLang="en-US"/>
              <a:t> </a:t>
            </a:r>
            <a:r>
              <a:rPr kumimoji="1" lang="en-US" altLang="ja-JP"/>
              <a:t>1</a:t>
            </a:r>
            <a:r>
              <a:rPr kumimoji="1" lang="ja-JP" altLang="en-US" err="1"/>
              <a:t>．</a:t>
            </a:r>
            <a:r>
              <a:rPr kumimoji="1" lang="ja-JP" altLang="en-US"/>
              <a:t>第</a:t>
            </a:r>
            <a:r>
              <a:rPr kumimoji="1" lang="en-US" altLang="ja-JP"/>
              <a:t>2</a:t>
            </a:r>
            <a:r>
              <a:rPr kumimoji="1" lang="ja-JP" altLang="en-US"/>
              <a:t>版．メディックメディア、</a:t>
            </a:r>
            <a:r>
              <a:rPr kumimoji="1" lang="en-US" altLang="ja-JP"/>
              <a:t>2017</a:t>
            </a:r>
            <a:endParaRPr kumimoji="1" lang="ja-JP" altLang="en-US"/>
          </a:p>
        </p:txBody>
      </p:sp>
      <p:sp>
        <p:nvSpPr>
          <p:cNvPr id="4" name="吹き出し: 四角形 3">
            <a:extLst>
              <a:ext uri="{FF2B5EF4-FFF2-40B4-BE49-F238E27FC236}">
                <a16:creationId xmlns:a16="http://schemas.microsoft.com/office/drawing/2014/main" id="{8250029E-8D85-4FE1-B8CE-56C93A2ED9B0}"/>
              </a:ext>
            </a:extLst>
          </p:cNvPr>
          <p:cNvSpPr/>
          <p:nvPr/>
        </p:nvSpPr>
        <p:spPr>
          <a:xfrm>
            <a:off x="7422338" y="3584646"/>
            <a:ext cx="4363452" cy="2085666"/>
          </a:xfrm>
          <a:prstGeom prst="wedgeRectCallout">
            <a:avLst>
              <a:gd name="adj1" fmla="val -68596"/>
              <a:gd name="adj2" fmla="val -35855"/>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このように、正解と解説をみることで、適切な身体診察手技が何かを学ぶことができます。</a:t>
            </a:r>
            <a:endParaRPr kumimoji="1" lang="en-US" altLang="ja-JP">
              <a:solidFill>
                <a:srgbClr val="FF0000"/>
              </a:solidFill>
            </a:endParaRPr>
          </a:p>
          <a:p>
            <a:r>
              <a:rPr lang="ja-JP" altLang="en-US">
                <a:solidFill>
                  <a:srgbClr val="FF0000"/>
                </a:solidFill>
              </a:rPr>
              <a:t>この正解をヒントに、診療のプロセスを医学生自身ですすめられるようにします。</a:t>
            </a:r>
            <a:endParaRPr kumimoji="1" lang="ja-JP" altLang="en-US">
              <a:solidFill>
                <a:srgbClr val="FF0000"/>
              </a:solidFill>
            </a:endParaRPr>
          </a:p>
        </p:txBody>
      </p:sp>
      <p:sp>
        <p:nvSpPr>
          <p:cNvPr id="5" name="テキスト ボックス 4">
            <a:extLst>
              <a:ext uri="{FF2B5EF4-FFF2-40B4-BE49-F238E27FC236}">
                <a16:creationId xmlns:a16="http://schemas.microsoft.com/office/drawing/2014/main" id="{82264F5F-8FF4-461D-B507-5BF7706618E6}"/>
              </a:ext>
            </a:extLst>
          </p:cNvPr>
          <p:cNvSpPr txBox="1"/>
          <p:nvPr/>
        </p:nvSpPr>
        <p:spPr>
          <a:xfrm>
            <a:off x="8882743" y="6464255"/>
            <a:ext cx="3309258"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spTree>
    <p:extLst>
      <p:ext uri="{BB962C8B-B14F-4D97-AF65-F5344CB8AC3E}">
        <p14:creationId xmlns:p14="http://schemas.microsoft.com/office/powerpoint/2010/main" val="140035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7104" y="1145546"/>
            <a:ext cx="10891648" cy="3771072"/>
          </a:xfrm>
        </p:spPr>
        <p:txBody>
          <a:bodyPr>
            <a:normAutofit fontScale="85000" lnSpcReduction="10000"/>
          </a:bodyPr>
          <a:lstStyle/>
          <a:p>
            <a:pPr marL="0" indent="0">
              <a:lnSpc>
                <a:spcPct val="170000"/>
              </a:lnSpc>
              <a:buNone/>
            </a:pPr>
            <a:r>
              <a:rPr lang="ja-JP" altLang="en-US" b="1">
                <a:latin typeface="ＭＳ ゴシック" panose="020B0609070205080204" pitchFamily="49" charset="-128"/>
                <a:ea typeface="ＭＳ ゴシック" panose="020B0609070205080204" pitchFamily="49" charset="-128"/>
              </a:rPr>
              <a:t>問</a:t>
            </a:r>
            <a:r>
              <a:rPr lang="ja-JP" altLang="ja-JP" b="1">
                <a:latin typeface="ＭＳ ゴシック" panose="020B0609070205080204" pitchFamily="49" charset="-128"/>
                <a:ea typeface="ＭＳ ゴシック" panose="020B0609070205080204" pitchFamily="49" charset="-128"/>
              </a:rPr>
              <a:t>．</a:t>
            </a:r>
            <a:r>
              <a:rPr lang="ja-JP" altLang="en-US" b="1">
                <a:latin typeface="ＭＳ ゴシック" panose="020B0609070205080204" pitchFamily="49" charset="-128"/>
                <a:ea typeface="ＭＳ ゴシック" panose="020B0609070205080204" pitchFamily="49" charset="-128"/>
              </a:rPr>
              <a:t>以上の情報をもとに、別紙の診療録の患者名、年齢、性別、主訴、現病歴、既往歴、生活歴、家族歴、現症（身体診察所見）を記入してみましょう。</a:t>
            </a:r>
            <a:endParaRPr lang="en-US" altLang="ja-JP" b="1">
              <a:latin typeface="ＭＳ ゴシック" panose="020B0609070205080204" pitchFamily="49" charset="-128"/>
              <a:ea typeface="ＭＳ ゴシック" panose="020B0609070205080204" pitchFamily="49" charset="-128"/>
            </a:endParaRPr>
          </a:p>
          <a:p>
            <a:pPr marL="0" indent="0">
              <a:lnSpc>
                <a:spcPct val="170000"/>
              </a:lnSpc>
              <a:buNone/>
            </a:pPr>
            <a:r>
              <a:rPr lang="ja-JP" altLang="en-US" sz="2600">
                <a:latin typeface="ＭＳ ゴシック" panose="020B0609070205080204" pitchFamily="49" charset="-128"/>
                <a:ea typeface="ＭＳ ゴシック" panose="020B0609070205080204" pitchFamily="49" charset="-128"/>
              </a:rPr>
              <a:t>（注１）現病歴の最後の一文には患者の解釈モデルを記載してください。</a:t>
            </a:r>
            <a:endParaRPr lang="en-US" altLang="ja-JP" sz="2600">
              <a:latin typeface="ＭＳ ゴシック" panose="020B0609070205080204" pitchFamily="49" charset="-128"/>
              <a:ea typeface="ＭＳ ゴシック" panose="020B0609070205080204" pitchFamily="49" charset="-128"/>
            </a:endParaRPr>
          </a:p>
          <a:p>
            <a:pPr marL="0" indent="0">
              <a:lnSpc>
                <a:spcPct val="170000"/>
              </a:lnSpc>
              <a:buNone/>
            </a:pPr>
            <a:r>
              <a:rPr lang="ja-JP" altLang="en-US" sz="2600">
                <a:latin typeface="ＭＳ ゴシック" panose="020B0609070205080204" pitchFamily="49" charset="-128"/>
                <a:ea typeface="ＭＳ ゴシック" panose="020B0609070205080204" pitchFamily="49" charset="-128"/>
              </a:rPr>
              <a:t>（注２）問５で聴取しようとした病歴は不明なままとして、診療録の＜考察・診療計画＞のなかで、聴取する予定であることを記載してください。</a:t>
            </a:r>
            <a:endParaRPr lang="en-US" altLang="ja-JP">
              <a:latin typeface="ＭＳ ゴシック" panose="020B0609070205080204" pitchFamily="49" charset="-128"/>
              <a:ea typeface="ＭＳ ゴシック" panose="020B0609070205080204" pitchFamily="49" charset="-128"/>
            </a:endParaRPr>
          </a:p>
          <a:p>
            <a:pPr marL="0" indent="0">
              <a:lnSpc>
                <a:spcPct val="170000"/>
              </a:lnSpc>
              <a:buNone/>
            </a:pPr>
            <a:r>
              <a:rPr lang="ja-JP" altLang="en-US">
                <a:solidFill>
                  <a:srgbClr val="FF0000"/>
                </a:solidFill>
                <a:highlight>
                  <a:srgbClr val="FFFF00"/>
                </a:highlight>
                <a:latin typeface="ＭＳ ゴシック" panose="020B0609070205080204" pitchFamily="49" charset="-128"/>
                <a:ea typeface="ＭＳ ゴシック" panose="020B0609070205080204" pitchFamily="49" charset="-128"/>
              </a:rPr>
              <a:t>（注）次に進むと前に戻れなくなります。</a:t>
            </a:r>
            <a:endParaRPr lang="en-US" altLang="ja-JP">
              <a:solidFill>
                <a:srgbClr val="FF0000"/>
              </a:solidFill>
              <a:highlight>
                <a:srgbClr val="FFFF00"/>
              </a:highlight>
              <a:latin typeface="ＭＳ ゴシック" panose="020B0609070205080204" pitchFamily="49" charset="-128"/>
              <a:ea typeface="ＭＳ ゴシック" panose="020B0609070205080204" pitchFamily="49" charset="-128"/>
            </a:endParaRPr>
          </a:p>
        </p:txBody>
      </p:sp>
      <p:sp>
        <p:nvSpPr>
          <p:cNvPr id="4" name="吹き出し: 四角形 3">
            <a:extLst>
              <a:ext uri="{FF2B5EF4-FFF2-40B4-BE49-F238E27FC236}">
                <a16:creationId xmlns:a16="http://schemas.microsoft.com/office/drawing/2014/main" id="{C9FF6D80-483E-4EA7-A590-81CFB55C1B31}"/>
              </a:ext>
            </a:extLst>
          </p:cNvPr>
          <p:cNvSpPr/>
          <p:nvPr/>
        </p:nvSpPr>
        <p:spPr>
          <a:xfrm>
            <a:off x="7255300" y="4347314"/>
            <a:ext cx="4363452" cy="2085666"/>
          </a:xfrm>
          <a:prstGeom prst="wedgeRectCallout">
            <a:avLst>
              <a:gd name="adj1" fmla="val -68596"/>
              <a:gd name="adj2" fmla="val -35855"/>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コンピュータ教材の特性を活かし、区切りを設けて、先の情報にたどり着けないようにすることで、医学生は全ての正解や解説を先に参照しないで、考えながらアウトプット型学習を行うことができます。</a:t>
            </a:r>
          </a:p>
        </p:txBody>
      </p:sp>
    </p:spTree>
    <p:extLst>
      <p:ext uri="{BB962C8B-B14F-4D97-AF65-F5344CB8AC3E}">
        <p14:creationId xmlns:p14="http://schemas.microsoft.com/office/powerpoint/2010/main" val="190353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EF2D056-24F5-48E4-8CA9-ED4158DB0CB8}"/>
              </a:ext>
            </a:extLst>
          </p:cNvPr>
          <p:cNvSpPr/>
          <p:nvPr/>
        </p:nvSpPr>
        <p:spPr>
          <a:xfrm>
            <a:off x="3131086" y="566737"/>
            <a:ext cx="6647974" cy="523220"/>
          </a:xfrm>
          <a:prstGeom prst="rect">
            <a:avLst/>
          </a:prstGeom>
        </p:spPr>
        <p:txBody>
          <a:bodyPr wrap="none">
            <a:spAutoFit/>
          </a:bodyPr>
          <a:lstStyle/>
          <a:p>
            <a:r>
              <a:rPr lang="ja-JP" altLang="en-US" sz="2800">
                <a:latin typeface="ＭＳ ゴシック" panose="020B0609070205080204" pitchFamily="49" charset="-128"/>
                <a:ea typeface="ＭＳ ゴシック" panose="020B0609070205080204" pitchFamily="49" charset="-128"/>
              </a:rPr>
              <a:t>■○○の音声付き（なし）動画を示す</a:t>
            </a:r>
            <a:r>
              <a:rPr lang="ja-JP" altLang="ja-JP" sz="2800">
                <a:latin typeface="ＭＳ ゴシック" panose="020B0609070205080204" pitchFamily="49" charset="-128"/>
                <a:ea typeface="ＭＳ ゴシック" panose="020B0609070205080204" pitchFamily="49" charset="-128"/>
              </a:rPr>
              <a:t>。</a:t>
            </a:r>
            <a:endParaRPr lang="ja-JP" altLang="en-US" sz="2800">
              <a:solidFill>
                <a:srgbClr val="FF000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5E9F0F75-3CCB-4B13-B885-50BDF488F6F1}"/>
              </a:ext>
            </a:extLst>
          </p:cNvPr>
          <p:cNvSpPr>
            <a:spLocks noGrp="1"/>
          </p:cNvSpPr>
          <p:nvPr>
            <p:ph idx="1"/>
          </p:nvPr>
        </p:nvSpPr>
        <p:spPr>
          <a:xfrm>
            <a:off x="838200" y="1825625"/>
            <a:ext cx="10657114" cy="3089275"/>
          </a:xfrm>
        </p:spPr>
        <p:txBody>
          <a:bodyPr/>
          <a:lstStyle/>
          <a:p>
            <a:pPr marL="0" indent="0">
              <a:buNone/>
            </a:pPr>
            <a:r>
              <a:rPr lang="ja-JP" altLang="en-US"/>
              <a:t>　</a:t>
            </a:r>
            <a:r>
              <a:rPr lang="ja-JP" altLang="en-US" i="1">
                <a:solidFill>
                  <a:srgbClr val="FF0000"/>
                </a:solidFill>
              </a:rPr>
              <a:t>最後に症候の</a:t>
            </a:r>
            <a:r>
              <a:rPr lang="ja-JP" altLang="en-US" i="1" u="sng">
                <a:solidFill>
                  <a:srgbClr val="FF0000"/>
                </a:solidFill>
              </a:rPr>
              <a:t>診断の鍵となる</a:t>
            </a:r>
            <a:r>
              <a:rPr lang="ja-JP" altLang="en-US" i="1">
                <a:solidFill>
                  <a:srgbClr val="FF0000"/>
                </a:solidFill>
              </a:rPr>
              <a:t>身体診察もしくは検査所見の動画を示してください。</a:t>
            </a:r>
            <a:endParaRPr lang="en-US" altLang="ja-JP" i="1">
              <a:solidFill>
                <a:srgbClr val="FF0000"/>
              </a:solidFill>
            </a:endParaRPr>
          </a:p>
          <a:p>
            <a:pPr marL="0" indent="0">
              <a:buNone/>
            </a:pPr>
            <a:endParaRPr lang="en-US" altLang="ja-JP" i="1">
              <a:solidFill>
                <a:srgbClr val="FF0000"/>
              </a:solidFill>
            </a:endParaRPr>
          </a:p>
          <a:p>
            <a:pPr marL="0" indent="0">
              <a:buNone/>
            </a:pPr>
            <a:r>
              <a:rPr lang="ja-JP" altLang="en-US" i="1">
                <a:solidFill>
                  <a:srgbClr val="FF0000"/>
                </a:solidFill>
              </a:rPr>
              <a:t>　そして、音声や動画に提示された異常所見を、医学生が診療録に自ら記載できるかを試す問題を作成できます（設問の例は次のスライドに示しています）。</a:t>
            </a:r>
            <a:endParaRPr lang="en-US" altLang="ja-JP" i="1">
              <a:solidFill>
                <a:srgbClr val="FF0000"/>
              </a:solidFill>
            </a:endParaRPr>
          </a:p>
        </p:txBody>
      </p:sp>
    </p:spTree>
    <p:extLst>
      <p:ext uri="{BB962C8B-B14F-4D97-AF65-F5344CB8AC3E}">
        <p14:creationId xmlns:p14="http://schemas.microsoft.com/office/powerpoint/2010/main" val="120711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8337" y="3739242"/>
            <a:ext cx="12063663" cy="1043551"/>
          </a:xfrm>
        </p:spPr>
        <p:txBody>
          <a:bodyPr>
            <a:normAutofit/>
          </a:bodyPr>
          <a:lstStyle/>
          <a:p>
            <a:pPr marL="0" indent="0">
              <a:buNone/>
            </a:pPr>
            <a:r>
              <a:rPr lang="ja-JP" altLang="ja-JP" sz="2000">
                <a:latin typeface="ＭＳ ゴシック" panose="020B0609070205080204" pitchFamily="49" charset="-128"/>
                <a:ea typeface="ＭＳ ゴシック" panose="020B0609070205080204" pitchFamily="49" charset="-128"/>
              </a:rPr>
              <a:t>問．</a:t>
            </a:r>
            <a:r>
              <a:rPr lang="ja-JP" altLang="en-US" sz="2000">
                <a:latin typeface="ＭＳ ゴシック" panose="020B0609070205080204" pitchFamily="49" charset="-128"/>
                <a:ea typeface="ＭＳ ゴシック" panose="020B0609070205080204" pitchFamily="49" charset="-128"/>
              </a:rPr>
              <a:t>この患者にみられる病的な身体診察所見を説明しなさい。記載例を参考に①部位・所見、②神経学的診断名で構成された文を</a:t>
            </a:r>
            <a:r>
              <a:rPr lang="en-US" altLang="ja-JP" sz="2000">
                <a:latin typeface="ＭＳ ゴシック" panose="020B0609070205080204" pitchFamily="49" charset="-128"/>
                <a:ea typeface="ＭＳ ゴシック" panose="020B0609070205080204" pitchFamily="49" charset="-128"/>
              </a:rPr>
              <a:t>100</a:t>
            </a:r>
            <a:r>
              <a:rPr lang="ja-JP" altLang="en-US" sz="2000">
                <a:latin typeface="ＭＳ ゴシック" panose="020B0609070205080204" pitchFamily="49" charset="-128"/>
                <a:ea typeface="ＭＳ ゴシック" panose="020B0609070205080204" pitchFamily="49" charset="-128"/>
              </a:rPr>
              <a:t>文字以内で示しなさい。</a:t>
            </a:r>
            <a:endParaRPr lang="en-US" altLang="ja-JP" sz="2000">
              <a:latin typeface="ＭＳ ゴシック" panose="020B0609070205080204" pitchFamily="49" charset="-128"/>
              <a:ea typeface="ＭＳ ゴシック" panose="020B0609070205080204" pitchFamily="49" charset="-128"/>
            </a:endParaRPr>
          </a:p>
          <a:p>
            <a:pPr marL="0" indent="0">
              <a:buNone/>
            </a:pPr>
            <a:r>
              <a:rPr lang="ja-JP" altLang="en-US" sz="2000" i="1">
                <a:latin typeface="ＭＳ ゴシック" panose="020B0609070205080204" pitchFamily="49" charset="-128"/>
                <a:ea typeface="ＭＳ ゴシック" panose="020B0609070205080204" pitchFamily="49" charset="-128"/>
              </a:rPr>
              <a:t>（記載例：右上肢が軽度回内して低下しており、右上肢</a:t>
            </a:r>
            <a:r>
              <a:rPr lang="en-US" altLang="ja-JP" sz="2000" i="1">
                <a:latin typeface="ＭＳ ゴシック" panose="020B0609070205080204" pitchFamily="49" charset="-128"/>
                <a:ea typeface="ＭＳ ゴシック" panose="020B0609070205080204" pitchFamily="49" charset="-128"/>
              </a:rPr>
              <a:t>Barre</a:t>
            </a:r>
            <a:r>
              <a:rPr lang="ja-JP" altLang="en-US" sz="2000" i="1">
                <a:latin typeface="ＭＳ ゴシック" panose="020B0609070205080204" pitchFamily="49" charset="-128"/>
                <a:ea typeface="ＭＳ ゴシック" panose="020B0609070205080204" pitchFamily="49" charset="-128"/>
              </a:rPr>
              <a:t>徴候陽性である）</a:t>
            </a:r>
            <a:endParaRPr lang="en-US" altLang="ja-JP" sz="2000" i="1">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B949EDF7-8753-4199-BC37-85A94CE5FA72}"/>
              </a:ext>
            </a:extLst>
          </p:cNvPr>
          <p:cNvPicPr>
            <a:picLocks noChangeAspect="1"/>
          </p:cNvPicPr>
          <p:nvPr/>
        </p:nvPicPr>
        <p:blipFill>
          <a:blip r:embed="rId3"/>
          <a:stretch>
            <a:fillRect/>
          </a:stretch>
        </p:blipFill>
        <p:spPr>
          <a:xfrm>
            <a:off x="819454" y="4782795"/>
            <a:ext cx="10553091" cy="1438392"/>
          </a:xfrm>
          <a:prstGeom prst="rect">
            <a:avLst/>
          </a:prstGeom>
        </p:spPr>
      </p:pic>
      <p:sp>
        <p:nvSpPr>
          <p:cNvPr id="5" name="テキスト ボックス 4">
            <a:extLst>
              <a:ext uri="{FF2B5EF4-FFF2-40B4-BE49-F238E27FC236}">
                <a16:creationId xmlns:a16="http://schemas.microsoft.com/office/drawing/2014/main" id="{B8FD2246-787A-46C8-A2D3-0FDEDDD0B3A1}"/>
              </a:ext>
            </a:extLst>
          </p:cNvPr>
          <p:cNvSpPr txBox="1"/>
          <p:nvPr/>
        </p:nvSpPr>
        <p:spPr>
          <a:xfrm>
            <a:off x="381435" y="139485"/>
            <a:ext cx="1431035" cy="461665"/>
          </a:xfrm>
          <a:prstGeom prst="rect">
            <a:avLst/>
          </a:prstGeom>
          <a:noFill/>
        </p:spPr>
        <p:txBody>
          <a:bodyPr wrap="square" rtlCol="0">
            <a:spAutoFit/>
          </a:bodyPr>
          <a:lstStyle/>
          <a:p>
            <a:r>
              <a:rPr kumimoji="1" lang="en-US" altLang="ja-JP" sz="2400">
                <a:solidFill>
                  <a:srgbClr val="FF0000"/>
                </a:solidFill>
              </a:rPr>
              <a:t>【</a:t>
            </a:r>
            <a:r>
              <a:rPr kumimoji="1" lang="ja-JP" altLang="en-US" sz="2400">
                <a:solidFill>
                  <a:srgbClr val="FF0000"/>
                </a:solidFill>
              </a:rPr>
              <a:t>例１</a:t>
            </a:r>
            <a:r>
              <a:rPr kumimoji="1" lang="en-US" altLang="ja-JP" sz="2400">
                <a:solidFill>
                  <a:srgbClr val="FF0000"/>
                </a:solidFill>
              </a:rPr>
              <a:t>】</a:t>
            </a:r>
            <a:endParaRPr kumimoji="1" lang="ja-JP" altLang="en-US">
              <a:solidFill>
                <a:srgbClr val="FF0000"/>
              </a:solidFill>
            </a:endParaRPr>
          </a:p>
        </p:txBody>
      </p:sp>
      <p:sp>
        <p:nvSpPr>
          <p:cNvPr id="7" name="正方形/長方形 6">
            <a:extLst>
              <a:ext uri="{FF2B5EF4-FFF2-40B4-BE49-F238E27FC236}">
                <a16:creationId xmlns:a16="http://schemas.microsoft.com/office/drawing/2014/main" id="{2D826B84-2033-49BA-AD30-4BD58688CBF2}"/>
              </a:ext>
            </a:extLst>
          </p:cNvPr>
          <p:cNvSpPr/>
          <p:nvPr/>
        </p:nvSpPr>
        <p:spPr>
          <a:xfrm>
            <a:off x="2836181" y="108707"/>
            <a:ext cx="6288901" cy="523220"/>
          </a:xfrm>
          <a:prstGeom prst="rect">
            <a:avLst/>
          </a:prstGeom>
        </p:spPr>
        <p:txBody>
          <a:bodyPr wrap="none">
            <a:spAutoFit/>
          </a:bodyPr>
          <a:lstStyle/>
          <a:p>
            <a:r>
              <a:rPr lang="ja-JP" altLang="en-US" sz="2800">
                <a:latin typeface="ＭＳ ゴシック" panose="020B0609070205080204" pitchFamily="49" charset="-128"/>
                <a:ea typeface="ＭＳ ゴシック" panose="020B0609070205080204" pitchFamily="49" charset="-128"/>
              </a:rPr>
              <a:t>■顔面の診察の音声付き動画を示す</a:t>
            </a:r>
            <a:r>
              <a:rPr lang="ja-JP" altLang="ja-JP" sz="2800">
                <a:latin typeface="ＭＳ ゴシック" panose="020B0609070205080204" pitchFamily="49" charset="-128"/>
                <a:ea typeface="ＭＳ ゴシック" panose="020B0609070205080204" pitchFamily="49" charset="-128"/>
              </a:rPr>
              <a:t>。</a:t>
            </a:r>
            <a:endParaRPr lang="ja-JP" altLang="en-US" sz="2800">
              <a:solidFill>
                <a:srgbClr val="FF0000"/>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5C760FF2-4112-4A1D-8D73-A3473D5CAFCC}"/>
              </a:ext>
            </a:extLst>
          </p:cNvPr>
          <p:cNvSpPr txBox="1"/>
          <p:nvPr/>
        </p:nvSpPr>
        <p:spPr>
          <a:xfrm>
            <a:off x="8017329" y="6373788"/>
            <a:ext cx="3755221"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pic>
        <p:nvPicPr>
          <p:cNvPr id="2" name="Online Media 1" title="1-6">
            <a:hlinkClick r:id="" action="ppaction://media"/>
            <a:extLst>
              <a:ext uri="{FF2B5EF4-FFF2-40B4-BE49-F238E27FC236}">
                <a16:creationId xmlns:a16="http://schemas.microsoft.com/office/drawing/2014/main" id="{428D24D9-66AA-383D-6680-FFEC3EB79F34}"/>
              </a:ext>
            </a:extLst>
          </p:cNvPr>
          <p:cNvPicPr>
            <a:picLocks noRot="1" noChangeAspect="1"/>
          </p:cNvPicPr>
          <p:nvPr>
            <a:videoFile r:link="rId1"/>
          </p:nvPr>
        </p:nvPicPr>
        <p:blipFill>
          <a:blip r:embed="rId4"/>
          <a:stretch>
            <a:fillRect/>
          </a:stretch>
        </p:blipFill>
        <p:spPr>
          <a:xfrm>
            <a:off x="4464050" y="738717"/>
            <a:ext cx="2819401" cy="2819401"/>
          </a:xfrm>
          <a:prstGeom prst="rect">
            <a:avLst/>
          </a:prstGeom>
        </p:spPr>
      </p:pic>
    </p:spTree>
    <p:extLst>
      <p:ext uri="{BB962C8B-B14F-4D97-AF65-F5344CB8AC3E}">
        <p14:creationId xmlns:p14="http://schemas.microsoft.com/office/powerpoint/2010/main" val="361735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52459"/>
          </a:xfrm>
        </p:spPr>
        <p:txBody>
          <a:bodyPr/>
          <a:lstStyle/>
          <a:p>
            <a:r>
              <a:rPr kumimoji="1" lang="ja-JP" altLang="en-US" b="1"/>
              <a:t>モデル教材（</a:t>
            </a:r>
            <a:r>
              <a:rPr kumimoji="1" lang="ja-JP" altLang="en-US" b="1" i="1">
                <a:solidFill>
                  <a:srgbClr val="FF0000"/>
                </a:solidFill>
              </a:rPr>
              <a:t>症候名</a:t>
            </a:r>
            <a:r>
              <a:rPr kumimoji="1" lang="ja-JP" altLang="en-US" b="1"/>
              <a:t>）</a:t>
            </a:r>
          </a:p>
        </p:txBody>
      </p:sp>
      <p:sp>
        <p:nvSpPr>
          <p:cNvPr id="4" name="コンテンツ プレースホルダー 3"/>
          <p:cNvSpPr txBox="1">
            <a:spLocks noGrp="1"/>
          </p:cNvSpPr>
          <p:nvPr>
            <p:ph idx="1"/>
          </p:nvPr>
        </p:nvSpPr>
        <p:spPr>
          <a:xfrm>
            <a:off x="619125" y="1317584"/>
            <a:ext cx="10815069" cy="4524315"/>
          </a:xfrm>
          <a:prstGeom prst="rect">
            <a:avLst/>
          </a:prstGeom>
          <a:noFill/>
        </p:spPr>
        <p:txBody>
          <a:bodyPr wrap="square" rtlCol="0">
            <a:spAutoFit/>
          </a:bodyPr>
          <a:lstStyle/>
          <a:p>
            <a:pPr marL="0" indent="0">
              <a:buNone/>
            </a:pPr>
            <a:r>
              <a:rPr kumimoji="1" lang="ja-JP" altLang="en-US" sz="4000" b="1" i="1">
                <a:solidFill>
                  <a:srgbClr val="FF0000"/>
                </a:solidFill>
              </a:rPr>
              <a:t>　</a:t>
            </a:r>
            <a:r>
              <a:rPr lang="ja-JP" altLang="en-US" b="1" i="1">
                <a:solidFill>
                  <a:srgbClr val="FF0000"/>
                </a:solidFill>
              </a:rPr>
              <a:t>あなたは地域中核病院の実習中、ステューデントドクターとして、指導医の監視下で自ら患者さんの対応をします。</a:t>
            </a:r>
            <a:endParaRPr lang="en-US" altLang="ja-JP" b="1" i="1">
              <a:solidFill>
                <a:srgbClr val="FF0000"/>
              </a:solidFill>
            </a:endParaRPr>
          </a:p>
          <a:p>
            <a:pPr marL="0" indent="0">
              <a:buNone/>
            </a:pPr>
            <a:r>
              <a:rPr lang="ja-JP" altLang="en-US" b="1" i="1">
                <a:solidFill>
                  <a:srgbClr val="FF0000"/>
                </a:solidFill>
              </a:rPr>
              <a:t>１）はじめに予診票を読み、次に進んでください。</a:t>
            </a:r>
            <a:endParaRPr lang="en-US" altLang="ja-JP" b="1" i="1">
              <a:solidFill>
                <a:srgbClr val="FF0000"/>
              </a:solidFill>
            </a:endParaRPr>
          </a:p>
          <a:p>
            <a:pPr marL="0" indent="0">
              <a:buNone/>
            </a:pPr>
            <a:r>
              <a:rPr lang="ja-JP" altLang="en-US" b="1" i="1">
                <a:solidFill>
                  <a:srgbClr val="FF0000"/>
                </a:solidFill>
              </a:rPr>
              <a:t>２）設問を解答し、その解説をガイドに診療を進めてください。途中で、前ページに戻られなくなる箇所があります。必要な情報は各自でメモをとるなどしてください（この教材にはメモを書く枠が別に設けられています）。</a:t>
            </a:r>
            <a:endParaRPr lang="en-US" altLang="ja-JP" b="1" i="1">
              <a:solidFill>
                <a:srgbClr val="FF0000"/>
              </a:solidFill>
            </a:endParaRPr>
          </a:p>
          <a:p>
            <a:pPr marL="0" indent="0">
              <a:buNone/>
            </a:pPr>
            <a:r>
              <a:rPr lang="ja-JP" altLang="en-US" b="1" i="1">
                <a:solidFill>
                  <a:srgbClr val="FF0000"/>
                </a:solidFill>
              </a:rPr>
              <a:t>３）終わりに患者さんの診療録を完成して提出してもらいます。診療録のひな型をダウンロードして、自分でとったメモをもとに必要事項を記載して、診療録を完成させましょう。</a:t>
            </a:r>
          </a:p>
        </p:txBody>
      </p:sp>
      <p:sp>
        <p:nvSpPr>
          <p:cNvPr id="5" name="テキスト ボックス 4">
            <a:extLst>
              <a:ext uri="{FF2B5EF4-FFF2-40B4-BE49-F238E27FC236}">
                <a16:creationId xmlns:a16="http://schemas.microsoft.com/office/drawing/2014/main" id="{9D8BC6C9-ED38-419A-AE6D-B11B09E8EF40}"/>
              </a:ext>
            </a:extLst>
          </p:cNvPr>
          <p:cNvSpPr txBox="1"/>
          <p:nvPr/>
        </p:nvSpPr>
        <p:spPr>
          <a:xfrm>
            <a:off x="1144660" y="6187844"/>
            <a:ext cx="10096587" cy="646331"/>
          </a:xfrm>
          <a:prstGeom prst="rect">
            <a:avLst/>
          </a:prstGeom>
          <a:noFill/>
        </p:spPr>
        <p:txBody>
          <a:bodyPr wrap="square" rtlCol="0">
            <a:spAutoFit/>
          </a:bodyPr>
          <a:lstStyle/>
          <a:p>
            <a:pPr algn="ctr"/>
            <a:r>
              <a:rPr lang="ja-JP" altLang="en-US" b="1">
                <a:highlight>
                  <a:srgbClr val="FFFF00"/>
                </a:highlight>
              </a:rPr>
              <a:t>自己学習に参照できる資料：</a:t>
            </a:r>
            <a:r>
              <a:rPr lang="ja-JP" altLang="en-US" b="1" i="1">
                <a:solidFill>
                  <a:srgbClr val="FF0000"/>
                </a:solidFill>
                <a:highlight>
                  <a:srgbClr val="FFFF00"/>
                </a:highlight>
              </a:rPr>
              <a:t>鑑別診断の参照となる初学者向けの教科書を示しましょう</a:t>
            </a:r>
            <a:endParaRPr lang="en-US" altLang="ja-JP" b="1" i="1">
              <a:solidFill>
                <a:srgbClr val="FF0000"/>
              </a:solidFill>
              <a:highlight>
                <a:srgbClr val="FFFF00"/>
              </a:highlight>
            </a:endParaRPr>
          </a:p>
          <a:p>
            <a:pPr algn="ctr"/>
            <a:r>
              <a:rPr lang="ja-JP" altLang="en-US" b="1" i="1">
                <a:solidFill>
                  <a:srgbClr val="FF0000"/>
                </a:solidFill>
                <a:highlight>
                  <a:srgbClr val="FFFF00"/>
                </a:highlight>
              </a:rPr>
              <a:t>（例：日本内科学会　専門家部会　コモンディジーズブック、医学書院　新臨床内科学）</a:t>
            </a:r>
            <a:endParaRPr kumimoji="1" lang="ja-JP" altLang="en-US" b="1" i="1">
              <a:solidFill>
                <a:srgbClr val="FF0000"/>
              </a:solidFill>
              <a:highlight>
                <a:srgbClr val="FFFF00"/>
              </a:highlight>
            </a:endParaRPr>
          </a:p>
        </p:txBody>
      </p:sp>
    </p:spTree>
    <p:extLst>
      <p:ext uri="{BB962C8B-B14F-4D97-AF65-F5344CB8AC3E}">
        <p14:creationId xmlns:p14="http://schemas.microsoft.com/office/powerpoint/2010/main" val="2803073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B44D5-A230-4ED4-A7D8-7A4203D7B2AE}"/>
              </a:ext>
            </a:extLst>
          </p:cNvPr>
          <p:cNvSpPr>
            <a:spLocks noGrp="1"/>
          </p:cNvSpPr>
          <p:nvPr>
            <p:ph type="title"/>
          </p:nvPr>
        </p:nvSpPr>
        <p:spPr>
          <a:xfrm>
            <a:off x="776099" y="259931"/>
            <a:ext cx="10515600" cy="1764812"/>
          </a:xfrm>
        </p:spPr>
        <p:txBody>
          <a:bodyPr>
            <a:normAutofit/>
          </a:bodyPr>
          <a:lstStyle/>
          <a:p>
            <a:r>
              <a:rPr lang="ja-JP" altLang="en-US" sz="3200" b="1">
                <a:solidFill>
                  <a:srgbClr val="FF0000"/>
                </a:solidFill>
                <a:latin typeface="+mn-ea"/>
                <a:ea typeface="+mn-ea"/>
              </a:rPr>
              <a:t>正解：前額部の皺寄せや両側の閉眼は可能だが、右に比べ、左の鼻唇溝は浅く、口角が下がっており、中枢性顔面神経麻痺の所見である。</a:t>
            </a:r>
            <a:endParaRPr kumimoji="1" lang="ja-JP" altLang="en-US" sz="3200" b="1">
              <a:solidFill>
                <a:srgbClr val="FF0000"/>
              </a:solidFill>
              <a:latin typeface="+mn-ea"/>
              <a:ea typeface="+mn-ea"/>
            </a:endParaRPr>
          </a:p>
        </p:txBody>
      </p:sp>
      <p:sp>
        <p:nvSpPr>
          <p:cNvPr id="3" name="テキスト ボックス 2">
            <a:extLst>
              <a:ext uri="{FF2B5EF4-FFF2-40B4-BE49-F238E27FC236}">
                <a16:creationId xmlns:a16="http://schemas.microsoft.com/office/drawing/2014/main" id="{DC3FB435-94BA-4A1C-881D-E551421FAA7F}"/>
              </a:ext>
            </a:extLst>
          </p:cNvPr>
          <p:cNvSpPr txBox="1"/>
          <p:nvPr/>
        </p:nvSpPr>
        <p:spPr>
          <a:xfrm>
            <a:off x="776099" y="2142811"/>
            <a:ext cx="6163544" cy="3170099"/>
          </a:xfrm>
          <a:prstGeom prst="rect">
            <a:avLst/>
          </a:prstGeom>
          <a:noFill/>
        </p:spPr>
        <p:txBody>
          <a:bodyPr wrap="square" rtlCol="0">
            <a:spAutoFit/>
          </a:bodyPr>
          <a:lstStyle/>
          <a:p>
            <a:r>
              <a:rPr lang="ja-JP" altLang="en-US" sz="2000">
                <a:solidFill>
                  <a:srgbClr val="FF0000"/>
                </a:solidFill>
              </a:rPr>
              <a:t>解説：顔面神経麻痺は中枢性（核上性）と末梢性（核下性）とで神経所見が異なります。脳幹の顔面神経核のうち顔面上部核は両側の大脳皮質からの神経が達しており、両側支配です。それに対して顔面下部核は反対側からの片側支配です。</a:t>
            </a:r>
          </a:p>
          <a:p>
            <a:r>
              <a:rPr lang="ja-JP" altLang="en-US" sz="2000">
                <a:solidFill>
                  <a:srgbClr val="FF0000"/>
                </a:solidFill>
              </a:rPr>
              <a:t>　ゆえに、末梢性顔面神経麻痺では、顔面上部筋も下部筋も麻痺します。しかし、中枢性の疾患による顔面麻痺では、顔面下部のみが麻痺しますので、閉眼や前額部のしわ寄せが可能です。</a:t>
            </a:r>
            <a:endParaRPr lang="en-US" altLang="ja-JP" sz="2000">
              <a:solidFill>
                <a:srgbClr val="FF0000"/>
              </a:solidFill>
            </a:endParaRPr>
          </a:p>
          <a:p>
            <a:r>
              <a:rPr kumimoji="1" lang="ja-JP" altLang="en-US" sz="2000">
                <a:solidFill>
                  <a:srgbClr val="FF0000"/>
                </a:solidFill>
              </a:rPr>
              <a:t>　参考に末梢性顔面神経麻痺の写真を提示します。</a:t>
            </a:r>
          </a:p>
        </p:txBody>
      </p:sp>
      <p:pic>
        <p:nvPicPr>
          <p:cNvPr id="7" name="図 6">
            <a:extLst>
              <a:ext uri="{FF2B5EF4-FFF2-40B4-BE49-F238E27FC236}">
                <a16:creationId xmlns:a16="http://schemas.microsoft.com/office/drawing/2014/main" id="{52960766-63B2-4E5F-A467-E242FDA0AA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96306" y="2769435"/>
            <a:ext cx="3719739" cy="3701034"/>
          </a:xfrm>
          <a:prstGeom prst="rect">
            <a:avLst/>
          </a:prstGeom>
          <a:noFill/>
          <a:ln>
            <a:noFill/>
          </a:ln>
        </p:spPr>
      </p:pic>
      <p:sp>
        <p:nvSpPr>
          <p:cNvPr id="8" name="吹き出し: 四角形 7">
            <a:extLst>
              <a:ext uri="{FF2B5EF4-FFF2-40B4-BE49-F238E27FC236}">
                <a16:creationId xmlns:a16="http://schemas.microsoft.com/office/drawing/2014/main" id="{3023C40A-88D1-4EC3-A2A5-47066978326E}"/>
              </a:ext>
            </a:extLst>
          </p:cNvPr>
          <p:cNvSpPr/>
          <p:nvPr/>
        </p:nvSpPr>
        <p:spPr>
          <a:xfrm>
            <a:off x="7406009" y="1354256"/>
            <a:ext cx="4363452" cy="2085666"/>
          </a:xfrm>
          <a:prstGeom prst="wedgeRectCallout">
            <a:avLst>
              <a:gd name="adj1" fmla="val -68596"/>
              <a:gd name="adj2" fmla="val -35855"/>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このように、正解と解説をみることで、適切な身体診察の解釈が何かを学ぶことができます。</a:t>
            </a:r>
            <a:endParaRPr kumimoji="1" lang="en-US" altLang="ja-JP">
              <a:solidFill>
                <a:srgbClr val="FF0000"/>
              </a:solidFill>
            </a:endParaRPr>
          </a:p>
          <a:p>
            <a:r>
              <a:rPr lang="ja-JP" altLang="en-US">
                <a:solidFill>
                  <a:srgbClr val="FF0000"/>
                </a:solidFill>
              </a:rPr>
              <a:t>そして、この正解をヒントに、診療のプロセスを医学生自身ですすめられるようにします。</a:t>
            </a:r>
            <a:endParaRPr kumimoji="1" lang="ja-JP" altLang="en-US">
              <a:solidFill>
                <a:srgbClr val="FF0000"/>
              </a:solidFill>
            </a:endParaRPr>
          </a:p>
        </p:txBody>
      </p:sp>
    </p:spTree>
    <p:extLst>
      <p:ext uri="{BB962C8B-B14F-4D97-AF65-F5344CB8AC3E}">
        <p14:creationId xmlns:p14="http://schemas.microsoft.com/office/powerpoint/2010/main" val="409539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9565744-7553-44EC-8026-80B8C8E5625E}"/>
              </a:ext>
            </a:extLst>
          </p:cNvPr>
          <p:cNvSpPr txBox="1"/>
          <p:nvPr/>
        </p:nvSpPr>
        <p:spPr>
          <a:xfrm>
            <a:off x="381435" y="139485"/>
            <a:ext cx="1431035" cy="461665"/>
          </a:xfrm>
          <a:prstGeom prst="rect">
            <a:avLst/>
          </a:prstGeom>
          <a:noFill/>
        </p:spPr>
        <p:txBody>
          <a:bodyPr wrap="square" rtlCol="0">
            <a:spAutoFit/>
          </a:bodyPr>
          <a:lstStyle/>
          <a:p>
            <a:r>
              <a:rPr kumimoji="1" lang="en-US" altLang="ja-JP" sz="2400">
                <a:solidFill>
                  <a:srgbClr val="FF0000"/>
                </a:solidFill>
              </a:rPr>
              <a:t>【</a:t>
            </a:r>
            <a:r>
              <a:rPr kumimoji="1" lang="ja-JP" altLang="en-US" sz="2400">
                <a:solidFill>
                  <a:srgbClr val="FF0000"/>
                </a:solidFill>
              </a:rPr>
              <a:t>例２</a:t>
            </a:r>
            <a:r>
              <a:rPr kumimoji="1" lang="en-US" altLang="ja-JP" sz="2400">
                <a:solidFill>
                  <a:srgbClr val="FF0000"/>
                </a:solidFill>
              </a:rPr>
              <a:t>】</a:t>
            </a:r>
            <a:endParaRPr kumimoji="1" lang="ja-JP" altLang="en-US">
              <a:solidFill>
                <a:srgbClr val="FF0000"/>
              </a:solidFill>
            </a:endParaRPr>
          </a:p>
        </p:txBody>
      </p:sp>
      <p:sp>
        <p:nvSpPr>
          <p:cNvPr id="8" name="コンテンツ プレースホルダー 2">
            <a:extLst>
              <a:ext uri="{FF2B5EF4-FFF2-40B4-BE49-F238E27FC236}">
                <a16:creationId xmlns:a16="http://schemas.microsoft.com/office/drawing/2014/main" id="{46DD9E44-2ACE-40C8-8C6F-884375468048}"/>
              </a:ext>
            </a:extLst>
          </p:cNvPr>
          <p:cNvSpPr>
            <a:spLocks noGrp="1"/>
          </p:cNvSpPr>
          <p:nvPr>
            <p:ph idx="1"/>
          </p:nvPr>
        </p:nvSpPr>
        <p:spPr>
          <a:xfrm>
            <a:off x="238757" y="3380018"/>
            <a:ext cx="11714485" cy="3363686"/>
          </a:xfrm>
        </p:spPr>
        <p:txBody>
          <a:bodyPr>
            <a:normAutofit fontScale="62500" lnSpcReduction="20000"/>
          </a:bodyPr>
          <a:lstStyle/>
          <a:p>
            <a:pPr marL="0" indent="0">
              <a:lnSpc>
                <a:spcPct val="120000"/>
              </a:lnSpc>
              <a:buNone/>
            </a:pPr>
            <a:r>
              <a:rPr lang="ja-JP" altLang="en-US" sz="2400">
                <a:latin typeface="+mn-ea"/>
              </a:rPr>
              <a:t>問．動画の浮腫の所見は何か。現症（身体所見）の一般的な記載方法に基づいて記せ。</a:t>
            </a:r>
            <a:endParaRPr lang="en-US" altLang="ja-JP" sz="2400">
              <a:latin typeface="+mn-ea"/>
            </a:endParaRPr>
          </a:p>
          <a:p>
            <a:pPr marL="0" indent="0">
              <a:lnSpc>
                <a:spcPct val="120000"/>
              </a:lnSpc>
              <a:buNone/>
            </a:pPr>
            <a:endParaRPr lang="en-US" altLang="ja-JP" sz="2400">
              <a:latin typeface="+mn-ea"/>
            </a:endParaRPr>
          </a:p>
          <a:p>
            <a:pPr marL="0" indent="0">
              <a:lnSpc>
                <a:spcPct val="120000"/>
              </a:lnSpc>
              <a:buNone/>
            </a:pPr>
            <a:endParaRPr lang="en-US" altLang="ja-JP" sz="2400">
              <a:latin typeface="+mn-ea"/>
            </a:endParaRPr>
          </a:p>
          <a:p>
            <a:pPr marL="0" indent="0">
              <a:lnSpc>
                <a:spcPct val="120000"/>
              </a:lnSpc>
              <a:buNone/>
            </a:pPr>
            <a:r>
              <a:rPr lang="ja-JP" altLang="en-US" sz="2400">
                <a:latin typeface="+mn-ea"/>
              </a:rPr>
              <a:t>問．この浮腫を来す主なメカニズムはどれか。</a:t>
            </a:r>
            <a:endParaRPr lang="en-US" altLang="ja-JP" sz="2400">
              <a:solidFill>
                <a:srgbClr val="FF0000"/>
              </a:solidFill>
              <a:latin typeface="+mn-ea"/>
            </a:endParaRPr>
          </a:p>
          <a:p>
            <a:pPr marL="514350" indent="-514350">
              <a:buFont typeface="+mj-lt"/>
              <a:buAutoNum type="alphaLcPeriod"/>
            </a:pPr>
            <a:r>
              <a:rPr lang="ja-JP" altLang="en-US" sz="2400">
                <a:latin typeface="+mn-ea"/>
              </a:rPr>
              <a:t>血漿量増加による静水圧上昇</a:t>
            </a:r>
            <a:endParaRPr lang="en-US" altLang="ja-JP" sz="2400">
              <a:latin typeface="+mn-ea"/>
            </a:endParaRPr>
          </a:p>
          <a:p>
            <a:pPr marL="514350" indent="-514350">
              <a:buFont typeface="+mj-lt"/>
              <a:buAutoNum type="alphaLcPeriod"/>
            </a:pPr>
            <a:r>
              <a:rPr lang="ja-JP" altLang="en-US" sz="2400">
                <a:latin typeface="+mn-ea"/>
              </a:rPr>
              <a:t>静脈閉塞による静水圧上昇</a:t>
            </a:r>
            <a:endParaRPr lang="en-US" altLang="ja-JP" sz="2400">
              <a:latin typeface="+mn-ea"/>
            </a:endParaRPr>
          </a:p>
          <a:p>
            <a:pPr marL="514350" indent="-514350">
              <a:buFont typeface="+mj-lt"/>
              <a:buAutoNum type="alphaLcPeriod"/>
            </a:pPr>
            <a:r>
              <a:rPr lang="ja-JP" altLang="en-US" sz="2400">
                <a:latin typeface="+mn-ea"/>
              </a:rPr>
              <a:t>リンパ還流障害</a:t>
            </a:r>
            <a:endParaRPr lang="en-US" altLang="ja-JP" sz="2400">
              <a:latin typeface="+mn-ea"/>
            </a:endParaRPr>
          </a:p>
          <a:p>
            <a:pPr marL="514350" indent="-514350">
              <a:buFont typeface="+mj-lt"/>
              <a:buAutoNum type="alphaLcPeriod"/>
            </a:pPr>
            <a:r>
              <a:rPr lang="ja-JP" altLang="en-US" sz="2400">
                <a:latin typeface="+mn-ea"/>
              </a:rPr>
              <a:t>膠質浸透圧低下</a:t>
            </a:r>
            <a:endParaRPr lang="en-US" altLang="ja-JP" sz="2400">
              <a:latin typeface="+mn-ea"/>
            </a:endParaRPr>
          </a:p>
          <a:p>
            <a:pPr marL="514350" indent="-514350">
              <a:buFont typeface="+mj-lt"/>
              <a:buAutoNum type="alphaLcPeriod"/>
            </a:pPr>
            <a:r>
              <a:rPr lang="ja-JP" altLang="en-US" sz="2400">
                <a:latin typeface="+mn-ea"/>
              </a:rPr>
              <a:t>毛細血管透過性亢進</a:t>
            </a:r>
            <a:endParaRPr lang="en-US" altLang="ja-JP" sz="2400">
              <a:latin typeface="+mn-ea"/>
            </a:endParaRPr>
          </a:p>
          <a:p>
            <a:pPr marL="514350" indent="-514350">
              <a:buFont typeface="+mj-lt"/>
              <a:buAutoNum type="alphaLcPeriod"/>
            </a:pPr>
            <a:r>
              <a:rPr lang="ja-JP" altLang="en-US" sz="2400">
                <a:latin typeface="+mn-ea"/>
              </a:rPr>
              <a:t>間質へのタンパク質・ムコ多糖体の沈着</a:t>
            </a:r>
            <a:endParaRPr lang="en-US" altLang="ja-JP" sz="2400">
              <a:latin typeface="+mn-ea"/>
            </a:endParaRPr>
          </a:p>
        </p:txBody>
      </p:sp>
      <p:pic>
        <p:nvPicPr>
          <p:cNvPr id="9" name="図 8">
            <a:extLst>
              <a:ext uri="{FF2B5EF4-FFF2-40B4-BE49-F238E27FC236}">
                <a16:creationId xmlns:a16="http://schemas.microsoft.com/office/drawing/2014/main" id="{49336FCA-0252-4CA7-B780-6A90C067492E}"/>
              </a:ext>
            </a:extLst>
          </p:cNvPr>
          <p:cNvPicPr>
            <a:picLocks noChangeAspect="1"/>
          </p:cNvPicPr>
          <p:nvPr/>
        </p:nvPicPr>
        <p:blipFill>
          <a:blip r:embed="rId3"/>
          <a:stretch>
            <a:fillRect/>
          </a:stretch>
        </p:blipFill>
        <p:spPr>
          <a:xfrm>
            <a:off x="541869" y="3788232"/>
            <a:ext cx="10553091" cy="540321"/>
          </a:xfrm>
          <a:prstGeom prst="rect">
            <a:avLst/>
          </a:prstGeom>
        </p:spPr>
      </p:pic>
      <p:sp>
        <p:nvSpPr>
          <p:cNvPr id="11" name="正方形/長方形 10">
            <a:extLst>
              <a:ext uri="{FF2B5EF4-FFF2-40B4-BE49-F238E27FC236}">
                <a16:creationId xmlns:a16="http://schemas.microsoft.com/office/drawing/2014/main" id="{863F984C-CA00-4752-BFC8-73FAC3151A9F}"/>
              </a:ext>
            </a:extLst>
          </p:cNvPr>
          <p:cNvSpPr/>
          <p:nvPr/>
        </p:nvSpPr>
        <p:spPr>
          <a:xfrm>
            <a:off x="2836181" y="108707"/>
            <a:ext cx="6288901" cy="523220"/>
          </a:xfrm>
          <a:prstGeom prst="rect">
            <a:avLst/>
          </a:prstGeom>
        </p:spPr>
        <p:txBody>
          <a:bodyPr wrap="none">
            <a:spAutoFit/>
          </a:bodyPr>
          <a:lstStyle/>
          <a:p>
            <a:r>
              <a:rPr lang="ja-JP" altLang="en-US" sz="2800">
                <a:latin typeface="ＭＳ ゴシック" panose="020B0609070205080204" pitchFamily="49" charset="-128"/>
                <a:ea typeface="ＭＳ ゴシック" panose="020B0609070205080204" pitchFamily="49" charset="-128"/>
              </a:rPr>
              <a:t>■下肢の診察の音声なし動画を示す</a:t>
            </a:r>
            <a:r>
              <a:rPr lang="ja-JP" altLang="ja-JP" sz="2800">
                <a:latin typeface="ＭＳ ゴシック" panose="020B0609070205080204" pitchFamily="49" charset="-128"/>
                <a:ea typeface="ＭＳ ゴシック" panose="020B0609070205080204" pitchFamily="49" charset="-128"/>
              </a:rPr>
              <a:t>。</a:t>
            </a:r>
            <a:endParaRPr lang="ja-JP" altLang="en-US" sz="280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FFFCFDA3-D7DD-4110-B768-F879D8396B6B}"/>
              </a:ext>
            </a:extLst>
          </p:cNvPr>
          <p:cNvSpPr txBox="1"/>
          <p:nvPr/>
        </p:nvSpPr>
        <p:spPr>
          <a:xfrm>
            <a:off x="8017329" y="6373788"/>
            <a:ext cx="3755221"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pic>
        <p:nvPicPr>
          <p:cNvPr id="2" name="Online Media 1" title="1-7">
            <a:hlinkClick r:id="" action="ppaction://media"/>
            <a:extLst>
              <a:ext uri="{FF2B5EF4-FFF2-40B4-BE49-F238E27FC236}">
                <a16:creationId xmlns:a16="http://schemas.microsoft.com/office/drawing/2014/main" id="{CA16F750-8E05-43B0-6F12-246CB4DEE354}"/>
              </a:ext>
            </a:extLst>
          </p:cNvPr>
          <p:cNvPicPr>
            <a:picLocks noRot="1" noChangeAspect="1"/>
          </p:cNvPicPr>
          <p:nvPr>
            <a:videoFile r:link="rId1"/>
          </p:nvPr>
        </p:nvPicPr>
        <p:blipFill>
          <a:blip r:embed="rId4"/>
          <a:stretch>
            <a:fillRect/>
          </a:stretch>
        </p:blipFill>
        <p:spPr>
          <a:xfrm>
            <a:off x="3788304" y="791634"/>
            <a:ext cx="4054475" cy="2332567"/>
          </a:xfrm>
          <a:prstGeom prst="rect">
            <a:avLst/>
          </a:prstGeom>
        </p:spPr>
      </p:pic>
    </p:spTree>
    <p:extLst>
      <p:ext uri="{BB962C8B-B14F-4D97-AF65-F5344CB8AC3E}">
        <p14:creationId xmlns:p14="http://schemas.microsoft.com/office/powerpoint/2010/main" val="70246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4338" y="471927"/>
            <a:ext cx="10723324" cy="5914146"/>
          </a:xfrm>
        </p:spPr>
        <p:txBody>
          <a:bodyPr>
            <a:normAutofit fontScale="85000" lnSpcReduction="20000"/>
          </a:bodyPr>
          <a:lstStyle/>
          <a:p>
            <a:pPr marL="0" indent="0">
              <a:lnSpc>
                <a:spcPct val="120000"/>
              </a:lnSpc>
              <a:buNone/>
            </a:pPr>
            <a:r>
              <a:rPr lang="ja-JP" altLang="ja-JP" sz="2400" b="1">
                <a:solidFill>
                  <a:srgbClr val="FF0000"/>
                </a:solidFill>
                <a:latin typeface="+mn-ea"/>
              </a:rPr>
              <a:t>問．</a:t>
            </a:r>
            <a:r>
              <a:rPr lang="ja-JP" altLang="en-US" sz="2400" b="1">
                <a:solidFill>
                  <a:srgbClr val="FF0000"/>
                </a:solidFill>
                <a:latin typeface="+mn-ea"/>
              </a:rPr>
              <a:t>両下肢に左右差のない</a:t>
            </a:r>
            <a:r>
              <a:rPr lang="en-US" altLang="ja-JP" sz="2400" b="1">
                <a:solidFill>
                  <a:srgbClr val="FF0000"/>
                </a:solidFill>
                <a:latin typeface="+mn-ea"/>
              </a:rPr>
              <a:t>fast pitting edema</a:t>
            </a:r>
            <a:r>
              <a:rPr lang="ja-JP" altLang="en-US" sz="2400" b="1">
                <a:solidFill>
                  <a:srgbClr val="FF0000"/>
                </a:solidFill>
                <a:latin typeface="+mn-ea"/>
              </a:rPr>
              <a:t>を認める。</a:t>
            </a:r>
            <a:endParaRPr lang="en-US" altLang="ja-JP" sz="2400" b="1">
              <a:solidFill>
                <a:srgbClr val="FF0000"/>
              </a:solidFill>
              <a:latin typeface="+mn-ea"/>
            </a:endParaRPr>
          </a:p>
          <a:p>
            <a:pPr marL="0" indent="0">
              <a:lnSpc>
                <a:spcPct val="120000"/>
              </a:lnSpc>
              <a:buNone/>
            </a:pPr>
            <a:r>
              <a:rPr lang="ja-JP" altLang="en-US" sz="2400" b="1">
                <a:solidFill>
                  <a:srgbClr val="FF0000"/>
                </a:solidFill>
                <a:latin typeface="+mn-ea"/>
              </a:rPr>
              <a:t>問．正解</a:t>
            </a:r>
            <a:r>
              <a:rPr lang="en-US" altLang="ja-JP" sz="2400" b="1">
                <a:solidFill>
                  <a:srgbClr val="FF0000"/>
                </a:solidFill>
                <a:latin typeface="+mn-ea"/>
              </a:rPr>
              <a:t> d</a:t>
            </a:r>
          </a:p>
          <a:p>
            <a:pPr marL="0" indent="0">
              <a:lnSpc>
                <a:spcPct val="120000"/>
              </a:lnSpc>
              <a:buNone/>
            </a:pPr>
            <a:r>
              <a:rPr lang="ja-JP" altLang="en-US" sz="2400">
                <a:latin typeface="+mn-ea"/>
              </a:rPr>
              <a:t>１．浮腫の診察では、医療面接の際と同様、先ず、全身性か、局所性かを確認します。動画の身体所見は両下肢に左右差のない浮腫がみられ、全身性浮腫と判断します。</a:t>
            </a:r>
            <a:endParaRPr lang="en-US" altLang="ja-JP" sz="2400">
              <a:latin typeface="+mn-ea"/>
            </a:endParaRPr>
          </a:p>
          <a:p>
            <a:pPr marL="0" indent="0">
              <a:lnSpc>
                <a:spcPct val="120000"/>
              </a:lnSpc>
              <a:buNone/>
            </a:pPr>
            <a:r>
              <a:rPr lang="ja-JP" altLang="en-US" sz="2400">
                <a:latin typeface="+mn-ea"/>
              </a:rPr>
              <a:t>２．続いて圧痕性か、非圧痕性かを鑑別します。通常、脛骨全面を</a:t>
            </a:r>
            <a:r>
              <a:rPr lang="en-US" altLang="ja-JP" sz="2400">
                <a:latin typeface="+mn-ea"/>
              </a:rPr>
              <a:t>5</a:t>
            </a:r>
            <a:r>
              <a:rPr lang="ja-JP" altLang="en-US" sz="2400">
                <a:latin typeface="+mn-ea"/>
              </a:rPr>
              <a:t>～</a:t>
            </a:r>
            <a:r>
              <a:rPr lang="en-US" altLang="ja-JP" sz="2400">
                <a:latin typeface="+mn-ea"/>
              </a:rPr>
              <a:t>10</a:t>
            </a:r>
            <a:r>
              <a:rPr lang="ja-JP" altLang="en-US" sz="2400">
                <a:latin typeface="+mn-ea"/>
              </a:rPr>
              <a:t>秒圧迫し、圧痕が残るかをみます。動画では検者の指の痕がみられます。圧痕浮腫となります。</a:t>
            </a:r>
            <a:endParaRPr lang="en-US" altLang="ja-JP" sz="2400">
              <a:latin typeface="+mn-ea"/>
            </a:endParaRPr>
          </a:p>
          <a:p>
            <a:pPr marL="0" indent="0">
              <a:lnSpc>
                <a:spcPct val="120000"/>
              </a:lnSpc>
              <a:buNone/>
            </a:pPr>
            <a:r>
              <a:rPr lang="ja-JP" altLang="en-US" sz="2400">
                <a:latin typeface="+mn-ea"/>
              </a:rPr>
              <a:t>３．さらに</a:t>
            </a:r>
            <a:r>
              <a:rPr lang="en-US" altLang="ja-JP" sz="2400">
                <a:latin typeface="+mn-ea"/>
              </a:rPr>
              <a:t>10</a:t>
            </a:r>
            <a:r>
              <a:rPr lang="ja-JP" altLang="en-US" sz="2400">
                <a:latin typeface="+mn-ea"/>
              </a:rPr>
              <a:t>秒間圧迫して、その後、圧痕が</a:t>
            </a:r>
            <a:r>
              <a:rPr lang="en-US" altLang="ja-JP" sz="2400">
                <a:latin typeface="+mn-ea"/>
              </a:rPr>
              <a:t>40</a:t>
            </a:r>
            <a:r>
              <a:rPr lang="ja-JP" altLang="en-US" sz="2400">
                <a:latin typeface="+mn-ea"/>
              </a:rPr>
              <a:t>秒以内に消失する場合には低アルブミン血症が存在することが多いとする文献（</a:t>
            </a:r>
            <a:r>
              <a:rPr lang="en-US" altLang="ja-JP" sz="2400">
                <a:latin typeface="+mn-ea"/>
              </a:rPr>
              <a:t>BMJ</a:t>
            </a:r>
            <a:r>
              <a:rPr lang="ja-JP" altLang="en-US" sz="2400">
                <a:latin typeface="+mn-ea"/>
              </a:rPr>
              <a:t> </a:t>
            </a:r>
            <a:r>
              <a:rPr lang="en-US" altLang="ja-JP" sz="2400">
                <a:latin typeface="+mn-ea"/>
              </a:rPr>
              <a:t>1978;1:890-1)</a:t>
            </a:r>
            <a:r>
              <a:rPr lang="ja-JP" altLang="en-US" sz="2400">
                <a:latin typeface="+mn-ea"/>
              </a:rPr>
              <a:t>があり、その感度、特異度、尤位度は明確ではありませんが、重要な所見として記載されている教科書も多くみられます。</a:t>
            </a:r>
            <a:r>
              <a:rPr lang="en-US" altLang="ja-JP" sz="2400">
                <a:latin typeface="+mn-ea"/>
              </a:rPr>
              <a:t>40</a:t>
            </a:r>
            <a:r>
              <a:rPr lang="ja-JP" altLang="en-US" sz="2400">
                <a:latin typeface="+mn-ea"/>
              </a:rPr>
              <a:t>秒以内に消失する浮腫を</a:t>
            </a:r>
            <a:r>
              <a:rPr lang="en-US" altLang="ja-JP" sz="2400">
                <a:latin typeface="+mn-ea"/>
              </a:rPr>
              <a:t>fast pitting edema</a:t>
            </a:r>
            <a:r>
              <a:rPr lang="ja-JP" altLang="en-US" sz="2400">
                <a:latin typeface="+mn-ea"/>
              </a:rPr>
              <a:t>と呼び、</a:t>
            </a:r>
            <a:r>
              <a:rPr lang="en-US" altLang="ja-JP" sz="2400">
                <a:latin typeface="+mn-ea"/>
              </a:rPr>
              <a:t>slow pitting edema</a:t>
            </a:r>
            <a:r>
              <a:rPr lang="ja-JP" altLang="en-US" sz="2400">
                <a:latin typeface="+mn-ea"/>
              </a:rPr>
              <a:t>と対比して記載されます。本症例は</a:t>
            </a:r>
            <a:r>
              <a:rPr lang="en-US" altLang="ja-JP" sz="2400">
                <a:latin typeface="+mn-ea"/>
              </a:rPr>
              <a:t>fast pitting edema</a:t>
            </a:r>
            <a:r>
              <a:rPr lang="ja-JP" altLang="en-US" sz="2400">
                <a:latin typeface="+mn-ea"/>
              </a:rPr>
              <a:t>となります。 浮腫とメカニズムとしては低アルブミン血症による膠質浸透圧低下が考えられます。</a:t>
            </a:r>
            <a:endParaRPr lang="en-US" altLang="ja-JP" sz="2400">
              <a:latin typeface="+mn-ea"/>
            </a:endParaRPr>
          </a:p>
          <a:p>
            <a:pPr marL="0" indent="0">
              <a:lnSpc>
                <a:spcPct val="120000"/>
              </a:lnSpc>
              <a:buNone/>
            </a:pPr>
            <a:r>
              <a:rPr lang="ja-JP" altLang="en-US" sz="2400">
                <a:latin typeface="+mn-ea"/>
              </a:rPr>
              <a:t>　ちなみに、①血漿量増加による静水圧上昇には心・腎疾患が、②静脈閉塞による静水圧上昇には下大静脈閉塞（両下肢浮腫）や深部静脈血栓症（通常、片側）が、③リンパ還流障害は悪性腫瘍、感染症（フィラリア）および特発性リンパ浮腫が、④毛細血管透過性亢進は感染、外傷、アレルギー（血管浮腫）などが、⑤間質へのタンパク質・ムコ多糖体の沈着は甲状腺機能低下症が主な原因となります。</a:t>
            </a:r>
            <a:endParaRPr lang="en-US" altLang="ja-JP" sz="2400">
              <a:latin typeface="+mn-ea"/>
            </a:endParaRPr>
          </a:p>
          <a:p>
            <a:pPr marL="0" indent="0">
              <a:lnSpc>
                <a:spcPct val="120000"/>
              </a:lnSpc>
              <a:buNone/>
            </a:pPr>
            <a:endParaRPr lang="en-US" altLang="ja-JP">
              <a:latin typeface="+mn-ea"/>
            </a:endParaRPr>
          </a:p>
        </p:txBody>
      </p:sp>
      <p:sp>
        <p:nvSpPr>
          <p:cNvPr id="4" name="吹き出し: 四角形 3">
            <a:extLst>
              <a:ext uri="{FF2B5EF4-FFF2-40B4-BE49-F238E27FC236}">
                <a16:creationId xmlns:a16="http://schemas.microsoft.com/office/drawing/2014/main" id="{726311D9-FD2A-489C-BB4D-605F66A85152}"/>
              </a:ext>
            </a:extLst>
          </p:cNvPr>
          <p:cNvSpPr/>
          <p:nvPr/>
        </p:nvSpPr>
        <p:spPr>
          <a:xfrm>
            <a:off x="7552966" y="799085"/>
            <a:ext cx="4363452" cy="2085666"/>
          </a:xfrm>
          <a:prstGeom prst="wedgeRectCallout">
            <a:avLst>
              <a:gd name="adj1" fmla="val -60738"/>
              <a:gd name="adj2" fmla="val 27559"/>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このように、正解と解説をみることで、適切な身体診察の解釈が何かを学ぶことができます。</a:t>
            </a:r>
            <a:endParaRPr kumimoji="1" lang="en-US" altLang="ja-JP">
              <a:solidFill>
                <a:srgbClr val="FF0000"/>
              </a:solidFill>
            </a:endParaRPr>
          </a:p>
          <a:p>
            <a:r>
              <a:rPr lang="ja-JP" altLang="en-US">
                <a:solidFill>
                  <a:srgbClr val="FF0000"/>
                </a:solidFill>
              </a:rPr>
              <a:t>そして、この正解をヒントに、診療のプロセスを医学生自身ですすめられるようにします。</a:t>
            </a:r>
            <a:endParaRPr kumimoji="1" lang="ja-JP" altLang="en-US">
              <a:solidFill>
                <a:srgbClr val="FF0000"/>
              </a:solidFill>
            </a:endParaRPr>
          </a:p>
        </p:txBody>
      </p:sp>
    </p:spTree>
    <p:extLst>
      <p:ext uri="{BB962C8B-B14F-4D97-AF65-F5344CB8AC3E}">
        <p14:creationId xmlns:p14="http://schemas.microsoft.com/office/powerpoint/2010/main" val="241264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6B59080-81B2-451F-BFA9-FC6A7042CE40}"/>
              </a:ext>
            </a:extLst>
          </p:cNvPr>
          <p:cNvSpPr>
            <a:spLocks noGrp="1"/>
          </p:cNvSpPr>
          <p:nvPr>
            <p:ph type="title"/>
          </p:nvPr>
        </p:nvSpPr>
        <p:spPr>
          <a:xfrm>
            <a:off x="779157" y="283779"/>
            <a:ext cx="10515600" cy="1843363"/>
          </a:xfrm>
        </p:spPr>
        <p:txBody>
          <a:bodyPr>
            <a:normAutofit/>
          </a:bodyPr>
          <a:lstStyle/>
          <a:p>
            <a:r>
              <a:rPr lang="ja-JP" altLang="en-US" sz="2400">
                <a:latin typeface="ＭＳ ゴシック" panose="020B0609070205080204" pitchFamily="49" charset="-128"/>
                <a:ea typeface="ＭＳ ゴシック" panose="020B0609070205080204" pitchFamily="49" charset="-128"/>
              </a:rPr>
              <a:t>■血液検査所見</a:t>
            </a:r>
            <a:r>
              <a:rPr lang="ja-JP" altLang="ja-JP" sz="2400">
                <a:latin typeface="ＭＳ ゴシック" panose="020B0609070205080204" pitchFamily="49" charset="-128"/>
                <a:ea typeface="ＭＳ ゴシック" panose="020B0609070205080204" pitchFamily="49" charset="-128"/>
              </a:rPr>
              <a:t>を示す。</a:t>
            </a:r>
            <a:br>
              <a:rPr lang="en-US" altLang="ja-JP" sz="2400">
                <a:latin typeface="ＭＳ ゴシック" panose="020B0609070205080204" pitchFamily="49" charset="-128"/>
                <a:ea typeface="ＭＳ ゴシック" panose="020B0609070205080204" pitchFamily="49" charset="-128"/>
              </a:rPr>
            </a:br>
            <a:br>
              <a:rPr lang="en-US" altLang="ja-JP" sz="2400">
                <a:latin typeface="ＭＳ ゴシック" panose="020B0609070205080204" pitchFamily="49" charset="-128"/>
                <a:ea typeface="ＭＳ ゴシック" panose="020B0609070205080204" pitchFamily="49" charset="-128"/>
              </a:rPr>
            </a:br>
            <a:br>
              <a:rPr lang="en-US" altLang="ja-JP" sz="2400">
                <a:latin typeface="ＭＳ ゴシック" panose="020B0609070205080204" pitchFamily="49" charset="-128"/>
                <a:ea typeface="ＭＳ ゴシック" panose="020B0609070205080204" pitchFamily="49" charset="-128"/>
              </a:rPr>
            </a:br>
            <a:endParaRPr kumimoji="1" lang="ja-JP" altLang="en-US" sz="240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939E2979-6F68-41AF-B09A-2CAA16FC3447}"/>
              </a:ext>
            </a:extLst>
          </p:cNvPr>
          <p:cNvSpPr txBox="1"/>
          <p:nvPr/>
        </p:nvSpPr>
        <p:spPr>
          <a:xfrm>
            <a:off x="1034512" y="1538207"/>
            <a:ext cx="10019654" cy="3785652"/>
          </a:xfrm>
          <a:prstGeom prst="rect">
            <a:avLst/>
          </a:prstGeom>
          <a:noFill/>
        </p:spPr>
        <p:txBody>
          <a:bodyPr wrap="square" rtlCol="0">
            <a:spAutoFit/>
          </a:bodyPr>
          <a:lstStyle/>
          <a:p>
            <a:pPr>
              <a:lnSpc>
                <a:spcPct val="200000"/>
              </a:lnSpc>
            </a:pPr>
            <a:r>
              <a:rPr kumimoji="1" lang="ja-JP" altLang="en-US" sz="2400"/>
              <a:t>血液検査；赤血球</a:t>
            </a:r>
            <a:r>
              <a:rPr kumimoji="1" lang="en-US" altLang="ja-JP" sz="2400"/>
              <a:t>378</a:t>
            </a:r>
            <a:r>
              <a:rPr kumimoji="1" lang="ja-JP" altLang="en-US" sz="2400"/>
              <a:t>万、</a:t>
            </a:r>
            <a:r>
              <a:rPr kumimoji="1" lang="en-US" altLang="ja-JP" sz="2400"/>
              <a:t>Hb 9.0 g/dL</a:t>
            </a:r>
            <a:r>
              <a:rPr kumimoji="1" lang="ja-JP" altLang="en-US" sz="2400"/>
              <a:t>、</a:t>
            </a:r>
            <a:r>
              <a:rPr kumimoji="1" lang="en-US" altLang="ja-JP" sz="2400" err="1"/>
              <a:t>Ht</a:t>
            </a:r>
            <a:r>
              <a:rPr kumimoji="1" lang="en-US" altLang="ja-JP" sz="2400"/>
              <a:t> 28</a:t>
            </a:r>
            <a:r>
              <a:rPr kumimoji="1" lang="ja-JP" altLang="en-US" sz="2400"/>
              <a:t>％、白血球</a:t>
            </a:r>
            <a:r>
              <a:rPr kumimoji="1" lang="en-US" altLang="ja-JP" sz="2400"/>
              <a:t>7,800</a:t>
            </a:r>
            <a:r>
              <a:rPr kumimoji="1" lang="ja-JP" altLang="en-US" sz="2400"/>
              <a:t>、血小板</a:t>
            </a:r>
            <a:r>
              <a:rPr kumimoji="1" lang="en-US" altLang="ja-JP" sz="2400"/>
              <a:t>32</a:t>
            </a:r>
            <a:r>
              <a:rPr kumimoji="1" lang="ja-JP" altLang="en-US" sz="2400"/>
              <a:t>万。血液生化学検査；</a:t>
            </a:r>
            <a:r>
              <a:rPr kumimoji="1" lang="en-US" altLang="ja-JP" sz="2400"/>
              <a:t>AST 21 U/L</a:t>
            </a:r>
            <a:r>
              <a:rPr kumimoji="1" lang="ja-JP" altLang="en-US" sz="2400"/>
              <a:t>、</a:t>
            </a:r>
            <a:r>
              <a:rPr kumimoji="1" lang="en-US" altLang="ja-JP" sz="2400"/>
              <a:t>ALT 22 U/L</a:t>
            </a:r>
            <a:r>
              <a:rPr kumimoji="1" lang="ja-JP" altLang="en-US" sz="2400"/>
              <a:t>、</a:t>
            </a:r>
            <a:r>
              <a:rPr kumimoji="1" lang="el-GR" altLang="ja-JP" sz="2400"/>
              <a:t>γ</a:t>
            </a:r>
            <a:r>
              <a:rPr kumimoji="1" lang="en-US" altLang="ja-JP" sz="2400"/>
              <a:t>GTP 19 U/L</a:t>
            </a:r>
            <a:r>
              <a:rPr kumimoji="1" lang="ja-JP" altLang="en-US" sz="2400"/>
              <a:t>、アミラーゼ</a:t>
            </a:r>
            <a:r>
              <a:rPr kumimoji="1" lang="en-US" altLang="ja-JP" sz="2400"/>
              <a:t>90 U/L</a:t>
            </a:r>
            <a:r>
              <a:rPr kumimoji="1" lang="ja-JP" altLang="en-US" sz="2400"/>
              <a:t>（基準</a:t>
            </a:r>
            <a:r>
              <a:rPr kumimoji="1" lang="en-US" altLang="ja-JP" sz="2400"/>
              <a:t>37</a:t>
            </a:r>
            <a:r>
              <a:rPr kumimoji="1" lang="ja-JP" altLang="en-US" sz="2400"/>
              <a:t>～</a:t>
            </a:r>
            <a:r>
              <a:rPr kumimoji="1" lang="en-US" altLang="ja-JP" sz="2400"/>
              <a:t>125</a:t>
            </a:r>
            <a:r>
              <a:rPr kumimoji="1" lang="ja-JP" altLang="en-US" sz="2400"/>
              <a:t>）、</a:t>
            </a:r>
            <a:r>
              <a:rPr kumimoji="1" lang="en-US" altLang="ja-JP" sz="2400"/>
              <a:t>CK 73 U/L</a:t>
            </a:r>
            <a:r>
              <a:rPr kumimoji="1" lang="ja-JP" altLang="en-US" sz="2400"/>
              <a:t>（基準</a:t>
            </a:r>
            <a:r>
              <a:rPr kumimoji="1" lang="en-US" altLang="ja-JP" sz="2400"/>
              <a:t>32</a:t>
            </a:r>
            <a:r>
              <a:rPr kumimoji="1" lang="ja-JP" altLang="en-US" sz="2400"/>
              <a:t>～</a:t>
            </a:r>
            <a:r>
              <a:rPr kumimoji="1" lang="en-US" altLang="ja-JP" sz="2400"/>
              <a:t>180</a:t>
            </a:r>
            <a:r>
              <a:rPr kumimoji="1" lang="ja-JP" altLang="en-US" sz="2400"/>
              <a:t>）、</a:t>
            </a:r>
            <a:r>
              <a:rPr kumimoji="1" lang="en-US" altLang="ja-JP" sz="2400"/>
              <a:t>BUN 18 mg/dL</a:t>
            </a:r>
            <a:r>
              <a:rPr kumimoji="1" lang="ja-JP" altLang="en-US" sz="2400"/>
              <a:t>、</a:t>
            </a:r>
            <a:r>
              <a:rPr kumimoji="1" lang="en-US" altLang="ja-JP" sz="2400"/>
              <a:t>Cr 0.6 mg/</a:t>
            </a:r>
            <a:r>
              <a:rPr kumimoji="1" lang="en-US" altLang="ja-JP" sz="2400" err="1"/>
              <a:t>dL</a:t>
            </a:r>
            <a:r>
              <a:rPr kumimoji="1" lang="ja-JP" altLang="en-US" sz="2400" err="1"/>
              <a:t>、</a:t>
            </a:r>
            <a:r>
              <a:rPr kumimoji="1" lang="ja-JP" altLang="en-US" sz="2400"/>
              <a:t>鉄 </a:t>
            </a:r>
            <a:r>
              <a:rPr kumimoji="1" lang="en-US" altLang="ja-JP" sz="2400"/>
              <a:t>25 </a:t>
            </a:r>
            <a:r>
              <a:rPr kumimoji="1" lang="el-GR" altLang="ja-JP" sz="2400"/>
              <a:t>μ</a:t>
            </a:r>
            <a:r>
              <a:rPr kumimoji="1" lang="en-US" altLang="ja-JP" sz="2400"/>
              <a:t>g/dL</a:t>
            </a:r>
            <a:r>
              <a:rPr kumimoji="1" lang="ja-JP" altLang="en-US" sz="2400"/>
              <a:t>（基準</a:t>
            </a:r>
            <a:r>
              <a:rPr kumimoji="1" lang="en-US" altLang="ja-JP" sz="2400"/>
              <a:t>40</a:t>
            </a:r>
            <a:r>
              <a:rPr kumimoji="1" lang="ja-JP" altLang="en-US" sz="2400"/>
              <a:t>～</a:t>
            </a:r>
            <a:r>
              <a:rPr kumimoji="1" lang="en-US" altLang="ja-JP" sz="2400"/>
              <a:t>180</a:t>
            </a:r>
            <a:r>
              <a:rPr kumimoji="1" lang="ja-JP" altLang="en-US" sz="2400"/>
              <a:t>）、</a:t>
            </a:r>
            <a:r>
              <a:rPr kumimoji="1" lang="en-US" altLang="ja-JP" sz="2400"/>
              <a:t>TIBC 452 </a:t>
            </a:r>
            <a:r>
              <a:rPr kumimoji="1" lang="el-GR" altLang="ja-JP" sz="2400"/>
              <a:t>μ</a:t>
            </a:r>
            <a:r>
              <a:rPr kumimoji="1" lang="en-US" altLang="ja-JP" sz="2400"/>
              <a:t>g/dL</a:t>
            </a:r>
            <a:r>
              <a:rPr kumimoji="1" lang="ja-JP" altLang="en-US" sz="2400"/>
              <a:t>（基準</a:t>
            </a:r>
            <a:r>
              <a:rPr kumimoji="1" lang="en-US" altLang="ja-JP" sz="2400"/>
              <a:t>235</a:t>
            </a:r>
            <a:r>
              <a:rPr kumimoji="1" lang="ja-JP" altLang="en-US" sz="2400"/>
              <a:t>～</a:t>
            </a:r>
            <a:r>
              <a:rPr kumimoji="1" lang="en-US" altLang="ja-JP" sz="2400"/>
              <a:t>432</a:t>
            </a:r>
            <a:r>
              <a:rPr kumimoji="1" lang="ja-JP" altLang="en-US" sz="2400"/>
              <a:t>）、フェリチン</a:t>
            </a:r>
            <a:r>
              <a:rPr kumimoji="1" lang="en-US" altLang="ja-JP" sz="2400"/>
              <a:t>5 ng/mL</a:t>
            </a:r>
            <a:r>
              <a:rPr kumimoji="1" lang="ja-JP" altLang="en-US" sz="2400"/>
              <a:t>（基準</a:t>
            </a:r>
            <a:r>
              <a:rPr kumimoji="1" lang="en-US" altLang="ja-JP" sz="2400"/>
              <a:t>10</a:t>
            </a:r>
            <a:r>
              <a:rPr kumimoji="1" lang="ja-JP" altLang="en-US" sz="2400"/>
              <a:t>～</a:t>
            </a:r>
            <a:r>
              <a:rPr kumimoji="1" lang="en-US" altLang="ja-JP" sz="2400"/>
              <a:t>80</a:t>
            </a:r>
            <a:r>
              <a:rPr kumimoji="1" lang="ja-JP" altLang="en-US" sz="2400"/>
              <a:t>）。</a:t>
            </a:r>
          </a:p>
        </p:txBody>
      </p:sp>
    </p:spTree>
    <p:extLst>
      <p:ext uri="{BB962C8B-B14F-4D97-AF65-F5344CB8AC3E}">
        <p14:creationId xmlns:p14="http://schemas.microsoft.com/office/powerpoint/2010/main" val="263152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157" y="283779"/>
            <a:ext cx="10515600" cy="560876"/>
          </a:xfrm>
        </p:spPr>
        <p:txBody>
          <a:bodyPr>
            <a:normAutofit/>
          </a:bodyPr>
          <a:lstStyle/>
          <a:p>
            <a:r>
              <a:rPr lang="ja-JP" altLang="en-US" sz="2400">
                <a:latin typeface="ＭＳ ゴシック" panose="020B0609070205080204" pitchFamily="49" charset="-128"/>
                <a:ea typeface="ＭＳ ゴシック" panose="020B0609070205080204" pitchFamily="49" charset="-128"/>
              </a:rPr>
              <a:t>■</a:t>
            </a:r>
            <a:r>
              <a:rPr lang="en-US" altLang="ja-JP" sz="2400">
                <a:latin typeface="ＭＳ ゴシック" panose="020B0609070205080204" pitchFamily="49" charset="-128"/>
                <a:ea typeface="ＭＳ ゴシック" panose="020B0609070205080204" pitchFamily="49" charset="-128"/>
              </a:rPr>
              <a:t>12</a:t>
            </a:r>
            <a:r>
              <a:rPr lang="ja-JP" altLang="ja-JP" sz="2400">
                <a:latin typeface="ＭＳ ゴシック" panose="020B0609070205080204" pitchFamily="49" charset="-128"/>
                <a:ea typeface="ＭＳ ゴシック" panose="020B0609070205080204" pitchFamily="49" charset="-128"/>
              </a:rPr>
              <a:t>誘導心電図と胸部エックス線とを示す。</a:t>
            </a:r>
            <a:endParaRPr kumimoji="1" lang="ja-JP" altLang="en-US" sz="2400">
              <a:latin typeface="ＭＳ ゴシック" panose="020B0609070205080204" pitchFamily="49" charset="-128"/>
              <a:ea typeface="ＭＳ ゴシック" panose="020B0609070205080204" pitchFamily="49" charset="-128"/>
            </a:endParaRPr>
          </a:p>
        </p:txBody>
      </p:sp>
      <p:pic>
        <p:nvPicPr>
          <p:cNvPr id="4" name="図 3" descr="C:\Users\Yukiyo\Desktop\M4総合判定試験2018\Xp.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3195" y="1802561"/>
            <a:ext cx="4469201" cy="4784356"/>
          </a:xfrm>
          <a:prstGeom prst="rect">
            <a:avLst/>
          </a:prstGeom>
          <a:noFill/>
          <a:ln>
            <a:noFill/>
          </a:ln>
        </p:spPr>
      </p:pic>
      <p:pic>
        <p:nvPicPr>
          <p:cNvPr id="5" name="図 4" descr="C:\Users\Yukiyo\Desktop\M4総合判定試験2018\AS心電図2.JPG"/>
          <p:cNvPicPr/>
          <p:nvPr/>
        </p:nvPicPr>
        <p:blipFill rotWithShape="1">
          <a:blip r:embed="rId3" cstate="print">
            <a:extLst>
              <a:ext uri="{28A0092B-C50C-407E-A947-70E740481C1C}">
                <a14:useLocalDpi xmlns:a14="http://schemas.microsoft.com/office/drawing/2010/main" val="0"/>
              </a:ext>
            </a:extLst>
          </a:blip>
          <a:srcRect l="22513" t="6541" r="41587" b="35091"/>
          <a:stretch/>
        </p:blipFill>
        <p:spPr bwMode="auto">
          <a:xfrm rot="5400000">
            <a:off x="1636863" y="131971"/>
            <a:ext cx="4179040" cy="74527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937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8362" y="236669"/>
            <a:ext cx="11912302" cy="1200329"/>
          </a:xfrm>
          <a:prstGeom prst="rect">
            <a:avLst/>
          </a:prstGeom>
          <a:noFill/>
        </p:spPr>
        <p:txBody>
          <a:bodyPr wrap="square" rtlCol="0">
            <a:spAutoFit/>
          </a:bodyPr>
          <a:lstStyle/>
          <a:p>
            <a:r>
              <a:rPr kumimoji="1" lang="ja-JP" altLang="en-US" sz="2400"/>
              <a:t>問．</a:t>
            </a:r>
            <a:r>
              <a:rPr kumimoji="1" lang="en-US" altLang="ja-JP" sz="2400"/>
              <a:t>12</a:t>
            </a:r>
            <a:r>
              <a:rPr kumimoji="1" lang="ja-JP" altLang="en-US" sz="2400"/>
              <a:t>誘導心電図所見を、例を参考に記載してください。</a:t>
            </a:r>
            <a:endParaRPr kumimoji="1" lang="en-US" altLang="ja-JP" sz="2400"/>
          </a:p>
          <a:p>
            <a:r>
              <a:rPr lang="ja-JP" altLang="en-US" sz="2400"/>
              <a:t>（例：心拍数：約</a:t>
            </a:r>
            <a:r>
              <a:rPr lang="en-US" altLang="ja-JP" sz="2400"/>
              <a:t>60</a:t>
            </a:r>
            <a:r>
              <a:rPr lang="ja-JP" altLang="en-US" sz="2400"/>
              <a:t>～</a:t>
            </a:r>
            <a:r>
              <a:rPr lang="en-US" altLang="ja-JP" sz="2400"/>
              <a:t>100/</a:t>
            </a:r>
            <a:r>
              <a:rPr lang="ja-JP" altLang="en-US" sz="2400"/>
              <a:t>分、不整。心房細動。電気軸はおよそ－</a:t>
            </a:r>
            <a:r>
              <a:rPr lang="en-US" altLang="ja-JP" sz="2400"/>
              <a:t>60°</a:t>
            </a:r>
            <a:r>
              <a:rPr lang="ja-JP" altLang="en-US" sz="2400"/>
              <a:t>と左軸偏移。</a:t>
            </a:r>
            <a:r>
              <a:rPr lang="en-US" altLang="ja-JP" sz="2400"/>
              <a:t>QRS</a:t>
            </a:r>
            <a:r>
              <a:rPr lang="ja-JP" altLang="en-US" sz="2400"/>
              <a:t>幅は</a:t>
            </a:r>
            <a:r>
              <a:rPr lang="en-US" altLang="ja-JP" sz="2400"/>
              <a:t>0.16</a:t>
            </a:r>
            <a:r>
              <a:rPr lang="ja-JP" altLang="en-US" sz="2400"/>
              <a:t>秒と拡大。完全右脚ブロックの所見。</a:t>
            </a:r>
            <a:r>
              <a:rPr lang="en-US" altLang="ja-JP" sz="2400"/>
              <a:t>V1</a:t>
            </a:r>
            <a:r>
              <a:rPr lang="ja-JP" altLang="en-US" sz="2400" err="1"/>
              <a:t>、</a:t>
            </a:r>
            <a:r>
              <a:rPr lang="en-US" altLang="ja-JP" sz="2400"/>
              <a:t>V2</a:t>
            </a:r>
            <a:r>
              <a:rPr lang="ja-JP" altLang="en-US" sz="2400"/>
              <a:t>に陰性</a:t>
            </a:r>
            <a:r>
              <a:rPr lang="en-US" altLang="ja-JP" sz="2400"/>
              <a:t>T</a:t>
            </a:r>
            <a:r>
              <a:rPr lang="ja-JP" altLang="en-US" sz="2400"/>
              <a:t>波を認める。）</a:t>
            </a:r>
            <a:endParaRPr kumimoji="1" lang="en-US" altLang="ja-JP" sz="2400"/>
          </a:p>
        </p:txBody>
      </p:sp>
      <p:sp>
        <p:nvSpPr>
          <p:cNvPr id="5" name="テキスト ボックス 4"/>
          <p:cNvSpPr txBox="1"/>
          <p:nvPr/>
        </p:nvSpPr>
        <p:spPr>
          <a:xfrm>
            <a:off x="279699" y="1506071"/>
            <a:ext cx="11435379" cy="1592132"/>
          </a:xfrm>
          <a:prstGeom prst="rect">
            <a:avLst/>
          </a:prstGeom>
          <a:noFill/>
        </p:spPr>
        <p:txBody>
          <a:bodyPr wrap="square" rtlCol="0">
            <a:spAutoFit/>
          </a:bodyPr>
          <a:lstStyle/>
          <a:p>
            <a:endParaRPr kumimoji="1" lang="ja-JP" altLang="en-US"/>
          </a:p>
        </p:txBody>
      </p:sp>
      <p:sp>
        <p:nvSpPr>
          <p:cNvPr id="6" name="テキスト ボックス 5"/>
          <p:cNvSpPr txBox="1"/>
          <p:nvPr/>
        </p:nvSpPr>
        <p:spPr>
          <a:xfrm>
            <a:off x="441064" y="1506071"/>
            <a:ext cx="10962042" cy="1815882"/>
          </a:xfrm>
          <a:prstGeom prst="rect">
            <a:avLst/>
          </a:prstGeom>
          <a:noFill/>
          <a:ln w="28575">
            <a:solidFill>
              <a:schemeClr val="tx1"/>
            </a:solidFill>
          </a:ln>
        </p:spPr>
        <p:txBody>
          <a:bodyPr wrap="square" rtlCol="0">
            <a:spAutoFit/>
          </a:bodyPr>
          <a:lstStyle/>
          <a:p>
            <a:r>
              <a:rPr kumimoji="1" lang="ja-JP" altLang="en-US" sz="2800">
                <a:solidFill>
                  <a:srgbClr val="FF0000"/>
                </a:solidFill>
              </a:rPr>
              <a:t>心拍数：約</a:t>
            </a:r>
            <a:r>
              <a:rPr kumimoji="1" lang="en-US" altLang="ja-JP" sz="2800">
                <a:solidFill>
                  <a:srgbClr val="FF0000"/>
                </a:solidFill>
              </a:rPr>
              <a:t>60/</a:t>
            </a:r>
            <a:r>
              <a:rPr lang="ja-JP" altLang="en-US" sz="2800">
                <a:solidFill>
                  <a:srgbClr val="FF0000"/>
                </a:solidFill>
              </a:rPr>
              <a:t>分、整。洞調律。軸はおよそ＋</a:t>
            </a:r>
            <a:r>
              <a:rPr lang="en-US" altLang="ja-JP" sz="2800">
                <a:solidFill>
                  <a:srgbClr val="FF0000"/>
                </a:solidFill>
              </a:rPr>
              <a:t>60°</a:t>
            </a:r>
            <a:r>
              <a:rPr lang="ja-JP" altLang="en-US" sz="2800">
                <a:solidFill>
                  <a:srgbClr val="FF0000"/>
                </a:solidFill>
              </a:rPr>
              <a:t>と平均電気軸。</a:t>
            </a:r>
            <a:r>
              <a:rPr lang="en-US" altLang="ja-JP" sz="2800">
                <a:solidFill>
                  <a:srgbClr val="FF0000"/>
                </a:solidFill>
              </a:rPr>
              <a:t>QRS</a:t>
            </a:r>
            <a:r>
              <a:rPr lang="ja-JP" altLang="en-US" sz="2800">
                <a:solidFill>
                  <a:srgbClr val="FF0000"/>
                </a:solidFill>
              </a:rPr>
              <a:t>幅は</a:t>
            </a:r>
            <a:r>
              <a:rPr lang="en-US" altLang="ja-JP" sz="2800">
                <a:solidFill>
                  <a:srgbClr val="FF0000"/>
                </a:solidFill>
              </a:rPr>
              <a:t>0.12</a:t>
            </a:r>
            <a:r>
              <a:rPr lang="ja-JP" altLang="en-US" sz="2800">
                <a:solidFill>
                  <a:srgbClr val="FF0000"/>
                </a:solidFill>
              </a:rPr>
              <a:t>秒未満と基準値内である。</a:t>
            </a:r>
            <a:r>
              <a:rPr lang="en-US" altLang="ja-JP" sz="2800">
                <a:solidFill>
                  <a:srgbClr val="FF0000"/>
                </a:solidFill>
              </a:rPr>
              <a:t>I</a:t>
            </a:r>
            <a:r>
              <a:rPr lang="ja-JP" altLang="en-US" sz="2800" err="1">
                <a:solidFill>
                  <a:srgbClr val="FF0000"/>
                </a:solidFill>
              </a:rPr>
              <a:t>、</a:t>
            </a:r>
            <a:r>
              <a:rPr lang="en-US" altLang="ja-JP" sz="2800">
                <a:solidFill>
                  <a:srgbClr val="FF0000"/>
                </a:solidFill>
              </a:rPr>
              <a:t>V5</a:t>
            </a:r>
            <a:r>
              <a:rPr lang="ja-JP" altLang="en-US" sz="2800" err="1">
                <a:solidFill>
                  <a:srgbClr val="FF0000"/>
                </a:solidFill>
              </a:rPr>
              <a:t>、</a:t>
            </a:r>
            <a:r>
              <a:rPr lang="en-US" altLang="ja-JP" sz="2800">
                <a:solidFill>
                  <a:srgbClr val="FF0000"/>
                </a:solidFill>
              </a:rPr>
              <a:t>V6</a:t>
            </a:r>
            <a:r>
              <a:rPr lang="ja-JP" altLang="en-US" sz="2800">
                <a:solidFill>
                  <a:srgbClr val="FF0000"/>
                </a:solidFill>
              </a:rPr>
              <a:t>の</a:t>
            </a:r>
            <a:r>
              <a:rPr lang="en-US" altLang="ja-JP" sz="2800">
                <a:solidFill>
                  <a:srgbClr val="FF0000"/>
                </a:solidFill>
              </a:rPr>
              <a:t>R</a:t>
            </a:r>
            <a:r>
              <a:rPr lang="ja-JP" altLang="en-US" sz="2800">
                <a:solidFill>
                  <a:srgbClr val="FF0000"/>
                </a:solidFill>
              </a:rPr>
              <a:t>波増高、</a:t>
            </a:r>
            <a:r>
              <a:rPr lang="en-US" altLang="ja-JP" sz="2800">
                <a:solidFill>
                  <a:srgbClr val="FF0000"/>
                </a:solidFill>
              </a:rPr>
              <a:t>V1</a:t>
            </a:r>
            <a:r>
              <a:rPr lang="ja-JP" altLang="en-US" sz="2800" err="1">
                <a:solidFill>
                  <a:srgbClr val="FF0000"/>
                </a:solidFill>
              </a:rPr>
              <a:t>、</a:t>
            </a:r>
            <a:r>
              <a:rPr lang="en-US" altLang="ja-JP" sz="2800">
                <a:solidFill>
                  <a:srgbClr val="FF0000"/>
                </a:solidFill>
              </a:rPr>
              <a:t>V2</a:t>
            </a:r>
            <a:r>
              <a:rPr lang="ja-JP" altLang="en-US" sz="2800">
                <a:solidFill>
                  <a:srgbClr val="FF0000"/>
                </a:solidFill>
              </a:rPr>
              <a:t>の深い</a:t>
            </a:r>
            <a:r>
              <a:rPr lang="en-US" altLang="ja-JP" sz="2800">
                <a:solidFill>
                  <a:srgbClr val="FF0000"/>
                </a:solidFill>
              </a:rPr>
              <a:t>S</a:t>
            </a:r>
            <a:r>
              <a:rPr lang="ja-JP" altLang="en-US" sz="2800">
                <a:solidFill>
                  <a:srgbClr val="FF0000"/>
                </a:solidFill>
              </a:rPr>
              <a:t>波、</a:t>
            </a:r>
            <a:r>
              <a:rPr lang="en-US" altLang="ja-JP" sz="2800">
                <a:solidFill>
                  <a:srgbClr val="FF0000"/>
                </a:solidFill>
              </a:rPr>
              <a:t>I</a:t>
            </a:r>
            <a:r>
              <a:rPr lang="ja-JP" altLang="en-US" sz="2800" err="1">
                <a:solidFill>
                  <a:srgbClr val="FF0000"/>
                </a:solidFill>
              </a:rPr>
              <a:t>、</a:t>
            </a:r>
            <a:r>
              <a:rPr lang="en-US" altLang="ja-JP" sz="2800" err="1">
                <a:solidFill>
                  <a:srgbClr val="FF0000"/>
                </a:solidFill>
              </a:rPr>
              <a:t>aVL</a:t>
            </a:r>
            <a:r>
              <a:rPr lang="ja-JP" altLang="en-US" sz="2800" err="1">
                <a:solidFill>
                  <a:srgbClr val="FF0000"/>
                </a:solidFill>
              </a:rPr>
              <a:t>、</a:t>
            </a:r>
            <a:r>
              <a:rPr lang="en-US" altLang="ja-JP" sz="2800">
                <a:solidFill>
                  <a:srgbClr val="FF0000"/>
                </a:solidFill>
              </a:rPr>
              <a:t>V5</a:t>
            </a:r>
            <a:r>
              <a:rPr lang="ja-JP" altLang="en-US" sz="2800" err="1">
                <a:solidFill>
                  <a:srgbClr val="FF0000"/>
                </a:solidFill>
              </a:rPr>
              <a:t>、</a:t>
            </a:r>
            <a:r>
              <a:rPr lang="en-US" altLang="ja-JP" sz="2800">
                <a:solidFill>
                  <a:srgbClr val="FF0000"/>
                </a:solidFill>
              </a:rPr>
              <a:t>V6</a:t>
            </a:r>
            <a:r>
              <a:rPr lang="ja-JP" altLang="en-US" sz="2800">
                <a:solidFill>
                  <a:srgbClr val="FF0000"/>
                </a:solidFill>
              </a:rPr>
              <a:t>を中心とした陰性</a:t>
            </a:r>
            <a:r>
              <a:rPr lang="en-US" altLang="ja-JP" sz="2800">
                <a:solidFill>
                  <a:srgbClr val="FF0000"/>
                </a:solidFill>
              </a:rPr>
              <a:t>T</a:t>
            </a:r>
            <a:r>
              <a:rPr lang="ja-JP" altLang="en-US" sz="2800">
                <a:solidFill>
                  <a:srgbClr val="FF0000"/>
                </a:solidFill>
              </a:rPr>
              <a:t>波を認め、総じて左室肥大の所見である。</a:t>
            </a:r>
            <a:endParaRPr lang="en-US" altLang="ja-JP" sz="2800">
              <a:solidFill>
                <a:srgbClr val="FF0000"/>
              </a:solidFill>
            </a:endParaRPr>
          </a:p>
        </p:txBody>
      </p:sp>
      <p:sp>
        <p:nvSpPr>
          <p:cNvPr id="7" name="テキスト ボックス 6"/>
          <p:cNvSpPr txBox="1"/>
          <p:nvPr/>
        </p:nvSpPr>
        <p:spPr>
          <a:xfrm>
            <a:off x="78362" y="3628941"/>
            <a:ext cx="11912302" cy="1200329"/>
          </a:xfrm>
          <a:prstGeom prst="rect">
            <a:avLst/>
          </a:prstGeom>
          <a:noFill/>
        </p:spPr>
        <p:txBody>
          <a:bodyPr wrap="square" rtlCol="0">
            <a:spAutoFit/>
          </a:bodyPr>
          <a:lstStyle/>
          <a:p>
            <a:r>
              <a:rPr kumimoji="1" lang="ja-JP" altLang="en-US" sz="2400"/>
              <a:t>問．胸部エックス線所見を、例を参考に記載してください。</a:t>
            </a:r>
            <a:endParaRPr kumimoji="1" lang="en-US" altLang="ja-JP" sz="2400"/>
          </a:p>
          <a:p>
            <a:r>
              <a:rPr lang="ja-JP" altLang="en-US" sz="2400"/>
              <a:t>（例：骨、軟部陰影に異常はない。心胸郭比は約</a:t>
            </a:r>
            <a:r>
              <a:rPr lang="en-US" altLang="ja-JP" sz="2400"/>
              <a:t>40</a:t>
            </a:r>
            <a:r>
              <a:rPr lang="ja-JP" altLang="en-US" sz="2400"/>
              <a:t>％。右の肋骨横隔膜角は鈍。右上肺野に空洞を伴う</a:t>
            </a:r>
            <a:r>
              <a:rPr lang="en-US" altLang="ja-JP" sz="2400"/>
              <a:t>5 cm</a:t>
            </a:r>
            <a:r>
              <a:rPr lang="ja-JP" altLang="en-US" sz="2400"/>
              <a:t>大の腫瘤影を認める。）</a:t>
            </a:r>
            <a:endParaRPr kumimoji="1" lang="en-US" altLang="ja-JP" sz="2400"/>
          </a:p>
        </p:txBody>
      </p:sp>
      <p:sp>
        <p:nvSpPr>
          <p:cNvPr id="8" name="テキスト ボックス 7"/>
          <p:cNvSpPr txBox="1"/>
          <p:nvPr/>
        </p:nvSpPr>
        <p:spPr>
          <a:xfrm>
            <a:off x="441064" y="4846402"/>
            <a:ext cx="10962042" cy="1384995"/>
          </a:xfrm>
          <a:prstGeom prst="rect">
            <a:avLst/>
          </a:prstGeom>
          <a:noFill/>
          <a:ln w="28575">
            <a:solidFill>
              <a:schemeClr val="tx1"/>
            </a:solidFill>
          </a:ln>
        </p:spPr>
        <p:txBody>
          <a:bodyPr wrap="square" rtlCol="0">
            <a:spAutoFit/>
          </a:bodyPr>
          <a:lstStyle/>
          <a:p>
            <a:r>
              <a:rPr kumimoji="1" lang="ja-JP" altLang="en-US" sz="2800">
                <a:solidFill>
                  <a:srgbClr val="FF0000"/>
                </a:solidFill>
              </a:rPr>
              <a:t>骨、軟部陰影に異常はない。心胸郭比は約</a:t>
            </a:r>
            <a:r>
              <a:rPr lang="en-US" altLang="ja-JP" sz="2800">
                <a:solidFill>
                  <a:srgbClr val="FF0000"/>
                </a:solidFill>
              </a:rPr>
              <a:t>50</a:t>
            </a:r>
            <a:r>
              <a:rPr lang="ja-JP" altLang="en-US" sz="2800">
                <a:solidFill>
                  <a:srgbClr val="FF0000"/>
                </a:solidFill>
              </a:rPr>
              <a:t>％。両側の肋骨横隔膜角は鋭。左第</a:t>
            </a:r>
            <a:r>
              <a:rPr lang="en-US" altLang="ja-JP" sz="2800">
                <a:solidFill>
                  <a:srgbClr val="FF0000"/>
                </a:solidFill>
              </a:rPr>
              <a:t>4</a:t>
            </a:r>
            <a:r>
              <a:rPr lang="ja-JP" altLang="en-US" sz="2800">
                <a:solidFill>
                  <a:srgbClr val="FF0000"/>
                </a:solidFill>
              </a:rPr>
              <a:t>弓はわずかに突出している。肺血管陰影に明らかな増強はない。</a:t>
            </a:r>
            <a:endParaRPr kumimoji="1" lang="ja-JP" altLang="en-US" sz="2800">
              <a:solidFill>
                <a:srgbClr val="FF0000"/>
              </a:solidFill>
            </a:endParaRPr>
          </a:p>
        </p:txBody>
      </p:sp>
      <p:sp>
        <p:nvSpPr>
          <p:cNvPr id="9" name="吹き出し: 四角形 8">
            <a:extLst>
              <a:ext uri="{FF2B5EF4-FFF2-40B4-BE49-F238E27FC236}">
                <a16:creationId xmlns:a16="http://schemas.microsoft.com/office/drawing/2014/main" id="{C85D89AD-735C-4A2C-A313-6BC267E1575C}"/>
              </a:ext>
            </a:extLst>
          </p:cNvPr>
          <p:cNvSpPr/>
          <p:nvPr/>
        </p:nvSpPr>
        <p:spPr>
          <a:xfrm>
            <a:off x="4850041" y="1813058"/>
            <a:ext cx="7140623" cy="1815883"/>
          </a:xfrm>
          <a:prstGeom prst="wedgeRectCallout">
            <a:avLst>
              <a:gd name="adj1" fmla="val -59162"/>
              <a:gd name="adj2" fmla="val -28664"/>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この教材は医学生が、卒後の初期研修にスムーズに入れるよう、卒前の臨床実習の補助教材として使われることを目的としています。初期研修医がはじめに遭遇する困難を題材に問題を作成されると良い</a:t>
            </a:r>
            <a:r>
              <a:rPr lang="ja-JP" altLang="en-US">
                <a:solidFill>
                  <a:srgbClr val="FF0000"/>
                </a:solidFill>
              </a:rPr>
              <a:t>でしょう</a:t>
            </a:r>
            <a:r>
              <a:rPr kumimoji="1" lang="ja-JP" altLang="en-US">
                <a:solidFill>
                  <a:srgbClr val="FF0000"/>
                </a:solidFill>
              </a:rPr>
              <a:t>。この問題の題材は、どの診療科でも読影と診療録の記載とが求められる「</a:t>
            </a:r>
            <a:r>
              <a:rPr kumimoji="1" lang="en-US" altLang="ja-JP">
                <a:solidFill>
                  <a:srgbClr val="FF0000"/>
                </a:solidFill>
              </a:rPr>
              <a:t>12</a:t>
            </a:r>
            <a:r>
              <a:rPr kumimoji="1" lang="ja-JP" altLang="en-US">
                <a:solidFill>
                  <a:srgbClr val="FF0000"/>
                </a:solidFill>
              </a:rPr>
              <a:t>誘導心電図と胸部エックス線写真の読影と記載」です。</a:t>
            </a:r>
          </a:p>
        </p:txBody>
      </p:sp>
    </p:spTree>
    <p:extLst>
      <p:ext uri="{BB962C8B-B14F-4D97-AF65-F5344CB8AC3E}">
        <p14:creationId xmlns:p14="http://schemas.microsoft.com/office/powerpoint/2010/main" val="313789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8180" y="150061"/>
            <a:ext cx="10515600" cy="622523"/>
          </a:xfrm>
        </p:spPr>
        <p:txBody>
          <a:bodyPr>
            <a:normAutofit/>
          </a:bodyPr>
          <a:lstStyle/>
          <a:p>
            <a:pPr marL="0" indent="0">
              <a:buNone/>
            </a:pPr>
            <a:r>
              <a:rPr lang="ja-JP" altLang="en-US">
                <a:latin typeface="ＭＳ ゴシック" panose="020B0609070205080204" pitchFamily="49" charset="-128"/>
                <a:ea typeface="ＭＳ ゴシック" panose="020B0609070205080204" pitchFamily="49" charset="-128"/>
              </a:rPr>
              <a:t>■心エコーの動画①、②を示す</a:t>
            </a:r>
            <a:endParaRPr kumimoji="1" lang="ja-JP" altLang="en-US">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79699" y="4981479"/>
            <a:ext cx="11629016" cy="461665"/>
          </a:xfrm>
          <a:prstGeom prst="rect">
            <a:avLst/>
          </a:prstGeom>
          <a:noFill/>
        </p:spPr>
        <p:txBody>
          <a:bodyPr wrap="square" rtlCol="0">
            <a:spAutoFit/>
          </a:bodyPr>
          <a:lstStyle/>
          <a:p>
            <a:r>
              <a:rPr kumimoji="1" lang="ja-JP" altLang="en-US" sz="2400"/>
              <a:t>問．心エコー動画①、②の描出像の</a:t>
            </a:r>
            <a:r>
              <a:rPr lang="ja-JP" altLang="en-US" sz="2400"/>
              <a:t>名称をそれぞれ記載してください。</a:t>
            </a:r>
            <a:endParaRPr lang="en-US" altLang="ja-JP" sz="2400"/>
          </a:p>
        </p:txBody>
      </p:sp>
      <p:sp>
        <p:nvSpPr>
          <p:cNvPr id="8" name="テキスト ボックス 7"/>
          <p:cNvSpPr txBox="1"/>
          <p:nvPr/>
        </p:nvSpPr>
        <p:spPr>
          <a:xfrm>
            <a:off x="441063" y="5503990"/>
            <a:ext cx="10187491" cy="461665"/>
          </a:xfrm>
          <a:prstGeom prst="rect">
            <a:avLst/>
          </a:prstGeom>
          <a:noFill/>
          <a:ln w="19050">
            <a:solidFill>
              <a:schemeClr val="tx1"/>
            </a:solidFill>
          </a:ln>
        </p:spPr>
        <p:txBody>
          <a:bodyPr wrap="square" rtlCol="0">
            <a:spAutoFit/>
          </a:bodyPr>
          <a:lstStyle/>
          <a:p>
            <a:r>
              <a:rPr lang="ja-JP" altLang="en-US" sz="2400"/>
              <a:t>動画①：</a:t>
            </a:r>
            <a:r>
              <a:rPr lang="ja-JP" altLang="en-US" sz="2400">
                <a:solidFill>
                  <a:srgbClr val="FF0000"/>
                </a:solidFill>
              </a:rPr>
              <a:t>胸骨左縁長軸断像</a:t>
            </a:r>
          </a:p>
        </p:txBody>
      </p:sp>
      <p:sp>
        <p:nvSpPr>
          <p:cNvPr id="9" name="テキスト ボックス 8"/>
          <p:cNvSpPr txBox="1"/>
          <p:nvPr/>
        </p:nvSpPr>
        <p:spPr>
          <a:xfrm>
            <a:off x="441064" y="6165409"/>
            <a:ext cx="10187491" cy="461665"/>
          </a:xfrm>
          <a:prstGeom prst="rect">
            <a:avLst/>
          </a:prstGeom>
          <a:noFill/>
          <a:ln w="19050">
            <a:solidFill>
              <a:schemeClr val="tx1"/>
            </a:solidFill>
          </a:ln>
        </p:spPr>
        <p:txBody>
          <a:bodyPr wrap="square" rtlCol="0">
            <a:spAutoFit/>
          </a:bodyPr>
          <a:lstStyle/>
          <a:p>
            <a:r>
              <a:rPr lang="ja-JP" altLang="en-US" sz="2400"/>
              <a:t>動画②：</a:t>
            </a:r>
            <a:r>
              <a:rPr lang="ja-JP" altLang="en-US" sz="2400">
                <a:solidFill>
                  <a:srgbClr val="FF0000"/>
                </a:solidFill>
              </a:rPr>
              <a:t>心尖部長軸断像（心尖部三腔像）</a:t>
            </a:r>
            <a:endParaRPr kumimoji="1" lang="ja-JP" altLang="en-US" sz="1600">
              <a:solidFill>
                <a:srgbClr val="FF0000"/>
              </a:solidFill>
            </a:endParaRPr>
          </a:p>
        </p:txBody>
      </p:sp>
      <p:sp>
        <p:nvSpPr>
          <p:cNvPr id="2" name="テキスト ボックス 1">
            <a:extLst>
              <a:ext uri="{FF2B5EF4-FFF2-40B4-BE49-F238E27FC236}">
                <a16:creationId xmlns:a16="http://schemas.microsoft.com/office/drawing/2014/main" id="{0941DE69-B386-4995-831D-38A9E3A99255}"/>
              </a:ext>
            </a:extLst>
          </p:cNvPr>
          <p:cNvSpPr txBox="1"/>
          <p:nvPr/>
        </p:nvSpPr>
        <p:spPr>
          <a:xfrm>
            <a:off x="3732479" y="4524915"/>
            <a:ext cx="4723456" cy="369332"/>
          </a:xfrm>
          <a:prstGeom prst="rect">
            <a:avLst/>
          </a:prstGeom>
          <a:noFill/>
        </p:spPr>
        <p:txBody>
          <a:bodyPr wrap="square" rtlCol="0">
            <a:spAutoFit/>
          </a:bodyPr>
          <a:lstStyle/>
          <a:p>
            <a:pPr algn="ctr"/>
            <a:r>
              <a:rPr lang="ja-JP" altLang="en-US" b="1" i="1"/>
              <a:t>＊</a:t>
            </a:r>
            <a:r>
              <a:rPr kumimoji="1" lang="ja-JP" altLang="en-US" b="1" i="1"/>
              <a:t>左室駆出率（</a:t>
            </a:r>
            <a:r>
              <a:rPr kumimoji="1" lang="en-US" altLang="ja-JP" b="1" i="1"/>
              <a:t>LVEF</a:t>
            </a:r>
            <a:r>
              <a:rPr kumimoji="1" lang="ja-JP" altLang="en-US" b="1" i="1"/>
              <a:t>）は</a:t>
            </a:r>
            <a:r>
              <a:rPr kumimoji="1" lang="en-US" altLang="ja-JP" b="1" i="1"/>
              <a:t>65</a:t>
            </a:r>
            <a:r>
              <a:rPr kumimoji="1" lang="ja-JP" altLang="en-US" b="1" i="1"/>
              <a:t>％</a:t>
            </a:r>
          </a:p>
        </p:txBody>
      </p:sp>
      <p:sp>
        <p:nvSpPr>
          <p:cNvPr id="5" name="正方形/長方形 4">
            <a:extLst>
              <a:ext uri="{FF2B5EF4-FFF2-40B4-BE49-F238E27FC236}">
                <a16:creationId xmlns:a16="http://schemas.microsoft.com/office/drawing/2014/main" id="{54042BB0-2A1F-4CB9-AD6A-439AF23343FD}"/>
              </a:ext>
            </a:extLst>
          </p:cNvPr>
          <p:cNvSpPr/>
          <p:nvPr/>
        </p:nvSpPr>
        <p:spPr>
          <a:xfrm>
            <a:off x="23967" y="711737"/>
            <a:ext cx="762096" cy="78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rPr>
              <a:t>①</a:t>
            </a:r>
            <a:endParaRPr kumimoji="1" lang="ja-JP" altLang="en-US" sz="2800">
              <a:solidFill>
                <a:schemeClr val="tx1"/>
              </a:solidFill>
            </a:endParaRPr>
          </a:p>
        </p:txBody>
      </p:sp>
      <p:sp>
        <p:nvSpPr>
          <p:cNvPr id="10" name="正方形/長方形 9">
            <a:extLst>
              <a:ext uri="{FF2B5EF4-FFF2-40B4-BE49-F238E27FC236}">
                <a16:creationId xmlns:a16="http://schemas.microsoft.com/office/drawing/2014/main" id="{D3025364-8C0F-405A-9BD5-B75D10F4CECD}"/>
              </a:ext>
            </a:extLst>
          </p:cNvPr>
          <p:cNvSpPr/>
          <p:nvPr/>
        </p:nvSpPr>
        <p:spPr>
          <a:xfrm>
            <a:off x="6262446" y="711737"/>
            <a:ext cx="762096" cy="78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rPr>
              <a:t>②</a:t>
            </a:r>
          </a:p>
        </p:txBody>
      </p:sp>
      <p:sp>
        <p:nvSpPr>
          <p:cNvPr id="11" name="吹き出し: 四角形 10">
            <a:extLst>
              <a:ext uri="{FF2B5EF4-FFF2-40B4-BE49-F238E27FC236}">
                <a16:creationId xmlns:a16="http://schemas.microsoft.com/office/drawing/2014/main" id="{0017A6DD-25B8-4C71-BED4-7727A2812602}"/>
              </a:ext>
            </a:extLst>
          </p:cNvPr>
          <p:cNvSpPr/>
          <p:nvPr/>
        </p:nvSpPr>
        <p:spPr>
          <a:xfrm>
            <a:off x="5055195" y="4714519"/>
            <a:ext cx="7140623" cy="1815883"/>
          </a:xfrm>
          <a:prstGeom prst="wedgeRectCallout">
            <a:avLst>
              <a:gd name="adj1" fmla="val -59162"/>
              <a:gd name="adj2" fmla="val -28664"/>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a:solidFill>
                  <a:srgbClr val="FF0000"/>
                </a:solidFill>
              </a:rPr>
              <a:t>臨床現場における検査所見が動的に示されるものは、動画もしくは音声付動画で示すことをお勧めします。</a:t>
            </a:r>
            <a:endParaRPr kumimoji="1" lang="ja-JP" altLang="en-US" sz="2000">
              <a:solidFill>
                <a:srgbClr val="FF0000"/>
              </a:solidFill>
            </a:endParaRPr>
          </a:p>
        </p:txBody>
      </p:sp>
      <p:pic>
        <p:nvPicPr>
          <p:cNvPr id="12" name="Online Media 11" title="1-8">
            <a:hlinkClick r:id="" action="ppaction://media"/>
            <a:extLst>
              <a:ext uri="{FF2B5EF4-FFF2-40B4-BE49-F238E27FC236}">
                <a16:creationId xmlns:a16="http://schemas.microsoft.com/office/drawing/2014/main" id="{C9EBC0BE-0B15-4A96-2DCD-2B63878AED6E}"/>
              </a:ext>
            </a:extLst>
          </p:cNvPr>
          <p:cNvPicPr>
            <a:picLocks noRot="1" noChangeAspect="1"/>
          </p:cNvPicPr>
          <p:nvPr>
            <a:videoFile r:link="rId1"/>
          </p:nvPr>
        </p:nvPicPr>
        <p:blipFill>
          <a:blip r:embed="rId5"/>
          <a:stretch>
            <a:fillRect/>
          </a:stretch>
        </p:blipFill>
        <p:spPr>
          <a:xfrm>
            <a:off x="787399" y="812799"/>
            <a:ext cx="4933951" cy="3718984"/>
          </a:xfrm>
          <a:prstGeom prst="rect">
            <a:avLst/>
          </a:prstGeom>
        </p:spPr>
      </p:pic>
      <p:pic>
        <p:nvPicPr>
          <p:cNvPr id="13" name="Online Media 12" title="1-9">
            <a:hlinkClick r:id="" action="ppaction://media"/>
            <a:extLst>
              <a:ext uri="{FF2B5EF4-FFF2-40B4-BE49-F238E27FC236}">
                <a16:creationId xmlns:a16="http://schemas.microsoft.com/office/drawing/2014/main" id="{A47180BF-7F2D-E2AC-5BFE-9FD41B708769}"/>
              </a:ext>
            </a:extLst>
          </p:cNvPr>
          <p:cNvPicPr>
            <a:picLocks noRot="1" noChangeAspect="1"/>
          </p:cNvPicPr>
          <p:nvPr>
            <a:videoFile r:link="rId2"/>
          </p:nvPr>
        </p:nvPicPr>
        <p:blipFill>
          <a:blip r:embed="rId6"/>
          <a:stretch>
            <a:fillRect/>
          </a:stretch>
        </p:blipFill>
        <p:spPr>
          <a:xfrm>
            <a:off x="6851649" y="812800"/>
            <a:ext cx="4923368" cy="3697817"/>
          </a:xfrm>
          <a:prstGeom prst="rect">
            <a:avLst/>
          </a:prstGeom>
        </p:spPr>
      </p:pic>
    </p:spTree>
    <p:extLst>
      <p:ext uri="{BB962C8B-B14F-4D97-AF65-F5344CB8AC3E}">
        <p14:creationId xmlns:p14="http://schemas.microsoft.com/office/powerpoint/2010/main" val="253085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1545" y="170572"/>
            <a:ext cx="10515600" cy="782739"/>
          </a:xfrm>
        </p:spPr>
        <p:txBody>
          <a:bodyPr>
            <a:normAutofit/>
          </a:bodyPr>
          <a:lstStyle/>
          <a:p>
            <a:r>
              <a:rPr kumimoji="1" lang="ja-JP" altLang="en-US" b="1">
                <a:latin typeface="+mn-ea"/>
                <a:ea typeface="+mn-ea"/>
              </a:rPr>
              <a:t>心エコーの実施・基本的描出像</a:t>
            </a:r>
          </a:p>
        </p:txBody>
      </p:sp>
      <p:sp>
        <p:nvSpPr>
          <p:cNvPr id="3" name="コンテンツ プレースホルダー 2"/>
          <p:cNvSpPr>
            <a:spLocks noGrp="1"/>
          </p:cNvSpPr>
          <p:nvPr>
            <p:ph idx="1"/>
          </p:nvPr>
        </p:nvSpPr>
        <p:spPr>
          <a:xfrm>
            <a:off x="4811281" y="953311"/>
            <a:ext cx="7127193" cy="4552444"/>
          </a:xfrm>
        </p:spPr>
        <p:txBody>
          <a:bodyPr>
            <a:normAutofit fontScale="70000" lnSpcReduction="20000"/>
          </a:bodyPr>
          <a:lstStyle/>
          <a:p>
            <a:pPr marL="0" indent="0">
              <a:lnSpc>
                <a:spcPct val="120000"/>
              </a:lnSpc>
              <a:buNone/>
            </a:pPr>
            <a:r>
              <a:rPr lang="ja-JP" altLang="en-US"/>
              <a:t>・検査体位：主に左側臥位で行います。心臓が胸壁に密着することで空気の介在を避けられるとイメージしながら、体位を微調整させるとよいでしょう。また、被検者に左手を頭側まで挙げてもらうとよいでしょう。肋間が開き探触子（プローブ）のアプローチポイントが広がります。</a:t>
            </a:r>
            <a:endParaRPr lang="en-US" altLang="ja-JP"/>
          </a:p>
          <a:p>
            <a:pPr marL="0" indent="0">
              <a:lnSpc>
                <a:spcPct val="120000"/>
              </a:lnSpc>
              <a:buNone/>
            </a:pPr>
            <a:r>
              <a:rPr lang="ja-JP" altLang="en-US"/>
              <a:t>・近年、超音波検査機器はハンディなものが増え、往診やベッドサイド回診などに気軽に携帯できるようになりました。簡便ながら的確に患者の病態を把握できるようになり、</a:t>
            </a:r>
            <a:r>
              <a:rPr lang="en-US" altLang="ja-JP"/>
              <a:t>point of care</a:t>
            </a:r>
            <a:r>
              <a:rPr lang="ja-JP" altLang="en-US"/>
              <a:t>な（診療にあたり患者の傍らで医療従事者が実施する）心エコーのスキルが注目されています。</a:t>
            </a:r>
            <a:endParaRPr lang="en-US" altLang="ja-JP"/>
          </a:p>
          <a:p>
            <a:pPr marL="0" indent="0">
              <a:lnSpc>
                <a:spcPct val="120000"/>
              </a:lnSpc>
              <a:buNone/>
            </a:pPr>
            <a:r>
              <a:rPr lang="ja-JP" altLang="en-US"/>
              <a:t>・基本的な心エコーの描出法（胸骨左縁長軸・短軸断像、心尖部四腔像・二腔像・三腔像（長軸断像）は知ってよいかと思います。</a:t>
            </a:r>
            <a:endParaRPr lang="en-US" altLang="ja-JP"/>
          </a:p>
        </p:txBody>
      </p:sp>
      <p:sp>
        <p:nvSpPr>
          <p:cNvPr id="4" name="正方形/長方形 3"/>
          <p:cNvSpPr/>
          <p:nvPr/>
        </p:nvSpPr>
        <p:spPr>
          <a:xfrm>
            <a:off x="3401226" y="5548291"/>
            <a:ext cx="8537248" cy="923330"/>
          </a:xfrm>
          <a:prstGeom prst="rect">
            <a:avLst/>
          </a:prstGeom>
        </p:spPr>
        <p:txBody>
          <a:bodyPr wrap="square">
            <a:spAutoFit/>
          </a:bodyPr>
          <a:lstStyle/>
          <a:p>
            <a:r>
              <a:rPr lang="en-US" altLang="ja-JP"/>
              <a:t>【</a:t>
            </a:r>
            <a:r>
              <a:rPr lang="ja-JP" altLang="en-US"/>
              <a:t>参考文献</a:t>
            </a:r>
            <a:r>
              <a:rPr lang="en-US" altLang="ja-JP"/>
              <a:t>】</a:t>
            </a:r>
          </a:p>
          <a:p>
            <a:r>
              <a:rPr lang="ja-JP" altLang="en-US"/>
              <a:t>日本超音波検査学会監修、心臓超音波テキスト第</a:t>
            </a:r>
            <a:r>
              <a:rPr lang="en-US" altLang="ja-JP"/>
              <a:t>2</a:t>
            </a:r>
            <a:r>
              <a:rPr lang="ja-JP" altLang="en-US"/>
              <a:t>版増補、医歯薬出版、</a:t>
            </a:r>
            <a:r>
              <a:rPr lang="en-US" altLang="ja-JP"/>
              <a:t>2016</a:t>
            </a:r>
          </a:p>
          <a:p>
            <a:r>
              <a:rPr lang="ja-JP" altLang="en-US"/>
              <a:t>山田徹、南太郎監訳、</a:t>
            </a:r>
            <a:r>
              <a:rPr lang="en-US" altLang="ja-JP"/>
              <a:t>Point-of-Care</a:t>
            </a:r>
            <a:r>
              <a:rPr lang="ja-JP" altLang="en-US"/>
              <a:t>超音波原書第</a:t>
            </a:r>
            <a:r>
              <a:rPr lang="en-US" altLang="ja-JP"/>
              <a:t>2</a:t>
            </a:r>
            <a:r>
              <a:rPr lang="ja-JP" altLang="en-US"/>
              <a:t>版、丸善出版、</a:t>
            </a:r>
            <a:r>
              <a:rPr lang="en-US" altLang="ja-JP"/>
              <a:t>2020</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720" y="1457512"/>
            <a:ext cx="4183345" cy="3362315"/>
          </a:xfrm>
          <a:prstGeom prst="rect">
            <a:avLst/>
          </a:prstGeom>
        </p:spPr>
      </p:pic>
      <p:sp>
        <p:nvSpPr>
          <p:cNvPr id="6" name="吹き出し: 四角形 5">
            <a:extLst>
              <a:ext uri="{FF2B5EF4-FFF2-40B4-BE49-F238E27FC236}">
                <a16:creationId xmlns:a16="http://schemas.microsoft.com/office/drawing/2014/main" id="{97088B84-0A40-4750-84CA-4BB7B921948E}"/>
              </a:ext>
            </a:extLst>
          </p:cNvPr>
          <p:cNvSpPr/>
          <p:nvPr/>
        </p:nvSpPr>
        <p:spPr>
          <a:xfrm>
            <a:off x="4556503" y="5042117"/>
            <a:ext cx="7512188" cy="1815883"/>
          </a:xfrm>
          <a:prstGeom prst="wedgeRectCallout">
            <a:avLst>
              <a:gd name="adj1" fmla="val -59387"/>
              <a:gd name="adj2" fmla="val -40149"/>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この教材は医学生が、卒後の初期研修にスムーズに入れるよう、卒前の臨床実習の補助教材として使われることを目的としています。初期研修医がはじめに遭遇する困難を題材に問題を作成されると良い</a:t>
            </a:r>
            <a:r>
              <a:rPr lang="ja-JP" altLang="en-US">
                <a:solidFill>
                  <a:srgbClr val="FF0000"/>
                </a:solidFill>
              </a:rPr>
              <a:t>でしょう</a:t>
            </a:r>
            <a:r>
              <a:rPr kumimoji="1" lang="ja-JP" altLang="en-US">
                <a:solidFill>
                  <a:srgbClr val="FF0000"/>
                </a:solidFill>
              </a:rPr>
              <a:t>。この問題の題材は「</a:t>
            </a:r>
            <a:r>
              <a:rPr kumimoji="1" lang="en-US" altLang="ja-JP">
                <a:solidFill>
                  <a:srgbClr val="FF0000"/>
                </a:solidFill>
              </a:rPr>
              <a:t>『</a:t>
            </a:r>
            <a:r>
              <a:rPr kumimoji="1" lang="ja-JP" altLang="en-US">
                <a:solidFill>
                  <a:srgbClr val="FF0000"/>
                </a:solidFill>
              </a:rPr>
              <a:t>現代の聴診器</a:t>
            </a:r>
            <a:r>
              <a:rPr kumimoji="1" lang="en-US" altLang="ja-JP">
                <a:solidFill>
                  <a:srgbClr val="FF0000"/>
                </a:solidFill>
              </a:rPr>
              <a:t>』</a:t>
            </a:r>
            <a:r>
              <a:rPr kumimoji="1" lang="ja-JP" altLang="en-US">
                <a:solidFill>
                  <a:srgbClr val="FF0000"/>
                </a:solidFill>
              </a:rPr>
              <a:t>とも呼ばれる超音波検査をベッドサイドで積極的に自ら行えるようにする」ものです。</a:t>
            </a:r>
          </a:p>
        </p:txBody>
      </p:sp>
    </p:spTree>
    <p:extLst>
      <p:ext uri="{BB962C8B-B14F-4D97-AF65-F5344CB8AC3E}">
        <p14:creationId xmlns:p14="http://schemas.microsoft.com/office/powerpoint/2010/main" val="231871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097" y="112686"/>
            <a:ext cx="10515600" cy="530103"/>
          </a:xfrm>
        </p:spPr>
        <p:txBody>
          <a:bodyPr>
            <a:normAutofit/>
          </a:bodyPr>
          <a:lstStyle/>
          <a:p>
            <a:r>
              <a:rPr lang="ja-JP" altLang="en-US" sz="2400">
                <a:latin typeface="ＭＳ ゴシック" panose="020B0609070205080204" pitchFamily="49" charset="-128"/>
                <a:ea typeface="ＭＳ ゴシック" panose="020B0609070205080204" pitchFamily="49" charset="-128"/>
              </a:rPr>
              <a:t>■動画②の描出法における</a:t>
            </a:r>
            <a:r>
              <a:rPr lang="ja-JP" altLang="ja-JP" sz="2400">
                <a:latin typeface="ＭＳ ゴシック" panose="020B0609070205080204" pitchFamily="49" charset="-128"/>
                <a:ea typeface="ＭＳ ゴシック" panose="020B0609070205080204" pitchFamily="49" charset="-128"/>
              </a:rPr>
              <a:t>心エコー連続波ドプラ像を示す。</a:t>
            </a:r>
            <a:endParaRPr kumimoji="1" lang="ja-JP" altLang="en-US" sz="2400">
              <a:latin typeface="ＭＳ ゴシック" panose="020B0609070205080204" pitchFamily="49" charset="-128"/>
              <a:ea typeface="ＭＳ ゴシック" panose="020B0609070205080204" pitchFamily="49" charset="-128"/>
            </a:endParaRPr>
          </a:p>
        </p:txBody>
      </p:sp>
      <p:pic>
        <p:nvPicPr>
          <p:cNvPr id="4" name="コンテンツ プレースホルダー 3" descr="C:\Users\Yukiyo\Desktop\M4総合判定試験2018\AS06089171\image3.tif"/>
          <p:cNvPicPr>
            <a:picLocks noGrp="1"/>
          </p:cNvPicPr>
          <p:nvPr>
            <p:ph idx="1"/>
          </p:nvPr>
        </p:nvPicPr>
        <p:blipFill rotWithShape="1">
          <a:blip r:embed="rId3">
            <a:extLst>
              <a:ext uri="{28A0092B-C50C-407E-A947-70E740481C1C}">
                <a14:useLocalDpi xmlns:a14="http://schemas.microsoft.com/office/drawing/2010/main" val="0"/>
              </a:ext>
            </a:extLst>
          </a:blip>
          <a:srcRect t="6064"/>
          <a:stretch/>
        </p:blipFill>
        <p:spPr bwMode="auto">
          <a:xfrm>
            <a:off x="1528971" y="613369"/>
            <a:ext cx="7167558" cy="3861353"/>
          </a:xfrm>
          <a:prstGeom prst="rect">
            <a:avLst/>
          </a:prstGeom>
          <a:noFill/>
          <a:ln>
            <a:noFill/>
          </a:ln>
          <a:extLst>
            <a:ext uri="{53640926-AAD7-44D8-BBD7-CCE9431645EC}">
              <a14:shadowObscured xmlns:a14="http://schemas.microsoft.com/office/drawing/2010/main"/>
            </a:ext>
          </a:extLst>
        </p:spPr>
      </p:pic>
      <p:grpSp>
        <p:nvGrpSpPr>
          <p:cNvPr id="5" name="グループ化 4"/>
          <p:cNvGrpSpPr/>
          <p:nvPr/>
        </p:nvGrpSpPr>
        <p:grpSpPr>
          <a:xfrm>
            <a:off x="2822596" y="2941312"/>
            <a:ext cx="4341724" cy="1495514"/>
            <a:chOff x="-176279" y="-191930"/>
            <a:chExt cx="3637740" cy="1578464"/>
          </a:xfrm>
        </p:grpSpPr>
        <p:grpSp>
          <p:nvGrpSpPr>
            <p:cNvPr id="6" name="グループ化 5"/>
            <p:cNvGrpSpPr/>
            <p:nvPr/>
          </p:nvGrpSpPr>
          <p:grpSpPr>
            <a:xfrm>
              <a:off x="-176279" y="-191930"/>
              <a:ext cx="448779" cy="1578464"/>
              <a:chOff x="-176279" y="-96457"/>
              <a:chExt cx="448779" cy="793279"/>
            </a:xfrm>
          </p:grpSpPr>
          <p:sp>
            <p:nvSpPr>
              <p:cNvPr id="8" name="テキスト ボックス 2"/>
              <p:cNvSpPr txBox="1">
                <a:spLocks noChangeArrowheads="1"/>
              </p:cNvSpPr>
              <p:nvPr/>
            </p:nvSpPr>
            <p:spPr bwMode="auto">
              <a:xfrm>
                <a:off x="-176279" y="402817"/>
                <a:ext cx="318770" cy="294005"/>
              </a:xfrm>
              <a:prstGeom prst="rect">
                <a:avLst/>
              </a:prstGeom>
              <a:solidFill>
                <a:schemeClr val="tx1"/>
              </a:solidFill>
              <a:ln w="28575">
                <a:solidFill>
                  <a:schemeClr val="tx1"/>
                </a:solidFill>
                <a:miter lim="800000"/>
                <a:headEnd/>
                <a:tailEnd/>
              </a:ln>
            </p:spPr>
            <p:txBody>
              <a:bodyPr rot="0" vert="horz" wrap="square" lIns="91440" tIns="45720" rIns="91440" bIns="45720" anchor="t" anchorCtr="0">
                <a:noAutofit/>
              </a:bodyPr>
              <a:lstStyle/>
              <a:p>
                <a:pPr algn="just">
                  <a:spcAft>
                    <a:spcPts val="0"/>
                  </a:spcAft>
                </a:pPr>
                <a:r>
                  <a:rPr lang="en-US" sz="3200" b="1" kern="10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a:t>
                </a:r>
                <a:endParaRPr lang="ja-JP" sz="2400" kern="10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9" name="直線矢印コネクタ 8"/>
              <p:cNvCxnSpPr/>
              <p:nvPr/>
            </p:nvCxnSpPr>
            <p:spPr>
              <a:xfrm flipV="1">
                <a:off x="190500" y="-96457"/>
                <a:ext cx="82000" cy="57603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7" name="直線矢印コネクタ 6"/>
            <p:cNvCxnSpPr/>
            <p:nvPr/>
          </p:nvCxnSpPr>
          <p:spPr>
            <a:xfrm flipH="1">
              <a:off x="2067636" y="634621"/>
              <a:ext cx="1393825" cy="0"/>
            </a:xfrm>
            <a:prstGeom prst="straightConnector1">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タイトル 1"/>
          <p:cNvSpPr txBox="1">
            <a:spLocks/>
          </p:cNvSpPr>
          <p:nvPr/>
        </p:nvSpPr>
        <p:spPr>
          <a:xfrm>
            <a:off x="539097" y="5653617"/>
            <a:ext cx="11110573" cy="53010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ＭＳ ゴシック" panose="020B0609070205080204" pitchFamily="49" charset="-128"/>
                <a:ea typeface="ＭＳ ゴシック" panose="020B0609070205080204" pitchFamily="49" charset="-128"/>
              </a:rPr>
              <a:t>問．</a:t>
            </a:r>
            <a:r>
              <a:rPr lang="en-US" altLang="ja-JP" sz="2400">
                <a:latin typeface="ＭＳ ゴシック" panose="020B0609070205080204" pitchFamily="49" charset="-128"/>
                <a:ea typeface="ＭＳ ゴシック" panose="020B0609070205080204" pitchFamily="49" charset="-128"/>
              </a:rPr>
              <a:t>A</a:t>
            </a:r>
            <a:r>
              <a:rPr lang="ja-JP" altLang="en-US" sz="2400">
                <a:latin typeface="ＭＳ ゴシック" panose="020B0609070205080204" pitchFamily="49" charset="-128"/>
                <a:ea typeface="ＭＳ ゴシック" panose="020B0609070205080204" pitchFamily="49" charset="-128"/>
              </a:rPr>
              <a:t>の構造物を通過する際の血流速度から推定圧較差（</a:t>
            </a:r>
            <a:r>
              <a:rPr lang="en-US" altLang="ja-JP" sz="2400">
                <a:latin typeface="ＭＳ ゴシック" panose="020B0609070205080204" pitchFamily="49" charset="-128"/>
                <a:ea typeface="ＭＳ ゴシック" panose="020B0609070205080204" pitchFamily="49" charset="-128"/>
              </a:rPr>
              <a:t>mmHg)</a:t>
            </a:r>
            <a:r>
              <a:rPr lang="ja-JP" altLang="en-US" sz="2400" err="1">
                <a:latin typeface="ＭＳ ゴシック" panose="020B0609070205080204" pitchFamily="49" charset="-128"/>
                <a:ea typeface="ＭＳ ゴシック" panose="020B0609070205080204" pitchFamily="49" charset="-128"/>
              </a:rPr>
              <a:t>を算</a:t>
            </a:r>
            <a:r>
              <a:rPr lang="ja-JP" altLang="en-US" sz="2400">
                <a:latin typeface="ＭＳ ゴシック" panose="020B0609070205080204" pitchFamily="49" charset="-128"/>
                <a:ea typeface="ＭＳ ゴシック" panose="020B0609070205080204" pitchFamily="49" charset="-128"/>
              </a:rPr>
              <a:t>出してください。</a:t>
            </a:r>
          </a:p>
        </p:txBody>
      </p:sp>
      <p:sp>
        <p:nvSpPr>
          <p:cNvPr id="11" name="タイトル 1"/>
          <p:cNvSpPr txBox="1">
            <a:spLocks/>
          </p:cNvSpPr>
          <p:nvPr/>
        </p:nvSpPr>
        <p:spPr>
          <a:xfrm>
            <a:off x="539097" y="4525610"/>
            <a:ext cx="9228746" cy="530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200">
                <a:latin typeface="ＭＳ ゴシック" panose="020B0609070205080204" pitchFamily="49" charset="-128"/>
                <a:ea typeface="ＭＳ ゴシック" panose="020B0609070205080204" pitchFamily="49" charset="-128"/>
              </a:rPr>
              <a:t>問．</a:t>
            </a:r>
            <a:r>
              <a:rPr lang="en-US" altLang="ja-JP" sz="2200">
                <a:latin typeface="ＭＳ ゴシック" panose="020B0609070205080204" pitchFamily="49" charset="-128"/>
                <a:ea typeface="ＭＳ ゴシック" panose="020B0609070205080204" pitchFamily="49" charset="-128"/>
              </a:rPr>
              <a:t>A</a:t>
            </a:r>
            <a:r>
              <a:rPr lang="ja-JP" altLang="en-US" sz="2200">
                <a:latin typeface="ＭＳ ゴシック" panose="020B0609070205080204" pitchFamily="49" charset="-128"/>
                <a:ea typeface="ＭＳ ゴシック" panose="020B0609070205080204" pitchFamily="49" charset="-128"/>
              </a:rPr>
              <a:t>の構造物は何か。１つ記載してください。（例：回盲弁）</a:t>
            </a:r>
          </a:p>
        </p:txBody>
      </p:sp>
      <p:sp>
        <p:nvSpPr>
          <p:cNvPr id="12" name="テキスト ボックス 11"/>
          <p:cNvSpPr txBox="1"/>
          <p:nvPr/>
        </p:nvSpPr>
        <p:spPr>
          <a:xfrm>
            <a:off x="539097" y="5063233"/>
            <a:ext cx="4302357" cy="461665"/>
          </a:xfrm>
          <a:prstGeom prst="rect">
            <a:avLst/>
          </a:prstGeom>
          <a:noFill/>
          <a:ln w="19050">
            <a:solidFill>
              <a:schemeClr val="tx1"/>
            </a:solidFill>
          </a:ln>
        </p:spPr>
        <p:txBody>
          <a:bodyPr wrap="square" rtlCol="0">
            <a:spAutoFit/>
          </a:bodyPr>
          <a:lstStyle/>
          <a:p>
            <a:r>
              <a:rPr lang="ja-JP" altLang="en-US" sz="2400">
                <a:solidFill>
                  <a:srgbClr val="FF0000"/>
                </a:solidFill>
              </a:rPr>
              <a:t>大動脈弁</a:t>
            </a:r>
          </a:p>
        </p:txBody>
      </p:sp>
      <p:sp>
        <p:nvSpPr>
          <p:cNvPr id="13" name="テキスト ボックス 12"/>
          <p:cNvSpPr txBox="1"/>
          <p:nvPr/>
        </p:nvSpPr>
        <p:spPr>
          <a:xfrm>
            <a:off x="539097" y="6183720"/>
            <a:ext cx="4302357" cy="461665"/>
          </a:xfrm>
          <a:prstGeom prst="rect">
            <a:avLst/>
          </a:prstGeom>
          <a:noFill/>
          <a:ln w="19050">
            <a:solidFill>
              <a:schemeClr val="tx1"/>
            </a:solidFill>
          </a:ln>
        </p:spPr>
        <p:txBody>
          <a:bodyPr wrap="square" rtlCol="0">
            <a:spAutoFit/>
          </a:bodyPr>
          <a:lstStyle/>
          <a:p>
            <a:r>
              <a:rPr lang="en-US" altLang="ja-JP" sz="2400">
                <a:solidFill>
                  <a:srgbClr val="FF0000"/>
                </a:solidFill>
              </a:rPr>
              <a:t>4×V</a:t>
            </a:r>
            <a:r>
              <a:rPr lang="en-US" altLang="ja-JP" sz="2400" baseline="30000">
                <a:solidFill>
                  <a:srgbClr val="FF0000"/>
                </a:solidFill>
              </a:rPr>
              <a:t>2</a:t>
            </a:r>
            <a:r>
              <a:rPr lang="ja-JP" altLang="en-US" sz="2400">
                <a:solidFill>
                  <a:srgbClr val="FF0000"/>
                </a:solidFill>
              </a:rPr>
              <a:t>＝</a:t>
            </a:r>
            <a:r>
              <a:rPr lang="en-US" altLang="ja-JP" sz="2400">
                <a:solidFill>
                  <a:srgbClr val="FF0000"/>
                </a:solidFill>
              </a:rPr>
              <a:t>4×5</a:t>
            </a:r>
            <a:r>
              <a:rPr lang="en-US" altLang="ja-JP" sz="2400" baseline="30000">
                <a:solidFill>
                  <a:srgbClr val="FF0000"/>
                </a:solidFill>
              </a:rPr>
              <a:t>2</a:t>
            </a:r>
            <a:r>
              <a:rPr lang="en-US" altLang="ja-JP" sz="2400">
                <a:solidFill>
                  <a:srgbClr val="FF0000"/>
                </a:solidFill>
              </a:rPr>
              <a:t>=100</a:t>
            </a:r>
            <a:r>
              <a:rPr lang="ja-JP" altLang="en-US" sz="2400" b="1"/>
              <a:t>　</a:t>
            </a:r>
            <a:endParaRPr lang="en-US" altLang="ja-JP" sz="2400" b="1"/>
          </a:p>
        </p:txBody>
      </p:sp>
      <p:sp>
        <p:nvSpPr>
          <p:cNvPr id="14" name="吹き出し: 四角形 13">
            <a:extLst>
              <a:ext uri="{FF2B5EF4-FFF2-40B4-BE49-F238E27FC236}">
                <a16:creationId xmlns:a16="http://schemas.microsoft.com/office/drawing/2014/main" id="{9221A30E-7ADA-4FBF-8CD2-864438283BF1}"/>
              </a:ext>
            </a:extLst>
          </p:cNvPr>
          <p:cNvSpPr/>
          <p:nvPr/>
        </p:nvSpPr>
        <p:spPr>
          <a:xfrm>
            <a:off x="6887875" y="2521058"/>
            <a:ext cx="5149517" cy="1815883"/>
          </a:xfrm>
          <a:prstGeom prst="wedgeRectCallout">
            <a:avLst>
              <a:gd name="adj1" fmla="val 7828"/>
              <a:gd name="adj2" fmla="val 125937"/>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この教材は医学生が、卒後の初期研修にスムーズに入れるよう、卒前の臨床実習の補助教材として使われることを目的としています。</a:t>
            </a:r>
            <a:r>
              <a:rPr lang="ja-JP" altLang="en-US">
                <a:solidFill>
                  <a:srgbClr val="FF0000"/>
                </a:solidFill>
              </a:rPr>
              <a:t>知識を問う問題の難易度の目安は「最近の医師国家試験に出題されているか否か」としても良いかもしれません。</a:t>
            </a:r>
            <a:endParaRPr kumimoji="1" lang="ja-JP" altLang="en-US">
              <a:solidFill>
                <a:srgbClr val="FF0000"/>
              </a:solidFill>
            </a:endParaRPr>
          </a:p>
        </p:txBody>
      </p:sp>
    </p:spTree>
    <p:extLst>
      <p:ext uri="{BB962C8B-B14F-4D97-AF65-F5344CB8AC3E}">
        <p14:creationId xmlns:p14="http://schemas.microsoft.com/office/powerpoint/2010/main" val="292091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6069"/>
            <a:ext cx="10515600" cy="607998"/>
          </a:xfrm>
        </p:spPr>
        <p:txBody>
          <a:bodyPr>
            <a:normAutofit/>
          </a:bodyPr>
          <a:lstStyle/>
          <a:p>
            <a:pPr algn="ctr"/>
            <a:r>
              <a:rPr kumimoji="1" lang="ja-JP" altLang="en-US" sz="2800" b="1">
                <a:latin typeface="+mn-ea"/>
                <a:ea typeface="+mn-ea"/>
              </a:rPr>
              <a:t>心エコーによる推定大動脈弁圧較差の算出</a:t>
            </a:r>
          </a:p>
        </p:txBody>
      </p:sp>
      <p:sp>
        <p:nvSpPr>
          <p:cNvPr id="3" name="コンテンツ プレースホルダー 2"/>
          <p:cNvSpPr>
            <a:spLocks noGrp="1"/>
          </p:cNvSpPr>
          <p:nvPr>
            <p:ph idx="1"/>
          </p:nvPr>
        </p:nvSpPr>
        <p:spPr>
          <a:xfrm>
            <a:off x="5921929" y="1359016"/>
            <a:ext cx="6074328" cy="5092117"/>
          </a:xfrm>
        </p:spPr>
        <p:txBody>
          <a:bodyPr>
            <a:normAutofit fontScale="62500" lnSpcReduction="20000"/>
          </a:bodyPr>
          <a:lstStyle/>
          <a:p>
            <a:pPr marL="0" indent="0">
              <a:lnSpc>
                <a:spcPct val="120000"/>
              </a:lnSpc>
              <a:buNone/>
            </a:pPr>
            <a:r>
              <a:rPr lang="ja-JP" altLang="en-US"/>
              <a:t>　狭窄した大動脈弁を通る順行性の収縮期の血流速度、すなわち大動脈弁の血流ジェット速度は、連続波ドプラ法を用いて測定されます。最高血流速度は、慎重に行った検査で得られたウィンドウの中で、最も速い速度信号によって定義されます。</a:t>
            </a:r>
            <a:endParaRPr lang="en-US" altLang="ja-JP"/>
          </a:p>
          <a:p>
            <a:pPr marL="0" indent="0">
              <a:lnSpc>
                <a:spcPct val="120000"/>
              </a:lnSpc>
              <a:buNone/>
            </a:pPr>
            <a:r>
              <a:rPr lang="ja-JP" altLang="en-US"/>
              <a:t>・大動脈弁圧較差（</a:t>
            </a:r>
            <a:r>
              <a:rPr lang="en-US" altLang="ja-JP"/>
              <a:t>ΔP</a:t>
            </a:r>
            <a:r>
              <a:rPr lang="ja-JP" altLang="en-US"/>
              <a:t>）は、簡易ベルヌーイの式を用いて速度（</a:t>
            </a:r>
            <a:r>
              <a:rPr lang="en-US" altLang="ja-JP"/>
              <a:t>ν</a:t>
            </a:r>
            <a:r>
              <a:rPr lang="ja-JP" altLang="en-US"/>
              <a:t>）から計算されます。</a:t>
            </a:r>
          </a:p>
          <a:p>
            <a:pPr marL="0" indent="0">
              <a:lnSpc>
                <a:spcPct val="120000"/>
              </a:lnSpc>
              <a:buNone/>
            </a:pPr>
            <a:r>
              <a:rPr lang="ja-JP" altLang="en-US"/>
              <a:t>　　</a:t>
            </a:r>
            <a:r>
              <a:rPr lang="en-US" altLang="ja-JP"/>
              <a:t>ΔP = 4ν</a:t>
            </a:r>
            <a:r>
              <a:rPr lang="en-US" altLang="ja-JP" baseline="30000"/>
              <a:t>2</a:t>
            </a:r>
          </a:p>
          <a:p>
            <a:pPr marL="0" indent="0">
              <a:lnSpc>
                <a:spcPct val="120000"/>
              </a:lnSpc>
              <a:buNone/>
            </a:pPr>
            <a:r>
              <a:rPr lang="ja-JP" altLang="en-US"/>
              <a:t>・最大圧較差は最高速度から計算されます。</a:t>
            </a:r>
          </a:p>
          <a:p>
            <a:pPr marL="0" indent="0">
              <a:lnSpc>
                <a:spcPct val="120000"/>
              </a:lnSpc>
              <a:buNone/>
            </a:pPr>
            <a:r>
              <a:rPr lang="ja-JP" altLang="en-US"/>
              <a:t>　　</a:t>
            </a:r>
            <a:r>
              <a:rPr lang="en-US" altLang="ja-JP"/>
              <a:t>ΔP max = 4ν</a:t>
            </a:r>
            <a:r>
              <a:rPr lang="en-US" altLang="ja-JP" baseline="30000"/>
              <a:t>2</a:t>
            </a:r>
            <a:r>
              <a:rPr lang="en-US" altLang="ja-JP"/>
              <a:t>max</a:t>
            </a:r>
          </a:p>
          <a:p>
            <a:pPr marL="0" indent="0">
              <a:lnSpc>
                <a:spcPct val="120000"/>
              </a:lnSpc>
              <a:buNone/>
            </a:pPr>
            <a:r>
              <a:rPr lang="ja-JP" altLang="en-US"/>
              <a:t>・平均圧較差は、全収縮期に渡って瞬時圧較差を平均化し計算されます。この機能は速度曲線のトレースで得られます。</a:t>
            </a:r>
            <a:endParaRPr lang="en-US" altLang="ja-JP"/>
          </a:p>
          <a:p>
            <a:pPr marL="0" indent="0">
              <a:lnSpc>
                <a:spcPct val="120000"/>
              </a:lnSpc>
              <a:buNone/>
            </a:pPr>
            <a:r>
              <a:rPr lang="en-US" altLang="ja-JP"/>
              <a:t>【</a:t>
            </a:r>
            <a:r>
              <a:rPr lang="ja-JP" altLang="en-US"/>
              <a:t>参考文献</a:t>
            </a:r>
            <a:r>
              <a:rPr lang="en-US" altLang="ja-JP"/>
              <a:t>】</a:t>
            </a:r>
            <a:r>
              <a:rPr lang="ja-JP" altLang="en-US"/>
              <a:t>日本超音波検査学会監修、心臓超音波テキスト第</a:t>
            </a:r>
            <a:r>
              <a:rPr lang="en-US" altLang="ja-JP"/>
              <a:t>2</a:t>
            </a:r>
            <a:r>
              <a:rPr lang="ja-JP" altLang="en-US"/>
              <a:t>版増補、医歯薬出版、</a:t>
            </a:r>
            <a:r>
              <a:rPr lang="en-US" altLang="ja-JP"/>
              <a:t>2016</a:t>
            </a:r>
          </a:p>
          <a:p>
            <a:pPr marL="0" indent="0">
              <a:lnSpc>
                <a:spcPct val="120000"/>
              </a:lnSpc>
              <a:buNone/>
            </a:pPr>
            <a:endParaRPr lang="ja-JP" altLang="en-US"/>
          </a:p>
          <a:p>
            <a:endParaRPr kumimoji="1" lang="ja-JP" altLang="en-US"/>
          </a:p>
        </p:txBody>
      </p:sp>
      <p:pic>
        <p:nvPicPr>
          <p:cNvPr id="4" name="コンテンツ プレースホルダー 3" descr="C:\Users\Yukiyo\Desktop\M4総合判定試験2018\AS06089171\image3.tif"/>
          <p:cNvPicPr>
            <a:picLocks/>
          </p:cNvPicPr>
          <p:nvPr/>
        </p:nvPicPr>
        <p:blipFill rotWithShape="1">
          <a:blip r:embed="rId2">
            <a:extLst>
              <a:ext uri="{28A0092B-C50C-407E-A947-70E740481C1C}">
                <a14:useLocalDpi xmlns:a14="http://schemas.microsoft.com/office/drawing/2010/main" val="0"/>
              </a:ext>
            </a:extLst>
          </a:blip>
          <a:srcRect l="18633" t="6064"/>
          <a:stretch/>
        </p:blipFill>
        <p:spPr bwMode="auto">
          <a:xfrm>
            <a:off x="177428" y="864067"/>
            <a:ext cx="5474099" cy="4093827"/>
          </a:xfrm>
          <a:prstGeom prst="rect">
            <a:avLst/>
          </a:prstGeom>
          <a:noFill/>
          <a:ln>
            <a:noFill/>
          </a:ln>
          <a:extLst>
            <a:ext uri="{53640926-AAD7-44D8-BBD7-CCE9431645EC}">
              <a14:shadowObscured xmlns:a14="http://schemas.microsoft.com/office/drawing/2010/main"/>
            </a:ext>
          </a:extLst>
        </p:spPr>
      </p:pic>
      <p:cxnSp>
        <p:nvCxnSpPr>
          <p:cNvPr id="6" name="直線コネクタ 5"/>
          <p:cNvCxnSpPr/>
          <p:nvPr/>
        </p:nvCxnSpPr>
        <p:spPr>
          <a:xfrm>
            <a:off x="2835479" y="4160938"/>
            <a:ext cx="108218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35479" y="4190084"/>
            <a:ext cx="1082180" cy="369332"/>
          </a:xfrm>
          <a:prstGeom prst="rect">
            <a:avLst/>
          </a:prstGeom>
          <a:noFill/>
        </p:spPr>
        <p:txBody>
          <a:bodyPr wrap="square" rtlCol="0">
            <a:spAutoFit/>
          </a:bodyPr>
          <a:lstStyle/>
          <a:p>
            <a:pPr algn="ctr"/>
            <a:r>
              <a:rPr kumimoji="1" lang="en-US" altLang="ja-JP" b="1" err="1">
                <a:solidFill>
                  <a:schemeClr val="bg1"/>
                </a:solidFill>
              </a:rPr>
              <a:t>Vmax</a:t>
            </a:r>
            <a:endParaRPr kumimoji="1" lang="ja-JP" altLang="en-US" b="1">
              <a:solidFill>
                <a:schemeClr val="bg1"/>
              </a:solidFill>
            </a:endParaRPr>
          </a:p>
        </p:txBody>
      </p:sp>
      <p:sp>
        <p:nvSpPr>
          <p:cNvPr id="8" name="フリーフォーム 7"/>
          <p:cNvSpPr/>
          <p:nvPr/>
        </p:nvSpPr>
        <p:spPr>
          <a:xfrm>
            <a:off x="3120705" y="2726422"/>
            <a:ext cx="584962" cy="1400961"/>
          </a:xfrm>
          <a:custGeom>
            <a:avLst/>
            <a:gdLst>
              <a:gd name="connsiteX0" fmla="*/ 41945 w 584962"/>
              <a:gd name="connsiteY0" fmla="*/ 83890 h 1400961"/>
              <a:gd name="connsiteX1" fmla="*/ 33556 w 584962"/>
              <a:gd name="connsiteY1" fmla="*/ 176169 h 1400961"/>
              <a:gd name="connsiteX2" fmla="*/ 25167 w 584962"/>
              <a:gd name="connsiteY2" fmla="*/ 226503 h 1400961"/>
              <a:gd name="connsiteX3" fmla="*/ 8389 w 584962"/>
              <a:gd name="connsiteY3" fmla="*/ 453006 h 1400961"/>
              <a:gd name="connsiteX4" fmla="*/ 16778 w 584962"/>
              <a:gd name="connsiteY4" fmla="*/ 738231 h 1400961"/>
              <a:gd name="connsiteX5" fmla="*/ 33556 w 584962"/>
              <a:gd name="connsiteY5" fmla="*/ 788565 h 1400961"/>
              <a:gd name="connsiteX6" fmla="*/ 50334 w 584962"/>
              <a:gd name="connsiteY6" fmla="*/ 906011 h 1400961"/>
              <a:gd name="connsiteX7" fmla="*/ 58723 w 584962"/>
              <a:gd name="connsiteY7" fmla="*/ 956345 h 1400961"/>
              <a:gd name="connsiteX8" fmla="*/ 75501 w 584962"/>
              <a:gd name="connsiteY8" fmla="*/ 1006679 h 1400961"/>
              <a:gd name="connsiteX9" fmla="*/ 92278 w 584962"/>
              <a:gd name="connsiteY9" fmla="*/ 1115736 h 1400961"/>
              <a:gd name="connsiteX10" fmla="*/ 109056 w 584962"/>
              <a:gd name="connsiteY10" fmla="*/ 1166070 h 1400961"/>
              <a:gd name="connsiteX11" fmla="*/ 117445 w 584962"/>
              <a:gd name="connsiteY11" fmla="*/ 1199626 h 1400961"/>
              <a:gd name="connsiteX12" fmla="*/ 134223 w 584962"/>
              <a:gd name="connsiteY12" fmla="*/ 1317072 h 1400961"/>
              <a:gd name="connsiteX13" fmla="*/ 142612 w 584962"/>
              <a:gd name="connsiteY13" fmla="*/ 1342239 h 1400961"/>
              <a:gd name="connsiteX14" fmla="*/ 176168 w 584962"/>
              <a:gd name="connsiteY14" fmla="*/ 1392572 h 1400961"/>
              <a:gd name="connsiteX15" fmla="*/ 201335 w 584962"/>
              <a:gd name="connsiteY15" fmla="*/ 1400961 h 1400961"/>
              <a:gd name="connsiteX16" fmla="*/ 327170 w 584962"/>
              <a:gd name="connsiteY16" fmla="*/ 1392572 h 1400961"/>
              <a:gd name="connsiteX17" fmla="*/ 343948 w 584962"/>
              <a:gd name="connsiteY17" fmla="*/ 1367406 h 1400961"/>
              <a:gd name="connsiteX18" fmla="*/ 369115 w 584962"/>
              <a:gd name="connsiteY18" fmla="*/ 1350628 h 1400961"/>
              <a:gd name="connsiteX19" fmla="*/ 377504 w 584962"/>
              <a:gd name="connsiteY19" fmla="*/ 1325461 h 1400961"/>
              <a:gd name="connsiteX20" fmla="*/ 411060 w 584962"/>
              <a:gd name="connsiteY20" fmla="*/ 1275127 h 1400961"/>
              <a:gd name="connsiteX21" fmla="*/ 419449 w 584962"/>
              <a:gd name="connsiteY21" fmla="*/ 1249960 h 1400961"/>
              <a:gd name="connsiteX22" fmla="*/ 436227 w 584962"/>
              <a:gd name="connsiteY22" fmla="*/ 1182848 h 1400961"/>
              <a:gd name="connsiteX23" fmla="*/ 444616 w 584962"/>
              <a:gd name="connsiteY23" fmla="*/ 1157681 h 1400961"/>
              <a:gd name="connsiteX24" fmla="*/ 453005 w 584962"/>
              <a:gd name="connsiteY24" fmla="*/ 1048624 h 1400961"/>
              <a:gd name="connsiteX25" fmla="*/ 469783 w 584962"/>
              <a:gd name="connsiteY25" fmla="*/ 989901 h 1400961"/>
              <a:gd name="connsiteX26" fmla="*/ 486561 w 584962"/>
              <a:gd name="connsiteY26" fmla="*/ 906011 h 1400961"/>
              <a:gd name="connsiteX27" fmla="*/ 511728 w 584962"/>
              <a:gd name="connsiteY27" fmla="*/ 855677 h 1400961"/>
              <a:gd name="connsiteX28" fmla="*/ 520117 w 584962"/>
              <a:gd name="connsiteY28" fmla="*/ 805343 h 1400961"/>
              <a:gd name="connsiteX29" fmla="*/ 536895 w 584962"/>
              <a:gd name="connsiteY29" fmla="*/ 746620 h 1400961"/>
              <a:gd name="connsiteX30" fmla="*/ 545284 w 584962"/>
              <a:gd name="connsiteY30" fmla="*/ 713064 h 1400961"/>
              <a:gd name="connsiteX31" fmla="*/ 553673 w 584962"/>
              <a:gd name="connsiteY31" fmla="*/ 620785 h 1400961"/>
              <a:gd name="connsiteX32" fmla="*/ 562062 w 584962"/>
              <a:gd name="connsiteY32" fmla="*/ 595618 h 1400961"/>
              <a:gd name="connsiteX33" fmla="*/ 578840 w 584962"/>
              <a:gd name="connsiteY33" fmla="*/ 343949 h 1400961"/>
              <a:gd name="connsiteX34" fmla="*/ 570451 w 584962"/>
              <a:gd name="connsiteY34" fmla="*/ 50334 h 1400961"/>
              <a:gd name="connsiteX35" fmla="*/ 486561 w 584962"/>
              <a:gd name="connsiteY35" fmla="*/ 41945 h 1400961"/>
              <a:gd name="connsiteX36" fmla="*/ 436227 w 584962"/>
              <a:gd name="connsiteY36" fmla="*/ 16778 h 1400961"/>
              <a:gd name="connsiteX37" fmla="*/ 335559 w 584962"/>
              <a:gd name="connsiteY37" fmla="*/ 8389 h 1400961"/>
              <a:gd name="connsiteX38" fmla="*/ 268447 w 584962"/>
              <a:gd name="connsiteY38" fmla="*/ 0 h 1400961"/>
              <a:gd name="connsiteX39" fmla="*/ 134223 w 584962"/>
              <a:gd name="connsiteY39" fmla="*/ 8389 h 1400961"/>
              <a:gd name="connsiteX40" fmla="*/ 50334 w 584962"/>
              <a:gd name="connsiteY40" fmla="*/ 25167 h 1400961"/>
              <a:gd name="connsiteX41" fmla="*/ 0 w 584962"/>
              <a:gd name="connsiteY41" fmla="*/ 33556 h 14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4962" h="1400961">
                <a:moveTo>
                  <a:pt x="41945" y="83890"/>
                </a:moveTo>
                <a:cubicBezTo>
                  <a:pt x="39149" y="114650"/>
                  <a:pt x="37165" y="145494"/>
                  <a:pt x="33556" y="176169"/>
                </a:cubicBezTo>
                <a:cubicBezTo>
                  <a:pt x="31569" y="193062"/>
                  <a:pt x="26580" y="209552"/>
                  <a:pt x="25167" y="226503"/>
                </a:cubicBezTo>
                <a:cubicBezTo>
                  <a:pt x="-4214" y="579073"/>
                  <a:pt x="32184" y="238853"/>
                  <a:pt x="8389" y="453006"/>
                </a:cubicBezTo>
                <a:cubicBezTo>
                  <a:pt x="11185" y="548081"/>
                  <a:pt x="9664" y="643381"/>
                  <a:pt x="16778" y="738231"/>
                </a:cubicBezTo>
                <a:cubicBezTo>
                  <a:pt x="18101" y="755867"/>
                  <a:pt x="33556" y="788565"/>
                  <a:pt x="33556" y="788565"/>
                </a:cubicBezTo>
                <a:cubicBezTo>
                  <a:pt x="46908" y="908731"/>
                  <a:pt x="35071" y="822065"/>
                  <a:pt x="50334" y="906011"/>
                </a:cubicBezTo>
                <a:cubicBezTo>
                  <a:pt x="53377" y="922746"/>
                  <a:pt x="54598" y="939843"/>
                  <a:pt x="58723" y="956345"/>
                </a:cubicBezTo>
                <a:cubicBezTo>
                  <a:pt x="63012" y="973503"/>
                  <a:pt x="75501" y="1006679"/>
                  <a:pt x="75501" y="1006679"/>
                </a:cubicBezTo>
                <a:cubicBezTo>
                  <a:pt x="77276" y="1019107"/>
                  <a:pt x="88396" y="1100208"/>
                  <a:pt x="92278" y="1115736"/>
                </a:cubicBezTo>
                <a:cubicBezTo>
                  <a:pt x="96567" y="1132894"/>
                  <a:pt x="104767" y="1148912"/>
                  <a:pt x="109056" y="1166070"/>
                </a:cubicBezTo>
                <a:lnTo>
                  <a:pt x="117445" y="1199626"/>
                </a:lnTo>
                <a:cubicBezTo>
                  <a:pt x="122665" y="1246607"/>
                  <a:pt x="123539" y="1274336"/>
                  <a:pt x="134223" y="1317072"/>
                </a:cubicBezTo>
                <a:cubicBezTo>
                  <a:pt x="136368" y="1325651"/>
                  <a:pt x="138318" y="1334509"/>
                  <a:pt x="142612" y="1342239"/>
                </a:cubicBezTo>
                <a:cubicBezTo>
                  <a:pt x="152405" y="1359866"/>
                  <a:pt x="157038" y="1386195"/>
                  <a:pt x="176168" y="1392572"/>
                </a:cubicBezTo>
                <a:lnTo>
                  <a:pt x="201335" y="1400961"/>
                </a:lnTo>
                <a:cubicBezTo>
                  <a:pt x="243280" y="1398165"/>
                  <a:pt x="286249" y="1402200"/>
                  <a:pt x="327170" y="1392572"/>
                </a:cubicBezTo>
                <a:cubicBezTo>
                  <a:pt x="336984" y="1390263"/>
                  <a:pt x="336819" y="1374535"/>
                  <a:pt x="343948" y="1367406"/>
                </a:cubicBezTo>
                <a:cubicBezTo>
                  <a:pt x="351077" y="1360277"/>
                  <a:pt x="360726" y="1356221"/>
                  <a:pt x="369115" y="1350628"/>
                </a:cubicBezTo>
                <a:cubicBezTo>
                  <a:pt x="371911" y="1342239"/>
                  <a:pt x="373210" y="1333191"/>
                  <a:pt x="377504" y="1325461"/>
                </a:cubicBezTo>
                <a:cubicBezTo>
                  <a:pt x="387297" y="1307834"/>
                  <a:pt x="404683" y="1294257"/>
                  <a:pt x="411060" y="1275127"/>
                </a:cubicBezTo>
                <a:cubicBezTo>
                  <a:pt x="413856" y="1266738"/>
                  <a:pt x="417122" y="1258491"/>
                  <a:pt x="419449" y="1249960"/>
                </a:cubicBezTo>
                <a:cubicBezTo>
                  <a:pt x="425516" y="1227713"/>
                  <a:pt x="428935" y="1204724"/>
                  <a:pt x="436227" y="1182848"/>
                </a:cubicBezTo>
                <a:lnTo>
                  <a:pt x="444616" y="1157681"/>
                </a:lnTo>
                <a:cubicBezTo>
                  <a:pt x="447412" y="1121329"/>
                  <a:pt x="448745" y="1084834"/>
                  <a:pt x="453005" y="1048624"/>
                </a:cubicBezTo>
                <a:cubicBezTo>
                  <a:pt x="454920" y="1032345"/>
                  <a:pt x="464358" y="1006176"/>
                  <a:pt x="469783" y="989901"/>
                </a:cubicBezTo>
                <a:cubicBezTo>
                  <a:pt x="472875" y="968260"/>
                  <a:pt x="474848" y="929438"/>
                  <a:pt x="486561" y="906011"/>
                </a:cubicBezTo>
                <a:cubicBezTo>
                  <a:pt x="504661" y="869812"/>
                  <a:pt x="503294" y="893632"/>
                  <a:pt x="511728" y="855677"/>
                </a:cubicBezTo>
                <a:cubicBezTo>
                  <a:pt x="515418" y="839073"/>
                  <a:pt x="516781" y="822022"/>
                  <a:pt x="520117" y="805343"/>
                </a:cubicBezTo>
                <a:cubicBezTo>
                  <a:pt x="528859" y="761634"/>
                  <a:pt x="526234" y="783932"/>
                  <a:pt x="536895" y="746620"/>
                </a:cubicBezTo>
                <a:cubicBezTo>
                  <a:pt x="540062" y="735534"/>
                  <a:pt x="542488" y="724249"/>
                  <a:pt x="545284" y="713064"/>
                </a:cubicBezTo>
                <a:cubicBezTo>
                  <a:pt x="548080" y="682304"/>
                  <a:pt x="549305" y="651361"/>
                  <a:pt x="553673" y="620785"/>
                </a:cubicBezTo>
                <a:cubicBezTo>
                  <a:pt x="554924" y="612031"/>
                  <a:pt x="561454" y="604440"/>
                  <a:pt x="562062" y="595618"/>
                </a:cubicBezTo>
                <a:cubicBezTo>
                  <a:pt x="580567" y="327291"/>
                  <a:pt x="551272" y="454222"/>
                  <a:pt x="578840" y="343949"/>
                </a:cubicBezTo>
                <a:cubicBezTo>
                  <a:pt x="576044" y="246077"/>
                  <a:pt x="599063" y="143972"/>
                  <a:pt x="570451" y="50334"/>
                </a:cubicBezTo>
                <a:cubicBezTo>
                  <a:pt x="562239" y="23458"/>
                  <a:pt x="513944" y="48264"/>
                  <a:pt x="486561" y="41945"/>
                </a:cubicBezTo>
                <a:cubicBezTo>
                  <a:pt x="389817" y="19619"/>
                  <a:pt x="527283" y="28919"/>
                  <a:pt x="436227" y="16778"/>
                </a:cubicBezTo>
                <a:cubicBezTo>
                  <a:pt x="402850" y="12328"/>
                  <a:pt x="369064" y="11740"/>
                  <a:pt x="335559" y="8389"/>
                </a:cubicBezTo>
                <a:cubicBezTo>
                  <a:pt x="313126" y="6146"/>
                  <a:pt x="290818" y="2796"/>
                  <a:pt x="268447" y="0"/>
                </a:cubicBezTo>
                <a:cubicBezTo>
                  <a:pt x="223706" y="2796"/>
                  <a:pt x="178756" y="3251"/>
                  <a:pt x="134223" y="8389"/>
                </a:cubicBezTo>
                <a:cubicBezTo>
                  <a:pt x="105894" y="11658"/>
                  <a:pt x="78463" y="20479"/>
                  <a:pt x="50334" y="25167"/>
                </a:cubicBezTo>
                <a:lnTo>
                  <a:pt x="0" y="33556"/>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8" idx="38"/>
          </p:cNvCxnSpPr>
          <p:nvPr/>
        </p:nvCxnSpPr>
        <p:spPr>
          <a:xfrm flipV="1">
            <a:off x="3389152" y="1753299"/>
            <a:ext cx="0" cy="9731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835479" y="972581"/>
            <a:ext cx="2088858" cy="923330"/>
          </a:xfrm>
          <a:prstGeom prst="rect">
            <a:avLst/>
          </a:prstGeom>
          <a:noFill/>
        </p:spPr>
        <p:txBody>
          <a:bodyPr wrap="square" rtlCol="0">
            <a:spAutoFit/>
          </a:bodyPr>
          <a:lstStyle/>
          <a:p>
            <a:r>
              <a:rPr lang="ja-JP" altLang="en-US">
                <a:solidFill>
                  <a:schemeClr val="bg1"/>
                </a:solidFill>
              </a:rPr>
              <a:t>速度曲線トレースによる平均圧較差測定</a:t>
            </a:r>
            <a:endParaRPr lang="en-US" altLang="ja-JP">
              <a:solidFill>
                <a:schemeClr val="bg1"/>
              </a:solidFill>
            </a:endParaRPr>
          </a:p>
        </p:txBody>
      </p:sp>
      <p:sp>
        <p:nvSpPr>
          <p:cNvPr id="13" name="吹き出し: 四角形 12">
            <a:extLst>
              <a:ext uri="{FF2B5EF4-FFF2-40B4-BE49-F238E27FC236}">
                <a16:creationId xmlns:a16="http://schemas.microsoft.com/office/drawing/2014/main" id="{0E9B41C5-A516-4A06-9DAD-5C1D2D159AD3}"/>
              </a:ext>
            </a:extLst>
          </p:cNvPr>
          <p:cNvSpPr/>
          <p:nvPr/>
        </p:nvSpPr>
        <p:spPr>
          <a:xfrm>
            <a:off x="772412" y="5182466"/>
            <a:ext cx="5149517" cy="1815883"/>
          </a:xfrm>
          <a:prstGeom prst="wedgeRectCallout">
            <a:avLst>
              <a:gd name="adj1" fmla="val 35554"/>
              <a:gd name="adj2" fmla="val -71952"/>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　</a:t>
            </a:r>
            <a:r>
              <a:rPr lang="ja-JP" altLang="en-US">
                <a:solidFill>
                  <a:srgbClr val="FF0000"/>
                </a:solidFill>
              </a:rPr>
              <a:t>一連の</a:t>
            </a:r>
            <a:r>
              <a:rPr kumimoji="1" lang="ja-JP" altLang="en-US">
                <a:solidFill>
                  <a:srgbClr val="FF0000"/>
                </a:solidFill>
              </a:rPr>
              <a:t>問題を解き、解説を読み進めれば、最終診断にたどり着くようなシナリオを作成します。シナリオの作成においては、整合性と一貫性とが大事であり、すべてを実臨床で経験した症例のデータで固めなくても結構です。</a:t>
            </a:r>
          </a:p>
        </p:txBody>
      </p:sp>
    </p:spTree>
    <p:extLst>
      <p:ext uri="{BB962C8B-B14F-4D97-AF65-F5344CB8AC3E}">
        <p14:creationId xmlns:p14="http://schemas.microsoft.com/office/powerpoint/2010/main" val="260085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02142685"/>
              </p:ext>
            </p:extLst>
          </p:nvPr>
        </p:nvGraphicFramePr>
        <p:xfrm>
          <a:off x="216800" y="728286"/>
          <a:ext cx="11620351" cy="6098284"/>
        </p:xfrm>
        <a:graphic>
          <a:graphicData uri="http://schemas.openxmlformats.org/drawingml/2006/table">
            <a:tbl>
              <a:tblPr firstRow="1" bandRow="1">
                <a:tableStyleId>{5940675A-B579-460E-94D1-54222C63F5DA}</a:tableStyleId>
              </a:tblPr>
              <a:tblGrid>
                <a:gridCol w="1425883">
                  <a:extLst>
                    <a:ext uri="{9D8B030D-6E8A-4147-A177-3AD203B41FA5}">
                      <a16:colId xmlns:a16="http://schemas.microsoft.com/office/drawing/2014/main" val="1696819996"/>
                    </a:ext>
                  </a:extLst>
                </a:gridCol>
                <a:gridCol w="1718057">
                  <a:extLst>
                    <a:ext uri="{9D8B030D-6E8A-4147-A177-3AD203B41FA5}">
                      <a16:colId xmlns:a16="http://schemas.microsoft.com/office/drawing/2014/main" val="2116195494"/>
                    </a:ext>
                  </a:extLst>
                </a:gridCol>
                <a:gridCol w="964120">
                  <a:extLst>
                    <a:ext uri="{9D8B030D-6E8A-4147-A177-3AD203B41FA5}">
                      <a16:colId xmlns:a16="http://schemas.microsoft.com/office/drawing/2014/main" val="4113137540"/>
                    </a:ext>
                  </a:extLst>
                </a:gridCol>
                <a:gridCol w="544120">
                  <a:extLst>
                    <a:ext uri="{9D8B030D-6E8A-4147-A177-3AD203B41FA5}">
                      <a16:colId xmlns:a16="http://schemas.microsoft.com/office/drawing/2014/main" val="820519015"/>
                    </a:ext>
                  </a:extLst>
                </a:gridCol>
                <a:gridCol w="420000">
                  <a:extLst>
                    <a:ext uri="{9D8B030D-6E8A-4147-A177-3AD203B41FA5}">
                      <a16:colId xmlns:a16="http://schemas.microsoft.com/office/drawing/2014/main" val="4152863546"/>
                    </a:ext>
                  </a:extLst>
                </a:gridCol>
                <a:gridCol w="1195139">
                  <a:extLst>
                    <a:ext uri="{9D8B030D-6E8A-4147-A177-3AD203B41FA5}">
                      <a16:colId xmlns:a16="http://schemas.microsoft.com/office/drawing/2014/main" val="2437690832"/>
                    </a:ext>
                  </a:extLst>
                </a:gridCol>
                <a:gridCol w="982690">
                  <a:extLst>
                    <a:ext uri="{9D8B030D-6E8A-4147-A177-3AD203B41FA5}">
                      <a16:colId xmlns:a16="http://schemas.microsoft.com/office/drawing/2014/main" val="1553335002"/>
                    </a:ext>
                  </a:extLst>
                </a:gridCol>
                <a:gridCol w="124794">
                  <a:extLst>
                    <a:ext uri="{9D8B030D-6E8A-4147-A177-3AD203B41FA5}">
                      <a16:colId xmlns:a16="http://schemas.microsoft.com/office/drawing/2014/main" val="3725189984"/>
                    </a:ext>
                  </a:extLst>
                </a:gridCol>
                <a:gridCol w="1065681">
                  <a:extLst>
                    <a:ext uri="{9D8B030D-6E8A-4147-A177-3AD203B41FA5}">
                      <a16:colId xmlns:a16="http://schemas.microsoft.com/office/drawing/2014/main" val="2153240401"/>
                    </a:ext>
                  </a:extLst>
                </a:gridCol>
                <a:gridCol w="247434">
                  <a:extLst>
                    <a:ext uri="{9D8B030D-6E8A-4147-A177-3AD203B41FA5}">
                      <a16:colId xmlns:a16="http://schemas.microsoft.com/office/drawing/2014/main" val="3056825740"/>
                    </a:ext>
                  </a:extLst>
                </a:gridCol>
                <a:gridCol w="754604">
                  <a:extLst>
                    <a:ext uri="{9D8B030D-6E8A-4147-A177-3AD203B41FA5}">
                      <a16:colId xmlns:a16="http://schemas.microsoft.com/office/drawing/2014/main" val="1328863857"/>
                    </a:ext>
                  </a:extLst>
                </a:gridCol>
                <a:gridCol w="1122768">
                  <a:extLst>
                    <a:ext uri="{9D8B030D-6E8A-4147-A177-3AD203B41FA5}">
                      <a16:colId xmlns:a16="http://schemas.microsoft.com/office/drawing/2014/main" val="3345001843"/>
                    </a:ext>
                  </a:extLst>
                </a:gridCol>
                <a:gridCol w="1055061">
                  <a:extLst>
                    <a:ext uri="{9D8B030D-6E8A-4147-A177-3AD203B41FA5}">
                      <a16:colId xmlns:a16="http://schemas.microsoft.com/office/drawing/2014/main" val="2683175522"/>
                    </a:ext>
                  </a:extLst>
                </a:gridCol>
              </a:tblGrid>
              <a:tr h="370840">
                <a:tc gridSpan="2">
                  <a:txBody>
                    <a:bodyPr/>
                    <a:lstStyle/>
                    <a:p>
                      <a:r>
                        <a:rPr kumimoji="1" lang="ja-JP" altLang="en-US" sz="1400"/>
                        <a:t>　　　　</a:t>
                      </a:r>
                      <a:r>
                        <a:rPr kumimoji="1" lang="ja-JP" altLang="en-US" sz="1100"/>
                        <a:t>（ふりがな）</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endParaRPr kumimoji="1" lang="ja-JP" altLang="en-US"/>
                    </a:p>
                  </a:txBody>
                  <a:tcPr/>
                </a:tc>
                <a:tc gridSpan="2">
                  <a:txBody>
                    <a:bodyPr/>
                    <a:lstStyle/>
                    <a:p>
                      <a:r>
                        <a:rPr kumimoji="1" lang="ja-JP" altLang="en-US" sz="1400" b="1" i="1">
                          <a:solidFill>
                            <a:srgbClr val="FF0000"/>
                          </a:solidFill>
                          <a:latin typeface="HGS教科書体" panose="02020600000000000000" pitchFamily="18" charset="-128"/>
                          <a:ea typeface="HGS教科書体" panose="02020600000000000000" pitchFamily="18" charset="-128"/>
                        </a:rPr>
                        <a:t>　</a:t>
                      </a:r>
                      <a:r>
                        <a:rPr kumimoji="1" lang="en-US" altLang="ja-JP" sz="1400" b="1" i="1">
                          <a:solidFill>
                            <a:srgbClr val="FF0000"/>
                          </a:solidFill>
                          <a:latin typeface="HGS教科書体" panose="02020600000000000000" pitchFamily="18" charset="-128"/>
                          <a:ea typeface="HGS教科書体" panose="02020600000000000000" pitchFamily="18" charset="-128"/>
                        </a:rPr>
                        <a:t>HGS</a:t>
                      </a:r>
                      <a:r>
                        <a:rPr kumimoji="1" lang="ja-JP" altLang="en-US" sz="1400" b="1" i="1">
                          <a:solidFill>
                            <a:srgbClr val="FF0000"/>
                          </a:solidFill>
                          <a:latin typeface="HGS教科書体" panose="02020600000000000000" pitchFamily="18" charset="-128"/>
                          <a:ea typeface="HGS教科書体" panose="02020600000000000000" pitchFamily="18" charset="-128"/>
                        </a:rPr>
                        <a:t>教科書体</a:t>
                      </a: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hMerge="1">
                  <a:txBody>
                    <a:bodyPr/>
                    <a:lstStyle/>
                    <a:p>
                      <a:endParaRPr kumimoji="1" lang="ja-JP" altLang="en-US"/>
                    </a:p>
                  </a:txBody>
                  <a:tcPr/>
                </a:tc>
                <a:tc gridSpan="2">
                  <a:txBody>
                    <a:bodyPr/>
                    <a:lstStyle/>
                    <a:p>
                      <a:pPr algn="ctr"/>
                      <a:r>
                        <a:rPr lang="ja-JP" altLang="en-US" sz="1400"/>
                        <a:t>性別</a:t>
                      </a: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endParaRPr kumimoji="1" lang="ja-JP" altLang="en-US"/>
                    </a:p>
                  </a:txBody>
                  <a:tcPr/>
                </a:tc>
                <a:tc gridSpan="3">
                  <a:txBody>
                    <a:bodyPr/>
                    <a:lstStyle/>
                    <a:p>
                      <a:pPr algn="ctr"/>
                      <a:r>
                        <a:rPr kumimoji="1" lang="ja-JP" altLang="en-US" sz="1400"/>
                        <a:t>記入日時</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400" b="1" i="1">
                          <a:solidFill>
                            <a:srgbClr val="FF0000"/>
                          </a:solidFill>
                          <a:latin typeface="HGS教科書体" panose="02020600000000000000" pitchFamily="18" charset="-128"/>
                          <a:ea typeface="HGS教科書体" panose="02020600000000000000" pitchFamily="18" charset="-128"/>
                        </a:rPr>
                        <a:t>20XX</a:t>
                      </a:r>
                      <a:r>
                        <a:rPr kumimoji="1" lang="ja-JP" altLang="en-US" sz="1400" b="1" i="1">
                          <a:solidFill>
                            <a:srgbClr val="FF0000"/>
                          </a:solidFill>
                          <a:latin typeface="HGS教科書体" panose="02020600000000000000" pitchFamily="18" charset="-128"/>
                          <a:ea typeface="HGS教科書体" panose="02020600000000000000" pitchFamily="18" charset="-128"/>
                        </a:rPr>
                        <a:t>年</a:t>
                      </a:r>
                      <a:r>
                        <a:rPr kumimoji="1" lang="en-US" altLang="ja-JP" sz="1400" b="1" i="1">
                          <a:solidFill>
                            <a:srgbClr val="FF0000"/>
                          </a:solidFill>
                          <a:latin typeface="HGS教科書体" panose="02020600000000000000" pitchFamily="18" charset="-128"/>
                          <a:ea typeface="HGS教科書体" panose="02020600000000000000" pitchFamily="18" charset="-128"/>
                        </a:rPr>
                        <a:t>9</a:t>
                      </a:r>
                      <a:r>
                        <a:rPr kumimoji="1" lang="ja-JP" altLang="en-US" sz="1400" b="1" i="1">
                          <a:solidFill>
                            <a:srgbClr val="FF0000"/>
                          </a:solidFill>
                          <a:latin typeface="HGS教科書体" panose="02020600000000000000" pitchFamily="18" charset="-128"/>
                          <a:ea typeface="HGS教科書体" panose="02020600000000000000" pitchFamily="18" charset="-128"/>
                        </a:rPr>
                        <a:t>月</a:t>
                      </a:r>
                      <a:r>
                        <a:rPr kumimoji="1" lang="en-US" altLang="ja-JP" sz="1400" b="1" i="1">
                          <a:solidFill>
                            <a:srgbClr val="FF0000"/>
                          </a:solidFill>
                          <a:latin typeface="HGS教科書体" panose="02020600000000000000" pitchFamily="18" charset="-128"/>
                          <a:ea typeface="HGS教科書体" panose="02020600000000000000" pitchFamily="18" charset="-128"/>
                        </a:rPr>
                        <a:t>11</a:t>
                      </a:r>
                      <a:r>
                        <a:rPr kumimoji="1" lang="ja-JP" altLang="en-US" sz="1400" b="1" i="1">
                          <a:solidFill>
                            <a:srgbClr val="FF0000"/>
                          </a:solidFill>
                          <a:latin typeface="HGS教科書体" panose="02020600000000000000" pitchFamily="18" charset="-128"/>
                          <a:ea typeface="HGS教科書体" panose="02020600000000000000" pitchFamily="18" charset="-128"/>
                        </a:rPr>
                        <a:t>日</a:t>
                      </a: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1445643"/>
                  </a:ext>
                </a:extLst>
              </a:tr>
              <a:tr h="370840">
                <a:tc gridSpan="2">
                  <a:txBody>
                    <a:bodyPr/>
                    <a:lstStyle/>
                    <a:p>
                      <a:r>
                        <a:rPr kumimoji="1" lang="ja-JP" altLang="en-US" sz="1400"/>
                        <a:t>患者さんのお名前</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r>
                        <a:rPr kumimoji="1" lang="ja-JP" altLang="en-US" sz="1400" b="1" i="1">
                          <a:solidFill>
                            <a:srgbClr val="FF0000"/>
                          </a:solidFill>
                          <a:latin typeface="HGS教科書体" panose="02020600000000000000" pitchFamily="18" charset="-128"/>
                          <a:ea typeface="HGS教科書体" panose="02020600000000000000" pitchFamily="18" charset="-128"/>
                        </a:rPr>
                        <a:t>（明らかに架空と思われる名前がよいです）</a:t>
                      </a: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gridSpan="2">
                  <a:txBody>
                    <a:bodyPr/>
                    <a:lstStyle/>
                    <a:p>
                      <a:r>
                        <a:rPr lang="ja-JP" altLang="en-US" sz="1400"/>
                        <a:t>　男性・女性</a:t>
                      </a: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gridSpan="3">
                  <a:txBody>
                    <a:bodyPr/>
                    <a:lstStyle/>
                    <a:p>
                      <a:pPr algn="ctr"/>
                      <a:r>
                        <a:rPr kumimoji="1" lang="ja-JP" altLang="en-US" sz="1400"/>
                        <a:t>生年月日</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400" b="1" i="1">
                          <a:solidFill>
                            <a:srgbClr val="FF0000"/>
                          </a:solidFill>
                          <a:latin typeface="HGS教科書体" panose="02020600000000000000" pitchFamily="18" charset="-128"/>
                          <a:ea typeface="HGS教科書体" panose="02020600000000000000" pitchFamily="18" charset="-128"/>
                        </a:rPr>
                        <a:t>19XX</a:t>
                      </a:r>
                      <a:r>
                        <a:rPr kumimoji="1" lang="ja-JP" altLang="en-US" sz="1400" b="1" i="1">
                          <a:solidFill>
                            <a:srgbClr val="FF0000"/>
                          </a:solidFill>
                          <a:latin typeface="HGS教科書体" panose="02020600000000000000" pitchFamily="18" charset="-128"/>
                          <a:ea typeface="HGS教科書体" panose="02020600000000000000" pitchFamily="18" charset="-128"/>
                        </a:rPr>
                        <a:t>年</a:t>
                      </a:r>
                      <a:r>
                        <a:rPr kumimoji="1" lang="en-US" altLang="ja-JP" sz="1400" b="1" i="1">
                          <a:solidFill>
                            <a:srgbClr val="FF0000"/>
                          </a:solidFill>
                          <a:latin typeface="HGS教科書体" panose="02020600000000000000" pitchFamily="18" charset="-128"/>
                          <a:ea typeface="HGS教科書体" panose="02020600000000000000" pitchFamily="18" charset="-128"/>
                        </a:rPr>
                        <a:t>9</a:t>
                      </a:r>
                      <a:r>
                        <a:rPr kumimoji="1" lang="ja-JP" altLang="en-US" sz="1400" b="1" i="1">
                          <a:solidFill>
                            <a:srgbClr val="FF0000"/>
                          </a:solidFill>
                          <a:latin typeface="HGS教科書体" panose="02020600000000000000" pitchFamily="18" charset="-128"/>
                          <a:ea typeface="HGS教科書体" panose="02020600000000000000" pitchFamily="18" charset="-128"/>
                        </a:rPr>
                        <a:t>月</a:t>
                      </a:r>
                      <a:r>
                        <a:rPr kumimoji="1" lang="en-US" altLang="ja-JP" sz="1400" b="1" i="1">
                          <a:solidFill>
                            <a:srgbClr val="FF0000"/>
                          </a:solidFill>
                          <a:latin typeface="HGS教科書体" panose="02020600000000000000" pitchFamily="18" charset="-128"/>
                          <a:ea typeface="HGS教科書体" panose="02020600000000000000" pitchFamily="18" charset="-128"/>
                        </a:rPr>
                        <a:t>10</a:t>
                      </a:r>
                      <a:r>
                        <a:rPr kumimoji="1" lang="ja-JP" altLang="en-US" sz="1400" b="1" i="1">
                          <a:solidFill>
                            <a:srgbClr val="FF0000"/>
                          </a:solidFill>
                          <a:latin typeface="HGS教科書体" panose="02020600000000000000" pitchFamily="18" charset="-128"/>
                          <a:ea typeface="HGS教科書体" panose="02020600000000000000" pitchFamily="18" charset="-128"/>
                        </a:rPr>
                        <a:t>日</a:t>
                      </a: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8263884"/>
                  </a:ext>
                </a:extLst>
              </a:tr>
              <a:tr h="370840">
                <a:tc gridSpan="2">
                  <a:txBody>
                    <a:bodyPr/>
                    <a:lstStyle/>
                    <a:p>
                      <a:r>
                        <a:rPr kumimoji="1" lang="ja-JP" altLang="en-US" sz="1400"/>
                        <a:t>記入した人の名前</a:t>
                      </a:r>
                      <a:endParaRPr kumimoji="1" lang="en-US" altLang="ja-JP" sz="1400"/>
                    </a:p>
                    <a:p>
                      <a:r>
                        <a:rPr kumimoji="1" lang="ja-JP" altLang="en-US" sz="1400"/>
                        <a:t>（患者さんとの関係）</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1">
                          <a:solidFill>
                            <a:srgbClr val="FF0000"/>
                          </a:solidFill>
                          <a:latin typeface="HGS教科書体" panose="02020600000000000000" pitchFamily="18" charset="-128"/>
                          <a:ea typeface="HGS教科書体" panose="02020600000000000000" pitchFamily="18" charset="-128"/>
                        </a:rPr>
                        <a:t>本人です（患者の家族ならば別の人物名）</a:t>
                      </a:r>
                    </a:p>
                  </a:txBody>
                  <a:tcPr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solidFill>
                            <a:srgbClr val="FF0000"/>
                          </a:solidFill>
                          <a:latin typeface="HGS教科書体" panose="02020600000000000000" pitchFamily="18" charset="-128"/>
                          <a:ea typeface="HGS教科書体" panose="02020600000000000000" pitchFamily="18" charset="-128"/>
                        </a:rPr>
                        <a:t>（</a:t>
                      </a:r>
                      <a:r>
                        <a:rPr kumimoji="1" lang="ja-JP" altLang="en-US" sz="1400" b="1" i="1">
                          <a:solidFill>
                            <a:srgbClr val="FF0000"/>
                          </a:solidFill>
                          <a:latin typeface="HGS教科書体" panose="02020600000000000000" pitchFamily="18" charset="-128"/>
                          <a:ea typeface="HGS教科書体" panose="02020600000000000000" pitchFamily="18" charset="-128"/>
                        </a:rPr>
                        <a:t>本人 </a:t>
                      </a:r>
                      <a:r>
                        <a:rPr kumimoji="1" lang="en-US" altLang="ja-JP" sz="1400" b="1" i="1">
                          <a:solidFill>
                            <a:srgbClr val="FF0000"/>
                          </a:solidFill>
                          <a:latin typeface="HGS教科書体" panose="02020600000000000000" pitchFamily="18" charset="-128"/>
                          <a:ea typeface="HGS教科書体" panose="02020600000000000000" pitchFamily="18" charset="-128"/>
                        </a:rPr>
                        <a:t>or </a:t>
                      </a:r>
                      <a:r>
                        <a:rPr kumimoji="1" lang="ja-JP" altLang="en-US" sz="1400" b="1" i="1">
                          <a:solidFill>
                            <a:srgbClr val="FF0000"/>
                          </a:solidFill>
                          <a:latin typeface="HGS教科書体" panose="02020600000000000000" pitchFamily="18" charset="-128"/>
                          <a:ea typeface="HGS教科書体" panose="02020600000000000000" pitchFamily="18" charset="-128"/>
                        </a:rPr>
                        <a:t>家族</a:t>
                      </a:r>
                      <a:r>
                        <a:rPr kumimoji="1" lang="ja-JP" altLang="en-US" sz="1400" b="1">
                          <a:solidFill>
                            <a:srgbClr val="FF0000"/>
                          </a:solidFill>
                          <a:latin typeface="HGS教科書体" panose="02020600000000000000" pitchFamily="18" charset="-128"/>
                          <a:ea typeface="HGS教科書体" panose="02020600000000000000" pitchFamily="18" charset="-128"/>
                        </a:rPr>
                        <a:t>）</a:t>
                      </a:r>
                    </a:p>
                  </a:txBody>
                  <a:tcPr anchor="ct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8889426"/>
                  </a:ext>
                </a:extLst>
              </a:tr>
              <a:tr h="530604">
                <a:tc gridSpan="2">
                  <a:txBody>
                    <a:bodyPr/>
                    <a:lstStyle/>
                    <a:p>
                      <a:r>
                        <a:rPr kumimoji="1" lang="ja-JP" altLang="en-US" sz="1400"/>
                        <a:t>今日はどうされましたか。</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1">
                          <a:solidFill>
                            <a:srgbClr val="FF0000"/>
                          </a:solidFill>
                          <a:latin typeface="HGS教科書体" panose="02020600000000000000" pitchFamily="18" charset="-128"/>
                          <a:ea typeface="HGS教科書体" panose="02020600000000000000" pitchFamily="18" charset="-128"/>
                        </a:rPr>
                        <a:t>以下、患者さんや家族が手書き入力した感じの文章にしてください。</a:t>
                      </a:r>
                      <a:endParaRPr kumimoji="1" lang="en-US" altLang="ja-JP" sz="1600" b="1" i="1" kern="1200">
                        <a:solidFill>
                          <a:schemeClr val="tx1"/>
                        </a:solidFill>
                        <a:effectLst/>
                        <a:latin typeface="HGS教科書体" panose="02020600000000000000" pitchFamily="18" charset="-128"/>
                        <a:ea typeface="HGS教科書体" panose="02020600000000000000" pitchFamily="18" charset="-128"/>
                        <a:cs typeface="+mn-cs"/>
                      </a:endParaRP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18237595"/>
                  </a:ext>
                </a:extLst>
              </a:tr>
              <a:tr h="370840">
                <a:tc gridSpan="2">
                  <a:txBody>
                    <a:bodyPr/>
                    <a:lstStyle/>
                    <a:p>
                      <a:r>
                        <a:rPr kumimoji="1" lang="ja-JP" altLang="en-US" sz="1400"/>
                        <a:t>これまでにかかった病気（とくに通院したり入院したりしたことがあるもの）はありますか。何歳から何歳までのことですか。</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1" i="1"/>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8793150"/>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タバコは何歳から何歳まで、</a:t>
                      </a:r>
                      <a:r>
                        <a:rPr kumimoji="1" lang="en-US" altLang="ja-JP" sz="1400"/>
                        <a:t>1</a:t>
                      </a:r>
                      <a:r>
                        <a:rPr kumimoji="1" lang="ja-JP" altLang="en-US" sz="1400"/>
                        <a:t>日平均何本吸っていました（す）か。</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a:p>
                  </a:txBody>
                  <a:tcP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gridSpan="3">
                  <a:txBody>
                    <a:bodyPr/>
                    <a:lstStyle/>
                    <a:p>
                      <a:pPr algn="ctr"/>
                      <a:r>
                        <a:rPr kumimoji="1" lang="ja-JP" altLang="en-US" sz="1400"/>
                        <a:t>　</a:t>
                      </a:r>
                      <a:r>
                        <a:rPr kumimoji="1" lang="en-US" altLang="ja-JP" sz="1400" b="1" i="1">
                          <a:latin typeface="HGS教科書体" panose="02020600000000000000" pitchFamily="18" charset="-128"/>
                          <a:ea typeface="HGS教科書体" panose="02020600000000000000" pitchFamily="18" charset="-128"/>
                        </a:rPr>
                        <a:t>30</a:t>
                      </a:r>
                      <a:r>
                        <a:rPr kumimoji="1" lang="ja-JP" altLang="en-US" sz="1400" b="1"/>
                        <a:t> </a:t>
                      </a:r>
                      <a:r>
                        <a:rPr kumimoji="1" lang="ja-JP" altLang="en-US" sz="1400"/>
                        <a:t>歳～　　歳</a:t>
                      </a:r>
                      <a:endParaRPr kumimoji="1" lang="en-US" altLang="ja-JP" sz="1400"/>
                    </a:p>
                    <a:p>
                      <a:pPr algn="ctr"/>
                      <a:r>
                        <a:rPr kumimoji="1" lang="ja-JP" altLang="en-US" sz="1400"/>
                        <a:t>・</a:t>
                      </a:r>
                      <a:endParaRPr kumimoji="1" lang="en-US" altLang="ja-JP" sz="1400"/>
                    </a:p>
                    <a:p>
                      <a:pPr algn="ctr"/>
                      <a:r>
                        <a:rPr kumimoji="1" lang="ja-JP" altLang="en-US" sz="1400"/>
                        <a:t>吸ったことない</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a:txBody>
                    <a:bodyPr/>
                    <a:lstStyle/>
                    <a:p>
                      <a:pPr algn="r"/>
                      <a:r>
                        <a:rPr kumimoji="1" lang="en-US" altLang="ja-JP" sz="1400" b="1" i="1">
                          <a:latin typeface="HGS教科書体" panose="02020600000000000000" pitchFamily="18" charset="-128"/>
                          <a:ea typeface="HGS教科書体" panose="02020600000000000000" pitchFamily="18" charset="-128"/>
                        </a:rPr>
                        <a:t>10</a:t>
                      </a:r>
                      <a:r>
                        <a:rPr kumimoji="1" lang="ja-JP" altLang="en-US" sz="1400">
                          <a:latin typeface="HGS教科書体" panose="02020600000000000000" pitchFamily="18" charset="-128"/>
                          <a:ea typeface="HGS教科書体" panose="02020600000000000000" pitchFamily="18" charset="-128"/>
                        </a:rPr>
                        <a:t> </a:t>
                      </a:r>
                      <a:r>
                        <a:rPr kumimoji="1" lang="ja-JP" altLang="en-US" sz="1400"/>
                        <a:t>本</a:t>
                      </a:r>
                      <a:r>
                        <a:rPr kumimoji="1" lang="en-US" altLang="ja-JP" sz="1400"/>
                        <a:t>/</a:t>
                      </a:r>
                      <a:r>
                        <a:rPr kumimoji="1" lang="ja-JP" altLang="en-US" sz="1400"/>
                        <a:t>日</a:t>
                      </a:r>
                      <a:endParaRPr kumimoji="1" lang="en-US" altLang="ja-JP" sz="1400"/>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gridSpan="4">
                  <a:txBody>
                    <a:bodyPr/>
                    <a:lstStyle/>
                    <a:p>
                      <a:r>
                        <a:rPr kumimoji="1" lang="ja-JP" altLang="en-US" sz="1400"/>
                        <a:t>アルコールは何歳から何歳まで、</a:t>
                      </a:r>
                      <a:r>
                        <a:rPr kumimoji="1" lang="en-US" altLang="ja-JP" sz="1400"/>
                        <a:t>1</a:t>
                      </a:r>
                      <a:r>
                        <a:rPr kumimoji="1" lang="ja-JP" altLang="en-US" sz="1400"/>
                        <a:t>日平均何をどれくらい飲みました（す）か。</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gridSpan="2">
                  <a:txBody>
                    <a:bodyPr/>
                    <a:lstStyle/>
                    <a:p>
                      <a:pPr algn="ctr"/>
                      <a:r>
                        <a:rPr kumimoji="1" lang="ja-JP" altLang="en-US" sz="1400"/>
                        <a:t>　歳～　　歳</a:t>
                      </a:r>
                      <a:endParaRPr kumimoji="1" lang="en-US" altLang="ja-JP" sz="1400"/>
                    </a:p>
                    <a:p>
                      <a:pPr algn="ctr"/>
                      <a:r>
                        <a:rPr kumimoji="1" lang="ja-JP" altLang="en-US" sz="1400"/>
                        <a:t>・</a:t>
                      </a:r>
                      <a:endParaRPr kumimoji="1" lang="en-US" altLang="ja-JP" sz="1400"/>
                    </a:p>
                    <a:p>
                      <a:pPr algn="ctr"/>
                      <a:r>
                        <a:rPr kumimoji="1" lang="ja-JP" altLang="en-US" sz="1400"/>
                        <a:t>飲んだことない</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r"/>
                      <a:r>
                        <a:rPr kumimoji="1" lang="ja-JP" altLang="en-US" sz="1400"/>
                        <a:t>　本</a:t>
                      </a:r>
                      <a:r>
                        <a:rPr kumimoji="1" lang="en-US" altLang="ja-JP" sz="1400"/>
                        <a:t>/</a:t>
                      </a:r>
                      <a:r>
                        <a:rPr kumimoji="1" lang="ja-JP" altLang="en-US" sz="1400"/>
                        <a:t>日</a:t>
                      </a: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7612770"/>
                  </a:ext>
                </a:extLst>
              </a:tr>
              <a:tr h="370840">
                <a:tc gridSpan="2">
                  <a:txBody>
                    <a:bodyPr/>
                    <a:lstStyle/>
                    <a:p>
                      <a:r>
                        <a:rPr kumimoji="1" lang="ja-JP" altLang="en-US" sz="1400"/>
                        <a:t>アレルギーはありますか。</a:t>
                      </a:r>
                    </a:p>
                  </a:txBody>
                  <a:tcP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3">
                  <a:txBody>
                    <a:bodyPr/>
                    <a:lstStyle/>
                    <a:p>
                      <a:pPr algn="ctr"/>
                      <a:r>
                        <a:rPr kumimoji="1" lang="ja-JP" altLang="en-US" sz="1400"/>
                        <a:t>はい・いいえ</a:t>
                      </a:r>
                    </a:p>
                  </a:txBody>
                  <a:tcP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gridSpan="8">
                  <a:txBody>
                    <a:bodyPr/>
                    <a:lstStyle/>
                    <a:p>
                      <a:r>
                        <a:rPr kumimoji="1" lang="ja-JP" altLang="en-US" sz="1400"/>
                        <a:t>何に対するアレルギーですか：</a:t>
                      </a:r>
                    </a:p>
                  </a:txBody>
                  <a:tcP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765976"/>
                  </a:ext>
                </a:extLst>
              </a:tr>
              <a:tr h="370840">
                <a:tc gridSpan="2">
                  <a:txBody>
                    <a:bodyPr/>
                    <a:lstStyle/>
                    <a:p>
                      <a:r>
                        <a:rPr kumimoji="1" lang="ja-JP" altLang="en-US" sz="1400"/>
                        <a:t>血縁の人や同居の方で病気やけがのために通院や入院をされた方はいますか。（誰が、何歳時、どのような病気・けがで、などできるだけ詳しく書いてください）</a:t>
                      </a:r>
                    </a:p>
                  </a:txBody>
                  <a:tcP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11">
                  <a:txBody>
                    <a:bodyPr/>
                    <a:lstStyle/>
                    <a:p>
                      <a:pPr algn="l"/>
                      <a:r>
                        <a:rPr kumimoji="1" lang="ja-JP" altLang="en-US" sz="1400"/>
                        <a:t>　</a:t>
                      </a:r>
                      <a:r>
                        <a:rPr kumimoji="1" lang="ja-JP" altLang="en-US" sz="1800" b="1" i="1">
                          <a:solidFill>
                            <a:srgbClr val="FF0000"/>
                          </a:solidFill>
                          <a:latin typeface="HG教科書体" panose="02020609000000000000" pitchFamily="17" charset="-128"/>
                          <a:ea typeface="HG教科書体" panose="02020609000000000000" pitchFamily="17" charset="-128"/>
                        </a:rPr>
                        <a:t>父、</a:t>
                      </a:r>
                      <a:r>
                        <a:rPr kumimoji="1" lang="en-US" altLang="ja-JP" sz="1800" b="1" i="1">
                          <a:solidFill>
                            <a:srgbClr val="FF0000"/>
                          </a:solidFill>
                          <a:latin typeface="HG教科書体" panose="02020609000000000000" pitchFamily="17" charset="-128"/>
                          <a:ea typeface="HG教科書体" panose="02020609000000000000" pitchFamily="17" charset="-128"/>
                        </a:rPr>
                        <a:t>40</a:t>
                      </a:r>
                      <a:r>
                        <a:rPr kumimoji="1" lang="ja-JP" altLang="en-US" sz="1800" b="1" i="1">
                          <a:solidFill>
                            <a:srgbClr val="FF0000"/>
                          </a:solidFill>
                          <a:latin typeface="HG教科書体" panose="02020609000000000000" pitchFamily="17" charset="-128"/>
                          <a:ea typeface="HG教科書体" panose="02020609000000000000" pitchFamily="17" charset="-128"/>
                        </a:rPr>
                        <a:t>歳、交通事故死。　母、</a:t>
                      </a:r>
                      <a:r>
                        <a:rPr kumimoji="1" lang="en-US" altLang="ja-JP" sz="1800" b="1" i="1">
                          <a:solidFill>
                            <a:srgbClr val="FF0000"/>
                          </a:solidFill>
                          <a:latin typeface="HG教科書体" panose="02020609000000000000" pitchFamily="17" charset="-128"/>
                          <a:ea typeface="HG教科書体" panose="02020609000000000000" pitchFamily="17" charset="-128"/>
                        </a:rPr>
                        <a:t>80</a:t>
                      </a:r>
                      <a:r>
                        <a:rPr kumimoji="1" lang="ja-JP" altLang="en-US" sz="1800" b="1" i="1">
                          <a:solidFill>
                            <a:srgbClr val="FF0000"/>
                          </a:solidFill>
                          <a:latin typeface="HG教科書体" panose="02020609000000000000" pitchFamily="17" charset="-128"/>
                          <a:ea typeface="HG教科書体" panose="02020609000000000000" pitchFamily="17" charset="-128"/>
                        </a:rPr>
                        <a:t>歳～、高血圧、健在。　長女、</a:t>
                      </a:r>
                      <a:r>
                        <a:rPr kumimoji="1" lang="en-US" altLang="ja-JP" sz="1800" b="1" i="1">
                          <a:solidFill>
                            <a:srgbClr val="FF0000"/>
                          </a:solidFill>
                          <a:latin typeface="HG教科書体" panose="02020609000000000000" pitchFamily="17" charset="-128"/>
                          <a:ea typeface="HG教科書体" panose="02020609000000000000" pitchFamily="17" charset="-128"/>
                        </a:rPr>
                        <a:t>25</a:t>
                      </a:r>
                      <a:r>
                        <a:rPr kumimoji="1" lang="ja-JP" altLang="en-US" sz="1800" b="1" i="1">
                          <a:solidFill>
                            <a:srgbClr val="FF0000"/>
                          </a:solidFill>
                          <a:latin typeface="HG教科書体" panose="02020609000000000000" pitchFamily="17" charset="-128"/>
                          <a:ea typeface="HG教科書体" panose="02020609000000000000" pitchFamily="17" charset="-128"/>
                        </a:rPr>
                        <a:t>歳、うつ病</a:t>
                      </a:r>
                      <a:endParaRPr kumimoji="1" lang="en-US" altLang="ja-JP" sz="1800" b="1" i="1">
                        <a:solidFill>
                          <a:srgbClr val="FF0000"/>
                        </a:solidFill>
                        <a:latin typeface="HG教科書体" panose="02020609000000000000" pitchFamily="17" charset="-128"/>
                        <a:ea typeface="HG教科書体" panose="02020609000000000000" pitchFamily="17" charset="-128"/>
                      </a:endParaRPr>
                    </a:p>
                  </a:txBody>
                  <a:tcP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71707554"/>
                  </a:ext>
                </a:extLst>
              </a:tr>
              <a:tr h="370840">
                <a:tc>
                  <a:txBody>
                    <a:bodyPr/>
                    <a:lstStyle/>
                    <a:p>
                      <a:pPr algn="ctr"/>
                      <a:r>
                        <a:rPr kumimoji="1" lang="ja-JP" altLang="en-US" sz="1400"/>
                        <a:t>身　長</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kumimoji="1" lang="en-US" altLang="ja-JP" sz="1600" b="1" i="1">
                          <a:highlight>
                            <a:srgbClr val="FFFF00"/>
                          </a:highlight>
                          <a:latin typeface="HG教科書体" panose="02020609000000000000" pitchFamily="17" charset="-128"/>
                          <a:ea typeface="HG教科書体" panose="02020609000000000000" pitchFamily="17" charset="-128"/>
                        </a:rPr>
                        <a:t>168 </a:t>
                      </a:r>
                      <a:r>
                        <a:rPr kumimoji="1" lang="en-US" altLang="ja-JP" sz="1400" i="1">
                          <a:highlight>
                            <a:srgbClr val="FFFF00"/>
                          </a:highlight>
                          <a:latin typeface="HG教科書体" panose="02020609000000000000" pitchFamily="17" charset="-128"/>
                          <a:ea typeface="HG教科書体" panose="02020609000000000000" pitchFamily="17" charset="-128"/>
                        </a:rPr>
                        <a:t>cm</a:t>
                      </a:r>
                      <a:endParaRPr kumimoji="1" lang="ja-JP" altLang="en-US" sz="1400" i="1">
                        <a:highlight>
                          <a:srgbClr val="FFFF00"/>
                        </a:highlight>
                        <a:latin typeface="HG教科書体" panose="02020609000000000000" pitchFamily="17" charset="-128"/>
                        <a:ea typeface="HG教科書体" panose="02020609000000000000" pitchFamily="17" charset="-128"/>
                      </a:endParaRP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rowSpan="2">
                  <a:txBody>
                    <a:bodyPr/>
                    <a:lstStyle/>
                    <a:p>
                      <a:pPr algn="ctr"/>
                      <a:r>
                        <a:rPr kumimoji="1" lang="ja-JP" altLang="en-US" sz="1400"/>
                        <a:t>体　温</a:t>
                      </a:r>
                    </a:p>
                  </a:txBody>
                  <a:tcPr anchor="ct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rowSpan="2" gridSpan="2">
                  <a:txBody>
                    <a:bodyPr/>
                    <a:lstStyle/>
                    <a:p>
                      <a:pPr algn="ctr"/>
                      <a:r>
                        <a:rPr kumimoji="1" lang="en-US" altLang="ja-JP" sz="1600" b="1" i="1">
                          <a:highlight>
                            <a:srgbClr val="FFFF00"/>
                          </a:highlight>
                          <a:latin typeface="HGP教科書体" panose="02020600000000000000" pitchFamily="18" charset="-128"/>
                          <a:ea typeface="HGP教科書体" panose="02020600000000000000" pitchFamily="18" charset="-128"/>
                        </a:rPr>
                        <a:t>36.0</a:t>
                      </a:r>
                      <a:r>
                        <a:rPr kumimoji="1" lang="ja-JP" altLang="en-US" sz="1400">
                          <a:highlight>
                            <a:srgbClr val="FFFF00"/>
                          </a:highlight>
                        </a:rPr>
                        <a:t>℃</a:t>
                      </a:r>
                    </a:p>
                  </a:txBody>
                  <a:tcPr anchor="ct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r>
                        <a:rPr kumimoji="1" lang="ja-JP" altLang="en-US" sz="1400"/>
                        <a:t>血　圧</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4">
                  <a:txBody>
                    <a:bodyPr/>
                    <a:lstStyle/>
                    <a:p>
                      <a:r>
                        <a:rPr kumimoji="1" lang="en-US" altLang="ja-JP" sz="1600" b="1" i="1">
                          <a:highlight>
                            <a:srgbClr val="FFFF00"/>
                          </a:highlight>
                          <a:latin typeface="HGP教科書体" panose="02020600000000000000" pitchFamily="18" charset="-128"/>
                          <a:ea typeface="HGP教科書体" panose="02020600000000000000" pitchFamily="18" charset="-128"/>
                        </a:rPr>
                        <a:t>104/78</a:t>
                      </a:r>
                      <a:r>
                        <a:rPr kumimoji="1" lang="en-US" altLang="ja-JP" sz="1400"/>
                        <a:t> mmHg</a:t>
                      </a:r>
                      <a:endParaRPr kumimoji="1" lang="ja-JP" altLang="en-US" sz="1400"/>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1400"/>
                        <a:t>SpO</a:t>
                      </a:r>
                      <a:r>
                        <a:rPr kumimoji="1" lang="en-US" altLang="ja-JP" sz="1400" baseline="-25000"/>
                        <a:t>2</a:t>
                      </a:r>
                      <a:r>
                        <a:rPr kumimoji="1" lang="en-US" altLang="ja-JP" sz="1400" baseline="0">
                          <a:highlight>
                            <a:srgbClr val="FFFF00"/>
                          </a:highlight>
                        </a:rPr>
                        <a:t>(</a:t>
                      </a:r>
                      <a:r>
                        <a:rPr kumimoji="1" lang="en-US" altLang="ja-JP" sz="1400" baseline="0">
                          <a:highlight>
                            <a:srgbClr val="FFFF00"/>
                          </a:highlight>
                          <a:latin typeface="HGP教科書体" panose="02020600000000000000" pitchFamily="18" charset="-128"/>
                          <a:ea typeface="HGP教科書体" panose="02020600000000000000" pitchFamily="18" charset="-128"/>
                        </a:rPr>
                        <a:t>room air</a:t>
                      </a:r>
                      <a:r>
                        <a:rPr kumimoji="1" lang="en-US" altLang="ja-JP" sz="1400" baseline="0">
                          <a:highlight>
                            <a:srgbClr val="FFFF00"/>
                          </a:highlight>
                        </a:rPr>
                        <a:t>)</a:t>
                      </a:r>
                      <a:endParaRPr kumimoji="1" lang="ja-JP" altLang="en-US" sz="1400" baseline="-25000">
                        <a:highlight>
                          <a:srgbClr val="FFFF00"/>
                        </a:highlight>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99429416"/>
                  </a:ext>
                </a:extLst>
              </a:tr>
              <a:tr h="370840">
                <a:tc>
                  <a:txBody>
                    <a:bodyPr/>
                    <a:lstStyle/>
                    <a:p>
                      <a:pPr algn="ctr"/>
                      <a:r>
                        <a:rPr kumimoji="1" lang="ja-JP" altLang="en-US" sz="1400"/>
                        <a:t>体　重</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kumimoji="1" lang="en-US" altLang="ja-JP" sz="1600" b="1" i="1">
                          <a:highlight>
                            <a:srgbClr val="FFFF00"/>
                          </a:highlight>
                          <a:latin typeface="HG教科書体" panose="02020609000000000000" pitchFamily="17" charset="-128"/>
                          <a:ea typeface="HG教科書体" panose="02020609000000000000" pitchFamily="17" charset="-128"/>
                        </a:rPr>
                        <a:t>50 </a:t>
                      </a:r>
                      <a:r>
                        <a:rPr kumimoji="1" lang="en-US" altLang="ja-JP" sz="1400" i="1">
                          <a:highlight>
                            <a:srgbClr val="FFFF00"/>
                          </a:highlight>
                          <a:latin typeface="HG教科書体" panose="02020609000000000000" pitchFamily="17" charset="-128"/>
                          <a:ea typeface="HG教科書体" panose="02020609000000000000" pitchFamily="17" charset="-128"/>
                        </a:rPr>
                        <a:t>kg</a:t>
                      </a:r>
                      <a:endParaRPr kumimoji="1" lang="ja-JP" altLang="en-US" sz="1400" i="1">
                        <a:highlight>
                          <a:srgbClr val="FFFF00"/>
                        </a:highlight>
                        <a:latin typeface="HG教科書体" panose="02020609000000000000" pitchFamily="17" charset="-128"/>
                        <a:ea typeface="HG教科書体" panose="02020609000000000000" pitchFamily="17" charset="-128"/>
                      </a:endParaRP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vMerge="1">
                  <a:txBody>
                    <a:bodyPr/>
                    <a:lstStyle/>
                    <a:p>
                      <a:pPr algn="ctr"/>
                      <a:endParaRPr kumimoji="1" lang="ja-JP" altLang="en-US"/>
                    </a:p>
                  </a:txBody>
                  <a:tcPr>
                    <a:lnL w="762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tcPr>
                </a:tc>
                <a:tc gridSpan="2" vMerge="1">
                  <a:txBody>
                    <a:bodyPr/>
                    <a:lstStyle/>
                    <a:p>
                      <a:pPr algn="ctr"/>
                      <a:endParaRPr kumimoji="1" lang="ja-JP" altLang="en-US"/>
                    </a:p>
                  </a:txBody>
                  <a:tcPr>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gridSpan="2">
                  <a:txBody>
                    <a:bodyPr/>
                    <a:lstStyle/>
                    <a:p>
                      <a:pPr algn="ctr"/>
                      <a:r>
                        <a:rPr kumimoji="1" lang="ja-JP" altLang="en-US" sz="1400"/>
                        <a:t>脈　拍</a:t>
                      </a:r>
                    </a:p>
                  </a:txBody>
                  <a:tcPr>
                    <a:lnL w="76200"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4">
                  <a:txBody>
                    <a:bodyPr/>
                    <a:lstStyle/>
                    <a:p>
                      <a:r>
                        <a:rPr kumimoji="1" lang="en-US" altLang="ja-JP" sz="1600" b="1" i="1">
                          <a:highlight>
                            <a:srgbClr val="FFFF00"/>
                          </a:highlight>
                          <a:latin typeface="HGP教科書体" panose="02020600000000000000" pitchFamily="18" charset="-128"/>
                          <a:ea typeface="HGP教科書体" panose="02020600000000000000" pitchFamily="18" charset="-128"/>
                        </a:rPr>
                        <a:t>72</a:t>
                      </a:r>
                      <a:r>
                        <a:rPr kumimoji="1" lang="en-US" altLang="ja-JP" sz="1400"/>
                        <a:t>/</a:t>
                      </a:r>
                      <a:r>
                        <a:rPr kumimoji="1" lang="ja-JP" altLang="en-US" sz="1400"/>
                        <a:t>分、</a:t>
                      </a:r>
                      <a:r>
                        <a:rPr kumimoji="1" lang="ja-JP" altLang="en-US" sz="1600" b="1" i="1">
                          <a:highlight>
                            <a:srgbClr val="FFFF00"/>
                          </a:highlight>
                          <a:latin typeface="HGP教科書体" panose="02020600000000000000" pitchFamily="18" charset="-128"/>
                          <a:ea typeface="HGP教科書体" panose="02020600000000000000" pitchFamily="18" charset="-128"/>
                        </a:rPr>
                        <a:t>整</a:t>
                      </a:r>
                    </a:p>
                  </a:txBody>
                  <a:tcPr>
                    <a:lnL w="19050" cap="flat" cmpd="sng" algn="ctr">
                      <a:solidFill>
                        <a:schemeClr val="tx1"/>
                      </a:solidFill>
                      <a:prstDash val="sysDot"/>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r>
                        <a:rPr kumimoji="1" lang="en-US" altLang="ja-JP" sz="1600" b="1" i="1">
                          <a:highlight>
                            <a:srgbClr val="FFFF00"/>
                          </a:highlight>
                          <a:latin typeface="HGP教科書体" panose="02020600000000000000" pitchFamily="18" charset="-128"/>
                          <a:ea typeface="HGP教科書体" panose="02020600000000000000" pitchFamily="18" charset="-128"/>
                        </a:rPr>
                        <a:t>97</a:t>
                      </a:r>
                      <a:r>
                        <a:rPr kumimoji="1" lang="ja-JP" altLang="en-US" sz="1400" i="1">
                          <a:highlight>
                            <a:srgbClr val="FFFF00"/>
                          </a:highlight>
                          <a:latin typeface="HGP教科書体" panose="02020600000000000000" pitchFamily="18" charset="-128"/>
                          <a:ea typeface="HGP教科書体" panose="02020600000000000000" pitchFamily="18" charset="-128"/>
                        </a:rPr>
                        <a:t> </a:t>
                      </a:r>
                      <a:r>
                        <a:rPr kumimoji="1" lang="ja-JP" altLang="en-US" sz="1400" i="1">
                          <a:latin typeface="HGP教科書体" panose="02020600000000000000" pitchFamily="18" charset="-128"/>
                          <a:ea typeface="HGP教科書体" panose="02020600000000000000" pitchFamily="18" charset="-128"/>
                        </a:rPr>
                        <a:t>％</a:t>
                      </a:r>
                      <a:endParaRPr kumimoji="1" lang="ja-JP" altLang="en-US" sz="1400">
                        <a:latin typeface="HGP教科書体" panose="02020600000000000000" pitchFamily="18" charset="-128"/>
                        <a:ea typeface="HGP教科書体" panose="02020600000000000000" pitchFamily="18" charset="-128"/>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762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649840481"/>
                  </a:ext>
                </a:extLst>
              </a:tr>
            </a:tbl>
          </a:graphicData>
        </a:graphic>
      </p:graphicFrame>
      <p:sp>
        <p:nvSpPr>
          <p:cNvPr id="5" name="楕円 4"/>
          <p:cNvSpPr/>
          <p:nvPr/>
        </p:nvSpPr>
        <p:spPr>
          <a:xfrm>
            <a:off x="5622540" y="1099792"/>
            <a:ext cx="639271" cy="2508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9005394" y="3850879"/>
            <a:ext cx="1823917" cy="3035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4203130" y="4192822"/>
            <a:ext cx="796473" cy="268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16799" y="99327"/>
            <a:ext cx="10895849" cy="646331"/>
          </a:xfrm>
          <a:prstGeom prst="rect">
            <a:avLst/>
          </a:prstGeom>
        </p:spPr>
        <p:txBody>
          <a:bodyPr wrap="square">
            <a:spAutoFit/>
          </a:bodyPr>
          <a:lstStyle/>
          <a:p>
            <a:pPr algn="ctr"/>
            <a:r>
              <a:rPr lang="ja-JP" altLang="en-US" b="1" i="1" u="sng">
                <a:solidFill>
                  <a:srgbClr val="FF0000"/>
                </a:solidFill>
              </a:rPr>
              <a:t>＜年齢＞の＜性別＞</a:t>
            </a:r>
            <a:r>
              <a:rPr lang="ja-JP" altLang="en-US" b="1" i="1">
                <a:solidFill>
                  <a:srgbClr val="FF0000"/>
                </a:solidFill>
              </a:rPr>
              <a:t>が来院した。次の予診票を読み、医療面接の動画をみて設問へ進んでください。</a:t>
            </a:r>
            <a:endParaRPr lang="en-US" altLang="ja-JP" b="1" i="1">
              <a:solidFill>
                <a:srgbClr val="FF0000"/>
              </a:solidFill>
            </a:endParaRPr>
          </a:p>
          <a:p>
            <a:pPr algn="ctr"/>
            <a:r>
              <a:rPr lang="ja-JP" altLang="en-US" b="1" i="1">
                <a:solidFill>
                  <a:srgbClr val="FF0000"/>
                </a:solidFill>
              </a:rPr>
              <a:t>（</a:t>
            </a:r>
            <a:r>
              <a:rPr lang="en-US" altLang="ja-JP" b="1" i="1">
                <a:solidFill>
                  <a:srgbClr val="FF0000"/>
                </a:solidFill>
              </a:rPr>
              <a:t>COVID-19</a:t>
            </a:r>
            <a:r>
              <a:rPr lang="ja-JP" altLang="en-US" b="1" i="1">
                <a:solidFill>
                  <a:srgbClr val="FF0000"/>
                </a:solidFill>
              </a:rPr>
              <a:t>が発生していない設定です）</a:t>
            </a:r>
            <a:endParaRPr lang="ja-JP" altLang="en-US"/>
          </a:p>
        </p:txBody>
      </p:sp>
    </p:spTree>
    <p:extLst>
      <p:ext uri="{BB962C8B-B14F-4D97-AF65-F5344CB8AC3E}">
        <p14:creationId xmlns:p14="http://schemas.microsoft.com/office/powerpoint/2010/main" val="2074264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7104" y="2137100"/>
            <a:ext cx="10515600" cy="2334232"/>
          </a:xfrm>
        </p:spPr>
        <p:txBody>
          <a:bodyPr>
            <a:normAutofit lnSpcReduction="10000"/>
          </a:bodyPr>
          <a:lstStyle/>
          <a:p>
            <a:pPr marL="0" indent="0">
              <a:lnSpc>
                <a:spcPct val="170000"/>
              </a:lnSpc>
              <a:buNone/>
            </a:pPr>
            <a:r>
              <a:rPr lang="ja-JP" altLang="en-US">
                <a:latin typeface="ＭＳ ゴシック" panose="020B0609070205080204" pitchFamily="49" charset="-128"/>
                <a:ea typeface="ＭＳ ゴシック" panose="020B0609070205080204" pitchFamily="49" charset="-128"/>
              </a:rPr>
              <a:t>問</a:t>
            </a:r>
            <a:r>
              <a:rPr lang="ja-JP" altLang="ja-JP">
                <a:latin typeface="ＭＳ ゴシック" panose="020B0609070205080204" pitchFamily="49" charset="-128"/>
                <a:ea typeface="ＭＳ ゴシック" panose="020B0609070205080204" pitchFamily="49" charset="-128"/>
              </a:rPr>
              <a:t>．</a:t>
            </a:r>
            <a:r>
              <a:rPr lang="ja-JP" altLang="en-US">
                <a:latin typeface="ＭＳ ゴシック" panose="020B0609070205080204" pitchFamily="49" charset="-128"/>
                <a:ea typeface="ＭＳ ゴシック" panose="020B0609070205080204" pitchFamily="49" charset="-128"/>
              </a:rPr>
              <a:t>以上の情報をもとに、別紙の診療録の検査所見を記入してみましょう。</a:t>
            </a:r>
            <a:endParaRPr lang="en-US" altLang="ja-JP">
              <a:latin typeface="ＭＳ ゴシック" panose="020B0609070205080204" pitchFamily="49" charset="-128"/>
              <a:ea typeface="ＭＳ ゴシック" panose="020B0609070205080204" pitchFamily="49" charset="-128"/>
            </a:endParaRPr>
          </a:p>
          <a:p>
            <a:pPr marL="0" indent="0">
              <a:lnSpc>
                <a:spcPct val="170000"/>
              </a:lnSpc>
              <a:buNone/>
            </a:pPr>
            <a:r>
              <a:rPr lang="ja-JP" altLang="en-US">
                <a:solidFill>
                  <a:srgbClr val="FF0000"/>
                </a:solidFill>
                <a:highlight>
                  <a:srgbClr val="FFFF00"/>
                </a:highlight>
                <a:latin typeface="ＭＳ ゴシック" panose="020B0609070205080204" pitchFamily="49" charset="-128"/>
                <a:ea typeface="ＭＳ ゴシック" panose="020B0609070205080204" pitchFamily="49" charset="-128"/>
              </a:rPr>
              <a:t>（注）次に進むと前に戻れなくなります。</a:t>
            </a:r>
            <a:endParaRPr lang="en-US" altLang="ja-JP">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indent="0">
              <a:lnSpc>
                <a:spcPct val="170000"/>
              </a:lnSpc>
              <a:buNone/>
            </a:pPr>
            <a:endParaRPr lang="en-US" altLang="ja-JP">
              <a:latin typeface="ＭＳ ゴシック" panose="020B0609070205080204" pitchFamily="49" charset="-128"/>
              <a:ea typeface="ＭＳ ゴシック" panose="020B0609070205080204" pitchFamily="49" charset="-128"/>
            </a:endParaRPr>
          </a:p>
        </p:txBody>
      </p:sp>
      <p:sp>
        <p:nvSpPr>
          <p:cNvPr id="4" name="吹き出し: 四角形 3">
            <a:extLst>
              <a:ext uri="{FF2B5EF4-FFF2-40B4-BE49-F238E27FC236}">
                <a16:creationId xmlns:a16="http://schemas.microsoft.com/office/drawing/2014/main" id="{0A57DC46-A415-4F55-AD9B-0B05427C4764}"/>
              </a:ext>
            </a:extLst>
          </p:cNvPr>
          <p:cNvSpPr/>
          <p:nvPr/>
        </p:nvSpPr>
        <p:spPr>
          <a:xfrm>
            <a:off x="7255300" y="4347314"/>
            <a:ext cx="4363452" cy="2085666"/>
          </a:xfrm>
          <a:prstGeom prst="wedgeRectCallout">
            <a:avLst>
              <a:gd name="adj1" fmla="val -68596"/>
              <a:gd name="adj2" fmla="val -35855"/>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コンピュータ教材の特性を活かし、区切りを設けて、先の情報にたどり着けないようにすることで、医学生は全ての正解や解説を先に参照しないで、考えながらアウトプット型学習を行うことができます。</a:t>
            </a:r>
          </a:p>
        </p:txBody>
      </p:sp>
    </p:spTree>
    <p:extLst>
      <p:ext uri="{BB962C8B-B14F-4D97-AF65-F5344CB8AC3E}">
        <p14:creationId xmlns:p14="http://schemas.microsoft.com/office/powerpoint/2010/main" val="2416535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9600" y="494212"/>
            <a:ext cx="11117178" cy="3416320"/>
          </a:xfrm>
          <a:prstGeom prst="rect">
            <a:avLst/>
          </a:prstGeom>
          <a:noFill/>
        </p:spPr>
        <p:txBody>
          <a:bodyPr wrap="square" rtlCol="0">
            <a:spAutoFit/>
          </a:bodyPr>
          <a:lstStyle/>
          <a:p>
            <a:r>
              <a:rPr lang="ja-JP" altLang="en-US"/>
              <a:t>　</a:t>
            </a:r>
            <a:r>
              <a:rPr lang="ja-JP" altLang="ja-JP" sz="2400"/>
              <a:t>この患者の治療方針について</a:t>
            </a:r>
            <a:r>
              <a:rPr lang="ja-JP" altLang="en-US" sz="2400"/>
              <a:t>（</a:t>
            </a:r>
            <a:r>
              <a:rPr lang="en-US" altLang="ja-JP" sz="2400"/>
              <a:t>2020</a:t>
            </a:r>
            <a:r>
              <a:rPr lang="ja-JP" altLang="en-US" sz="2400"/>
              <a:t>年改訂版弁膜症治療のガイドライン：</a:t>
            </a:r>
            <a:r>
              <a:rPr lang="en-US" altLang="ja-JP" sz="2400"/>
              <a:t>JCS/JATS/JSVS/JSCS 2020 Guideline on the Management of Valvular Heart Disease</a:t>
            </a:r>
            <a:r>
              <a:rPr lang="ja-JP" altLang="en-US" sz="2400"/>
              <a:t>を読んで</a:t>
            </a:r>
            <a:r>
              <a:rPr lang="ja-JP" altLang="ja-JP" sz="2400"/>
              <a:t>学習した。</a:t>
            </a:r>
            <a:endParaRPr lang="en-US" altLang="ja-JP" sz="2400"/>
          </a:p>
          <a:p>
            <a:endParaRPr lang="en-US" altLang="ja-JP" sz="2400"/>
          </a:p>
          <a:p>
            <a:r>
              <a:rPr lang="ja-JP" altLang="en-US" sz="2000"/>
              <a:t>（</a:t>
            </a:r>
            <a:r>
              <a:rPr lang="en-US" altLang="ja-JP" sz="2000">
                <a:hlinkClick r:id="rId2"/>
              </a:rPr>
              <a:t>https://www.j-circ.or.jp/cms/wp-content/uploads/2020/04/JCS2020_Izumi_Eishi.pdf</a:t>
            </a:r>
            <a:r>
              <a:rPr lang="ja-JP" altLang="en-US" sz="2000"/>
              <a:t>）</a:t>
            </a:r>
            <a:endParaRPr lang="en-US" altLang="ja-JP" sz="2000"/>
          </a:p>
          <a:p>
            <a:r>
              <a:rPr lang="ja-JP" altLang="en-US" sz="2400"/>
              <a:t>　</a:t>
            </a:r>
            <a:endParaRPr lang="en-US" altLang="ja-JP" sz="2400"/>
          </a:p>
          <a:p>
            <a:endParaRPr lang="en-US" altLang="ja-JP" sz="2800"/>
          </a:p>
          <a:p>
            <a:r>
              <a:rPr lang="ja-JP" altLang="en-US" sz="2400"/>
              <a:t>問：この患者の適切な治療方針はなにか。ガイドライン</a:t>
            </a:r>
            <a:r>
              <a:rPr lang="en-US" altLang="ja-JP" sz="2400"/>
              <a:t>p61</a:t>
            </a:r>
            <a:r>
              <a:rPr lang="ja-JP" altLang="en-US" sz="2400"/>
              <a:t>～</a:t>
            </a:r>
            <a:r>
              <a:rPr lang="en-US" altLang="ja-JP" sz="2400"/>
              <a:t>72</a:t>
            </a:r>
            <a:r>
              <a:rPr lang="ja-JP" altLang="en-US" sz="2400"/>
              <a:t>の中から、根拠となる情報を抜き出し、引用しながら</a:t>
            </a:r>
            <a:r>
              <a:rPr lang="en-US" altLang="ja-JP" sz="2400"/>
              <a:t>300</a:t>
            </a:r>
            <a:r>
              <a:rPr lang="ja-JP" altLang="en-US" sz="2400"/>
              <a:t>字以内で説明しなさい。</a:t>
            </a:r>
            <a:endParaRPr lang="en-US" altLang="ja-JP" sz="2400"/>
          </a:p>
        </p:txBody>
      </p:sp>
      <p:sp>
        <p:nvSpPr>
          <p:cNvPr id="7" name="テキスト ボックス 6"/>
          <p:cNvSpPr txBox="1"/>
          <p:nvPr/>
        </p:nvSpPr>
        <p:spPr>
          <a:xfrm>
            <a:off x="674247" y="3958389"/>
            <a:ext cx="10987883" cy="2376000"/>
          </a:xfrm>
          <a:prstGeom prst="rect">
            <a:avLst/>
          </a:prstGeom>
          <a:noFill/>
          <a:ln w="19050">
            <a:solidFill>
              <a:schemeClr val="tx1"/>
            </a:solidFill>
          </a:ln>
        </p:spPr>
        <p:txBody>
          <a:bodyPr wrap="square" rtlCol="0">
            <a:spAutoFit/>
          </a:bodyPr>
          <a:lstStyle/>
          <a:p>
            <a:pPr marL="1160463" indent="-1160463"/>
            <a:r>
              <a:rPr kumimoji="1" lang="ja-JP" altLang="en-US" b="1"/>
              <a:t>治療方針：</a:t>
            </a:r>
            <a:endParaRPr kumimoji="1" lang="en-US" altLang="ja-JP" b="1">
              <a:solidFill>
                <a:srgbClr val="FF0000"/>
              </a:solidFill>
            </a:endParaRPr>
          </a:p>
        </p:txBody>
      </p:sp>
      <p:sp>
        <p:nvSpPr>
          <p:cNvPr id="4" name="吹き出し: 四角形 3">
            <a:extLst>
              <a:ext uri="{FF2B5EF4-FFF2-40B4-BE49-F238E27FC236}">
                <a16:creationId xmlns:a16="http://schemas.microsoft.com/office/drawing/2014/main" id="{0107854D-481F-490D-9594-556A441AAFBE}"/>
              </a:ext>
            </a:extLst>
          </p:cNvPr>
          <p:cNvSpPr/>
          <p:nvPr/>
        </p:nvSpPr>
        <p:spPr>
          <a:xfrm>
            <a:off x="5694948" y="4584032"/>
            <a:ext cx="6124330" cy="2085666"/>
          </a:xfrm>
          <a:prstGeom prst="wedgeRectCallout">
            <a:avLst>
              <a:gd name="adj1" fmla="val -32641"/>
              <a:gd name="adj2" fmla="val -85082"/>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rgbClr val="FF0000"/>
                </a:solidFill>
              </a:rPr>
              <a:t>　公益財団法人日本医療機能評価機構が管理する「</a:t>
            </a:r>
            <a:r>
              <a:rPr lang="en-US" altLang="ja-JP">
                <a:solidFill>
                  <a:srgbClr val="FF0000"/>
                </a:solidFill>
              </a:rPr>
              <a:t>Minds</a:t>
            </a:r>
            <a:r>
              <a:rPr lang="ja-JP" altLang="en-US">
                <a:solidFill>
                  <a:srgbClr val="FF0000"/>
                </a:solidFill>
              </a:rPr>
              <a:t>ガイドラインライブラリ」（</a:t>
            </a:r>
            <a:r>
              <a:rPr lang="en-US" altLang="ja-JP">
                <a:solidFill>
                  <a:srgbClr val="FF0000"/>
                </a:solidFill>
                <a:hlinkClick r:id="rId3"/>
              </a:rPr>
              <a:t>https://minds.jcqhc.or.jp/</a:t>
            </a:r>
            <a:r>
              <a:rPr lang="ja-JP" altLang="en-US">
                <a:solidFill>
                  <a:srgbClr val="FF0000"/>
                </a:solidFill>
              </a:rPr>
              <a:t>）に掲載されている各疾患のガイドラインのうち、無料公開されているものを活用しています。</a:t>
            </a:r>
            <a:endParaRPr lang="en-US" altLang="ja-JP">
              <a:solidFill>
                <a:srgbClr val="FF0000"/>
              </a:solidFill>
            </a:endParaRPr>
          </a:p>
          <a:p>
            <a:r>
              <a:rPr lang="ja-JP" altLang="en-US">
                <a:solidFill>
                  <a:srgbClr val="FF0000"/>
                </a:solidFill>
              </a:rPr>
              <a:t>　診断や治療に関連するエビデンスを獲得し、診療に応用できることを疑似体験させることを、本教材の特徴の１つとしていきたいと思います。</a:t>
            </a:r>
            <a:endParaRPr kumimoji="1" lang="ja-JP" altLang="en-US">
              <a:solidFill>
                <a:srgbClr val="FF0000"/>
              </a:solidFill>
            </a:endParaRPr>
          </a:p>
        </p:txBody>
      </p:sp>
    </p:spTree>
    <p:extLst>
      <p:ext uri="{BB962C8B-B14F-4D97-AF65-F5344CB8AC3E}">
        <p14:creationId xmlns:p14="http://schemas.microsoft.com/office/powerpoint/2010/main" val="71197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91241" y="1229185"/>
            <a:ext cx="10515600" cy="4351338"/>
          </a:xfrm>
        </p:spPr>
        <p:txBody>
          <a:bodyPr>
            <a:normAutofit lnSpcReduction="10000"/>
          </a:bodyPr>
          <a:lstStyle/>
          <a:p>
            <a:pPr marL="0" indent="0">
              <a:buNone/>
            </a:pPr>
            <a:r>
              <a:rPr kumimoji="1" lang="ja-JP" altLang="en-US">
                <a:latin typeface="ＭＳ ゴシック" panose="020B0609070205080204" pitchFamily="49" charset="-128"/>
                <a:ea typeface="ＭＳ ゴシック" panose="020B0609070205080204" pitchFamily="49" charset="-128"/>
              </a:rPr>
              <a:t>問．</a:t>
            </a:r>
            <a:r>
              <a:rPr lang="ja-JP" altLang="ja-JP">
                <a:latin typeface="ＭＳ ゴシック" panose="020B0609070205080204" pitchFamily="49" charset="-128"/>
                <a:ea typeface="ＭＳ ゴシック" panose="020B0609070205080204" pitchFamily="49" charset="-128"/>
              </a:rPr>
              <a:t>主治医は臨床症状から軽症と考え、手術以外の治療方法を検討した。保存的治療に関する論文の</a:t>
            </a:r>
            <a:r>
              <a:rPr lang="en-US" altLang="ja-JP">
                <a:latin typeface="ＭＳ ゴシック" panose="020B0609070205080204" pitchFamily="49" charset="-128"/>
                <a:ea typeface="ＭＳ ゴシック" panose="020B0609070205080204" pitchFamily="49" charset="-128"/>
              </a:rPr>
              <a:t>Abstract</a:t>
            </a:r>
            <a:r>
              <a:rPr lang="ja-JP" altLang="ja-JP">
                <a:latin typeface="ＭＳ ゴシック" panose="020B0609070205080204" pitchFamily="49" charset="-128"/>
                <a:ea typeface="ＭＳ ゴシック" panose="020B0609070205080204" pitchFamily="49" charset="-128"/>
              </a:rPr>
              <a:t>を示す。</a:t>
            </a:r>
          </a:p>
          <a:p>
            <a:pPr marL="0" indent="0">
              <a:buNone/>
            </a:pPr>
            <a:r>
              <a:rPr lang="ja-JP" altLang="en-US">
                <a:latin typeface="ＭＳ ゴシック" panose="020B0609070205080204" pitchFamily="49" charset="-128"/>
                <a:ea typeface="ＭＳ ゴシック" panose="020B0609070205080204" pitchFamily="49" charset="-128"/>
              </a:rPr>
              <a:t>　</a:t>
            </a:r>
            <a:r>
              <a:rPr lang="ja-JP" altLang="ja-JP">
                <a:latin typeface="ＭＳ ゴシック" panose="020B0609070205080204" pitchFamily="49" charset="-128"/>
                <a:ea typeface="ＭＳ ゴシック" panose="020B0609070205080204" pitchFamily="49" charset="-128"/>
              </a:rPr>
              <a:t>論文の骨子を理解するために、</a:t>
            </a:r>
            <a:r>
              <a:rPr lang="en-US" altLang="ja-JP">
                <a:latin typeface="ＭＳ ゴシック" panose="020B0609070205080204" pitchFamily="49" charset="-128"/>
                <a:ea typeface="ＭＳ ゴシック" panose="020B0609070205080204" pitchFamily="49" charset="-128"/>
              </a:rPr>
              <a:t>PICO</a:t>
            </a:r>
            <a:r>
              <a:rPr lang="ja-JP" altLang="ja-JP">
                <a:latin typeface="ＭＳ ゴシック" panose="020B0609070205080204" pitchFamily="49" charset="-128"/>
                <a:ea typeface="ＭＳ ゴシック" panose="020B0609070205080204" pitchFamily="49" charset="-128"/>
              </a:rPr>
              <a:t>による研究デザインの定式化を行った。下記の空欄に適切な用語はどれか。</a:t>
            </a:r>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①</a:t>
            </a:r>
            <a:r>
              <a:rPr lang="ja-JP" altLang="ja-JP">
                <a:latin typeface="ＭＳ ゴシック" panose="020B0609070205080204" pitchFamily="49" charset="-128"/>
                <a:ea typeface="ＭＳ ゴシック" panose="020B0609070205080204" pitchFamily="49" charset="-128"/>
              </a:rPr>
              <a:t>～</a:t>
            </a:r>
            <a:r>
              <a:rPr lang="ja-JP" altLang="en-US">
                <a:latin typeface="ＭＳ ゴシック" panose="020B0609070205080204" pitchFamily="49" charset="-128"/>
                <a:ea typeface="ＭＳ ゴシック" panose="020B0609070205080204" pitchFamily="49" charset="-128"/>
                <a:sym typeface="ＭＳ 明朝" panose="02020609040205080304" pitchFamily="17" charset="-128"/>
              </a:rPr>
              <a:t>⑩</a:t>
            </a:r>
            <a:r>
              <a:rPr lang="ja-JP" altLang="ja-JP">
                <a:latin typeface="ＭＳ ゴシック" panose="020B0609070205080204" pitchFamily="49" charset="-128"/>
                <a:ea typeface="ＭＳ ゴシック" panose="020B0609070205080204" pitchFamily="49" charset="-128"/>
              </a:rPr>
              <a:t>の語句から１つずつ選べ。</a:t>
            </a:r>
            <a:endParaRPr lang="en-US" altLang="ja-JP">
              <a:latin typeface="ＭＳ ゴシック" panose="020B0609070205080204" pitchFamily="49" charset="-128"/>
              <a:ea typeface="ＭＳ ゴシック" panose="020B0609070205080204" pitchFamily="49" charset="-128"/>
            </a:endParaRPr>
          </a:p>
          <a:p>
            <a:pPr marL="0" indent="0">
              <a:buNone/>
            </a:pPr>
            <a:endParaRPr lang="en-US"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P</a:t>
            </a:r>
            <a:r>
              <a:rPr lang="ja-JP" altLang="en-US">
                <a:latin typeface="ＭＳ ゴシック" panose="020B0609070205080204" pitchFamily="49" charset="-128"/>
                <a:ea typeface="ＭＳ ゴシック" panose="020B0609070205080204" pitchFamily="49" charset="-128"/>
              </a:rPr>
              <a:t>：</a:t>
            </a:r>
            <a:endParaRPr lang="en-US"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I</a:t>
            </a:r>
            <a:r>
              <a:rPr lang="ja-JP" altLang="en-US">
                <a:latin typeface="ＭＳ ゴシック" panose="020B0609070205080204" pitchFamily="49" charset="-128"/>
                <a:ea typeface="ＭＳ ゴシック" panose="020B0609070205080204" pitchFamily="49" charset="-128"/>
              </a:rPr>
              <a:t>：</a:t>
            </a:r>
            <a:endParaRPr lang="en-US"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C</a:t>
            </a:r>
            <a:r>
              <a:rPr lang="ja-JP" altLang="en-US">
                <a:latin typeface="ＭＳ ゴシック" panose="020B0609070205080204" pitchFamily="49" charset="-128"/>
                <a:ea typeface="ＭＳ ゴシック" panose="020B0609070205080204" pitchFamily="49" charset="-128"/>
              </a:rPr>
              <a:t>：</a:t>
            </a:r>
            <a:endParaRPr lang="en-US"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O</a:t>
            </a:r>
            <a:r>
              <a:rPr lang="ja-JP" altLang="en-US">
                <a:latin typeface="ＭＳ ゴシック" panose="020B0609070205080204" pitchFamily="49" charset="-128"/>
                <a:ea typeface="ＭＳ ゴシック" panose="020B0609070205080204" pitchFamily="49" charset="-128"/>
              </a:rPr>
              <a:t>：</a:t>
            </a:r>
            <a:endParaRPr lang="ja-JP" altLang="ja-JP">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5350792" y="3738158"/>
            <a:ext cx="6536410" cy="2862322"/>
          </a:xfrm>
          <a:prstGeom prst="rect">
            <a:avLst/>
          </a:prstGeom>
          <a:solidFill>
            <a:schemeClr val="accent4">
              <a:lumMod val="20000"/>
              <a:lumOff val="80000"/>
            </a:schemeClr>
          </a:solidFill>
          <a:ln>
            <a:solidFill>
              <a:schemeClr val="tx1"/>
            </a:solidFill>
          </a:ln>
        </p:spPr>
        <p:txBody>
          <a:bodyPr wrap="square" rtlCol="0">
            <a:spAutoFit/>
          </a:bodyPr>
          <a:lstStyle/>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①</a:t>
            </a:r>
            <a:r>
              <a:rPr lang="ja-JP" altLang="ja-JP">
                <a:latin typeface="ＭＳ ゴシック" panose="020B0609070205080204" pitchFamily="49" charset="-128"/>
                <a:ea typeface="ＭＳ ゴシック" panose="020B0609070205080204" pitchFamily="49" charset="-128"/>
              </a:rPr>
              <a:t>　軽～中等症の肘部管症候群患者</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②</a:t>
            </a:r>
            <a:r>
              <a:rPr lang="ja-JP" altLang="ja-JP">
                <a:latin typeface="ＭＳ ゴシック" panose="020B0609070205080204" pitchFamily="49" charset="-128"/>
                <a:ea typeface="ＭＳ ゴシック" panose="020B0609070205080204" pitchFamily="49" charset="-128"/>
              </a:rPr>
              <a:t>　症状が改善した肘部管症候群患者</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③</a:t>
            </a:r>
            <a:r>
              <a:rPr lang="ja-JP" altLang="ja-JP">
                <a:latin typeface="ＭＳ ゴシック" panose="020B0609070205080204" pitchFamily="49" charset="-128"/>
                <a:ea typeface="ＭＳ ゴシック" panose="020B0609070205080204" pitchFamily="49" charset="-128"/>
              </a:rPr>
              <a:t>　介入群に割り当てられた</a:t>
            </a:r>
            <a:r>
              <a:rPr lang="en-US" altLang="ja-JP">
                <a:latin typeface="ＭＳ ゴシック" panose="020B0609070205080204" pitchFamily="49" charset="-128"/>
                <a:ea typeface="ＭＳ ゴシック" panose="020B0609070205080204" pitchFamily="49" charset="-128"/>
              </a:rPr>
              <a:t>70</a:t>
            </a:r>
            <a:r>
              <a:rPr lang="ja-JP" altLang="ja-JP">
                <a:latin typeface="ＭＳ ゴシック" panose="020B0609070205080204" pitchFamily="49" charset="-128"/>
                <a:ea typeface="ＭＳ ゴシック" panose="020B0609070205080204" pitchFamily="49" charset="-128"/>
              </a:rPr>
              <a:t>名の患者</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④</a:t>
            </a:r>
            <a:r>
              <a:rPr lang="ja-JP" altLang="ja-JP">
                <a:latin typeface="ＭＳ ゴシック" panose="020B0609070205080204" pitchFamily="49" charset="-128"/>
                <a:ea typeface="ＭＳ ゴシック" panose="020B0609070205080204" pitchFamily="49" charset="-128"/>
              </a:rPr>
              <a:t>　夜間の装具、</a:t>
            </a:r>
            <a:r>
              <a:rPr lang="en-US" altLang="ja-JP">
                <a:latin typeface="ＭＳ ゴシック" panose="020B0609070205080204" pitchFamily="49" charset="-128"/>
                <a:ea typeface="ＭＳ ゴシック" panose="020B0609070205080204" pitchFamily="49" charset="-128"/>
              </a:rPr>
              <a:t>Nerve gliding</a:t>
            </a:r>
            <a:r>
              <a:rPr lang="ja-JP" altLang="ja-JP">
                <a:latin typeface="ＭＳ ゴシック" panose="020B0609070205080204" pitchFamily="49" charset="-128"/>
                <a:ea typeface="ＭＳ ゴシック" panose="020B0609070205080204" pitchFamily="49" charset="-128"/>
              </a:rPr>
              <a:t>運動をする</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⑤</a:t>
            </a:r>
            <a:r>
              <a:rPr lang="ja-JP" altLang="ja-JP">
                <a:latin typeface="ＭＳ ゴシック" panose="020B0609070205080204" pitchFamily="49" charset="-128"/>
                <a:ea typeface="ＭＳ ゴシック" panose="020B0609070205080204" pitchFamily="49" charset="-128"/>
              </a:rPr>
              <a:t>　夜間の装具、</a:t>
            </a:r>
            <a:r>
              <a:rPr lang="en-US" altLang="ja-JP">
                <a:latin typeface="ＭＳ ゴシック" panose="020B0609070205080204" pitchFamily="49" charset="-128"/>
                <a:ea typeface="ＭＳ ゴシック" panose="020B0609070205080204" pitchFamily="49" charset="-128"/>
              </a:rPr>
              <a:t>Nerve gliding</a:t>
            </a:r>
            <a:r>
              <a:rPr lang="ja-JP" altLang="ja-JP">
                <a:latin typeface="ＭＳ ゴシック" panose="020B0609070205080204" pitchFamily="49" charset="-128"/>
                <a:ea typeface="ＭＳ ゴシック" panose="020B0609070205080204" pitchFamily="49" charset="-128"/>
              </a:rPr>
              <a:t>運動をしない</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⑥</a:t>
            </a:r>
            <a:r>
              <a:rPr lang="ja-JP" altLang="ja-JP">
                <a:latin typeface="ＭＳ ゴシック" panose="020B0609070205080204" pitchFamily="49" charset="-128"/>
                <a:ea typeface="ＭＳ ゴシック" panose="020B0609070205080204" pitchFamily="49" charset="-128"/>
              </a:rPr>
              <a:t>　神経痛のコントロールをする</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➆</a:t>
            </a:r>
            <a:r>
              <a:rPr lang="ja-JP" altLang="ja-JP">
                <a:latin typeface="ＭＳ ゴシック" panose="020B0609070205080204" pitchFamily="49" charset="-128"/>
                <a:ea typeface="ＭＳ ゴシック" panose="020B0609070205080204" pitchFamily="49" charset="-128"/>
              </a:rPr>
              <a:t>　</a:t>
            </a:r>
            <a:r>
              <a:rPr lang="en-US" altLang="ja-JP">
                <a:latin typeface="ＭＳ ゴシック" panose="020B0609070205080204" pitchFamily="49" charset="-128"/>
                <a:ea typeface="ＭＳ ゴシック" panose="020B0609070205080204" pitchFamily="49" charset="-128"/>
              </a:rPr>
              <a:t>COPM</a:t>
            </a:r>
            <a:r>
              <a:rPr lang="ja-JP" altLang="ja-JP" err="1">
                <a:latin typeface="ＭＳ ゴシック" panose="020B0609070205080204" pitchFamily="49" charset="-128"/>
                <a:ea typeface="ＭＳ ゴシック" panose="020B0609070205080204" pitchFamily="49" charset="-128"/>
              </a:rPr>
              <a:t>、</a:t>
            </a:r>
            <a:r>
              <a:rPr lang="en-US" altLang="ja-JP">
                <a:latin typeface="ＭＳ ゴシック" panose="020B0609070205080204" pitchFamily="49" charset="-128"/>
                <a:ea typeface="ＭＳ ゴシック" panose="020B0609070205080204" pitchFamily="49" charset="-128"/>
              </a:rPr>
              <a:t>VAPS</a:t>
            </a:r>
            <a:r>
              <a:rPr lang="ja-JP" altLang="ja-JP">
                <a:latin typeface="ＭＳ ゴシック" panose="020B0609070205080204" pitchFamily="49" charset="-128"/>
                <a:ea typeface="ＭＳ ゴシック" panose="020B0609070205080204" pitchFamily="49" charset="-128"/>
              </a:rPr>
              <a:t>の改善を促進する</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⑧</a:t>
            </a:r>
            <a:r>
              <a:rPr lang="ja-JP" altLang="ja-JP">
                <a:latin typeface="ＭＳ ゴシック" panose="020B0609070205080204" pitchFamily="49" charset="-128"/>
                <a:ea typeface="ＭＳ ゴシック" panose="020B0609070205080204" pitchFamily="49" charset="-128"/>
              </a:rPr>
              <a:t>　</a:t>
            </a:r>
            <a:r>
              <a:rPr lang="en-US" altLang="ja-JP">
                <a:latin typeface="ＭＳ ゴシック" panose="020B0609070205080204" pitchFamily="49" charset="-128"/>
                <a:ea typeface="ＭＳ ゴシック" panose="020B0609070205080204" pitchFamily="49" charset="-128"/>
              </a:rPr>
              <a:t>COPM</a:t>
            </a:r>
            <a:r>
              <a:rPr lang="ja-JP" altLang="ja-JP" err="1">
                <a:latin typeface="ＭＳ ゴシック" panose="020B0609070205080204" pitchFamily="49" charset="-128"/>
                <a:ea typeface="ＭＳ ゴシック" panose="020B0609070205080204" pitchFamily="49" charset="-128"/>
              </a:rPr>
              <a:t>、</a:t>
            </a:r>
            <a:r>
              <a:rPr lang="en-US" altLang="ja-JP">
                <a:latin typeface="ＭＳ ゴシック" panose="020B0609070205080204" pitchFamily="49" charset="-128"/>
                <a:ea typeface="ＭＳ ゴシック" panose="020B0609070205080204" pitchFamily="49" charset="-128"/>
              </a:rPr>
              <a:t>VAPS</a:t>
            </a:r>
            <a:r>
              <a:rPr lang="ja-JP" altLang="ja-JP">
                <a:latin typeface="ＭＳ ゴシック" panose="020B0609070205080204" pitchFamily="49" charset="-128"/>
                <a:ea typeface="ＭＳ ゴシック" panose="020B0609070205080204" pitchFamily="49" charset="-128"/>
              </a:rPr>
              <a:t>の悪化を予防する</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⑨</a:t>
            </a:r>
            <a:r>
              <a:rPr lang="ja-JP" altLang="ja-JP">
                <a:latin typeface="ＭＳ ゴシック" panose="020B0609070205080204" pitchFamily="49" charset="-128"/>
                <a:ea typeface="ＭＳ ゴシック" panose="020B0609070205080204" pitchFamily="49" charset="-128"/>
              </a:rPr>
              <a:t>　</a:t>
            </a:r>
            <a:r>
              <a:rPr lang="en-US" altLang="ja-JP">
                <a:latin typeface="ＭＳ ゴシック" panose="020B0609070205080204" pitchFamily="49" charset="-128"/>
                <a:ea typeface="ＭＳ ゴシック" panose="020B0609070205080204" pitchFamily="49" charset="-128"/>
              </a:rPr>
              <a:t>COPM</a:t>
            </a:r>
            <a:r>
              <a:rPr lang="ja-JP" altLang="ja-JP" err="1">
                <a:latin typeface="ＭＳ ゴシック" panose="020B0609070205080204" pitchFamily="49" charset="-128"/>
                <a:ea typeface="ＭＳ ゴシック" panose="020B0609070205080204" pitchFamily="49" charset="-128"/>
              </a:rPr>
              <a:t>、</a:t>
            </a:r>
            <a:r>
              <a:rPr lang="en-US" altLang="ja-JP">
                <a:latin typeface="ＭＳ ゴシック" panose="020B0609070205080204" pitchFamily="49" charset="-128"/>
                <a:ea typeface="ＭＳ ゴシック" panose="020B0609070205080204" pitchFamily="49" charset="-128"/>
              </a:rPr>
              <a:t>VAPS</a:t>
            </a:r>
            <a:r>
              <a:rPr lang="ja-JP" altLang="ja-JP">
                <a:latin typeface="ＭＳ ゴシック" panose="020B0609070205080204" pitchFamily="49" charset="-128"/>
                <a:ea typeface="ＭＳ ゴシック" panose="020B0609070205080204" pitchFamily="49" charset="-128"/>
              </a:rPr>
              <a:t>の改善に違いはない</a:t>
            </a:r>
          </a:p>
          <a:p>
            <a:r>
              <a:rPr lang="en-US" altLang="ja-JP">
                <a:latin typeface="ＭＳ ゴシック" panose="020B0609070205080204" pitchFamily="49" charset="-128"/>
                <a:ea typeface="ＭＳ ゴシック" panose="020B0609070205080204" pitchFamily="49" charset="-128"/>
                <a:sym typeface="ＭＳ 明朝" panose="02020609040205080304" pitchFamily="17" charset="-128"/>
              </a:rPr>
              <a:t>⑩</a:t>
            </a:r>
            <a:r>
              <a:rPr lang="ja-JP" altLang="ja-JP">
                <a:latin typeface="ＭＳ ゴシック" panose="020B0609070205080204" pitchFamily="49" charset="-128"/>
                <a:ea typeface="ＭＳ ゴシック" panose="020B0609070205080204" pitchFamily="49" charset="-128"/>
              </a:rPr>
              <a:t>　</a:t>
            </a:r>
            <a:r>
              <a:rPr lang="en-US" altLang="ja-JP">
                <a:latin typeface="ＭＳ ゴシック" panose="020B0609070205080204" pitchFamily="49" charset="-128"/>
                <a:ea typeface="ＭＳ ゴシック" panose="020B0609070205080204" pitchFamily="49" charset="-128"/>
              </a:rPr>
              <a:t>COPM</a:t>
            </a:r>
            <a:r>
              <a:rPr lang="ja-JP" altLang="ja-JP" err="1">
                <a:latin typeface="ＭＳ ゴシック" panose="020B0609070205080204" pitchFamily="49" charset="-128"/>
                <a:ea typeface="ＭＳ ゴシック" panose="020B0609070205080204" pitchFamily="49" charset="-128"/>
              </a:rPr>
              <a:t>、</a:t>
            </a:r>
            <a:r>
              <a:rPr lang="en-US" altLang="ja-JP">
                <a:latin typeface="ＭＳ ゴシック" panose="020B0609070205080204" pitchFamily="49" charset="-128"/>
                <a:ea typeface="ＭＳ ゴシック" panose="020B0609070205080204" pitchFamily="49" charset="-128"/>
              </a:rPr>
              <a:t>VAPS</a:t>
            </a:r>
            <a:r>
              <a:rPr lang="ja-JP" altLang="ja-JP" err="1">
                <a:latin typeface="ＭＳ ゴシック" panose="020B0609070205080204" pitchFamily="49" charset="-128"/>
                <a:ea typeface="ＭＳ ゴシック" panose="020B0609070205080204" pitchFamily="49" charset="-128"/>
              </a:rPr>
              <a:t>、</a:t>
            </a:r>
            <a:r>
              <a:rPr lang="ja-JP" altLang="ja-JP">
                <a:latin typeface="ＭＳ ゴシック" panose="020B0609070205080204" pitchFamily="49" charset="-128"/>
                <a:ea typeface="ＭＳ ゴシック" panose="020B0609070205080204" pitchFamily="49" charset="-128"/>
              </a:rPr>
              <a:t>神経学所見の測定は不要である</a:t>
            </a:r>
          </a:p>
        </p:txBody>
      </p:sp>
      <p:sp>
        <p:nvSpPr>
          <p:cNvPr id="6" name="正方形/長方形 5"/>
          <p:cNvSpPr/>
          <p:nvPr/>
        </p:nvSpPr>
        <p:spPr>
          <a:xfrm>
            <a:off x="1390975" y="3630483"/>
            <a:ext cx="3382505" cy="40683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1390975" y="4116096"/>
            <a:ext cx="3382505" cy="40683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1390974" y="4654742"/>
            <a:ext cx="3382505" cy="40683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1390974" y="5173693"/>
            <a:ext cx="3382505" cy="40683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50831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5219" y="395654"/>
            <a:ext cx="11443189" cy="6224954"/>
          </a:xfrm>
        </p:spPr>
        <p:txBody>
          <a:bodyPr>
            <a:normAutofit fontScale="62500" lnSpcReduction="20000"/>
          </a:bodyPr>
          <a:lstStyle/>
          <a:p>
            <a:pPr marL="0" indent="0">
              <a:buNone/>
            </a:pPr>
            <a:r>
              <a:rPr lang="en-US" altLang="ja-JP" u="sng">
                <a:hlinkClick r:id="rId2" tooltip="The Journal of hand surgery, European volume."/>
              </a:rPr>
              <a:t>J Hand </a:t>
            </a:r>
            <a:r>
              <a:rPr lang="en-US" altLang="ja-JP" u="sng" err="1">
                <a:hlinkClick r:id="rId2" tooltip="The Journal of hand surgery, European volume."/>
              </a:rPr>
              <a:t>Surg</a:t>
            </a:r>
            <a:r>
              <a:rPr lang="en-US" altLang="ja-JP" u="sng">
                <a:hlinkClick r:id="rId2" tooltip="The Journal of hand surgery, European volume."/>
              </a:rPr>
              <a:t> </a:t>
            </a:r>
            <a:r>
              <a:rPr lang="en-US" altLang="ja-JP" u="sng" err="1">
                <a:hlinkClick r:id="rId2" tooltip="The Journal of hand surgery, European volume."/>
              </a:rPr>
              <a:t>Eur</a:t>
            </a:r>
            <a:r>
              <a:rPr lang="en-US" altLang="ja-JP" u="sng">
                <a:hlinkClick r:id="rId2" tooltip="The Journal of hand surgery, European volume."/>
              </a:rPr>
              <a:t> Vol.</a:t>
            </a:r>
            <a:r>
              <a:rPr lang="ja-JP" altLang="ja-JP"/>
              <a:t> 2009 Apr;34(2):201-7. doi: 10.1177/1753193408098480.</a:t>
            </a:r>
          </a:p>
          <a:p>
            <a:pPr marL="0" indent="0">
              <a:buNone/>
            </a:pPr>
            <a:r>
              <a:rPr lang="ja-JP" altLang="ja-JP" b="1"/>
              <a:t>Conservative treatment of the cubital tunnel syndrome.</a:t>
            </a:r>
            <a:endParaRPr lang="ja-JP" altLang="ja-JP"/>
          </a:p>
          <a:p>
            <a:pPr marL="0" indent="0">
              <a:buNone/>
            </a:pPr>
            <a:r>
              <a:rPr lang="en-US" altLang="ja-JP" u="sng" err="1">
                <a:hlinkClick r:id="rId3"/>
              </a:rPr>
              <a:t>Svernlöv</a:t>
            </a:r>
            <a:r>
              <a:rPr lang="en-US" altLang="ja-JP" u="sng">
                <a:hlinkClick r:id="rId3"/>
              </a:rPr>
              <a:t> B</a:t>
            </a:r>
            <a:r>
              <a:rPr lang="ja-JP" altLang="ja-JP" baseline="30000"/>
              <a:t>1</a:t>
            </a:r>
            <a:r>
              <a:rPr lang="ja-JP" altLang="ja-JP"/>
              <a:t>, </a:t>
            </a:r>
            <a:r>
              <a:rPr lang="en-US" altLang="ja-JP" u="sng">
                <a:hlinkClick r:id="rId4"/>
              </a:rPr>
              <a:t>Larsson M</a:t>
            </a:r>
            <a:r>
              <a:rPr lang="ja-JP" altLang="ja-JP" err="1"/>
              <a:t>,</a:t>
            </a:r>
            <a:r>
              <a:rPr lang="ja-JP" altLang="ja-JP"/>
              <a:t> </a:t>
            </a:r>
            <a:r>
              <a:rPr lang="en-US" altLang="ja-JP" u="sng">
                <a:hlinkClick r:id="rId5"/>
              </a:rPr>
              <a:t>Rehn K</a:t>
            </a:r>
            <a:r>
              <a:rPr lang="ja-JP" altLang="ja-JP" err="1"/>
              <a:t>,</a:t>
            </a:r>
            <a:r>
              <a:rPr lang="ja-JP" altLang="ja-JP"/>
              <a:t> </a:t>
            </a:r>
            <a:r>
              <a:rPr lang="en-US" altLang="ja-JP" u="sng" err="1">
                <a:hlinkClick r:id="rId6"/>
              </a:rPr>
              <a:t>Adolfsson</a:t>
            </a:r>
            <a:r>
              <a:rPr lang="en-US" altLang="ja-JP" u="sng">
                <a:hlinkClick r:id="rId6"/>
              </a:rPr>
              <a:t> L</a:t>
            </a:r>
            <a:r>
              <a:rPr lang="ja-JP" altLang="ja-JP" err="1"/>
              <a:t>.</a:t>
            </a:r>
            <a:endParaRPr lang="ja-JP" altLang="ja-JP"/>
          </a:p>
          <a:p>
            <a:pPr marL="0" indent="0">
              <a:buNone/>
            </a:pPr>
            <a:r>
              <a:rPr lang="en-US" altLang="ja-JP" b="1" u="sng">
                <a:hlinkClick r:id="rId2" tooltip="Open/close author information list"/>
              </a:rPr>
              <a:t>Author information</a:t>
            </a:r>
            <a:endParaRPr lang="ja-JP" altLang="ja-JP"/>
          </a:p>
          <a:p>
            <a:pPr marL="0" indent="0">
              <a:lnSpc>
                <a:spcPct val="120000"/>
              </a:lnSpc>
              <a:buNone/>
            </a:pPr>
            <a:r>
              <a:rPr lang="ja-JP" altLang="ja-JP"/>
              <a:t>1 Department of Plastic Surgery, Hand Surgery &amp; Burns, Linköping University Hospital, Linköping, Sweden.</a:t>
            </a:r>
          </a:p>
          <a:p>
            <a:pPr marL="0" indent="0">
              <a:lnSpc>
                <a:spcPct val="120000"/>
              </a:lnSpc>
              <a:buNone/>
            </a:pPr>
            <a:endParaRPr lang="en-US" altLang="ja-JP" b="1"/>
          </a:p>
          <a:p>
            <a:pPr marL="0" indent="0">
              <a:lnSpc>
                <a:spcPct val="120000"/>
              </a:lnSpc>
              <a:buNone/>
            </a:pPr>
            <a:r>
              <a:rPr lang="ja-JP" altLang="ja-JP" b="1"/>
              <a:t>Abstract</a:t>
            </a:r>
            <a:endParaRPr lang="ja-JP" altLang="ja-JP"/>
          </a:p>
          <a:p>
            <a:pPr marL="0" indent="0">
              <a:lnSpc>
                <a:spcPct val="120000"/>
              </a:lnSpc>
              <a:buNone/>
            </a:pPr>
            <a:r>
              <a:rPr lang="ja-JP" altLang="ja-JP"/>
              <a:t>Conservative treatment of the cubital tunnel syndrome was evaluated in a randomised study of 70 patients with mild or moderate symptoms (Dellon, 1989). All patients were informed about the cause of symptoms and allocated to three groups: night splinting, nerve gliding and control. Evaluation consisted of Canadian Occupational Performance Measure(COPM), visual analogue pain scales(VAPS), strength measurements and neurophysiological examination, before treatment and after six months. Fifty-seven patients were followed for six months. Fifty-one (89.5%) were improved at the follow-up. There were no significant differences between the groups in any of the recorded variables. Night splints and nerve gliding exercises did not add favourably. Routine neurophysiological examination seems unnecessary since 76% of the patients with typical symptoms had normal findings and 75% with pathological findings improved. Patients with mild or moderate symptoms have a good prognosis if they are informed of the causes of the condition and how to avoid provocation.</a:t>
            </a:r>
          </a:p>
        </p:txBody>
      </p:sp>
    </p:spTree>
    <p:extLst>
      <p:ext uri="{BB962C8B-B14F-4D97-AF65-F5344CB8AC3E}">
        <p14:creationId xmlns:p14="http://schemas.microsoft.com/office/powerpoint/2010/main" val="842693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727104" y="2137100"/>
            <a:ext cx="10903422" cy="3189909"/>
          </a:xfrm>
        </p:spPr>
        <p:txBody>
          <a:bodyPr>
            <a:normAutofit fontScale="92500"/>
          </a:bodyPr>
          <a:lstStyle/>
          <a:p>
            <a:pPr marL="0" indent="0">
              <a:lnSpc>
                <a:spcPct val="170000"/>
              </a:lnSpc>
              <a:buNone/>
            </a:pPr>
            <a:r>
              <a:rPr lang="ja-JP" altLang="en-US" sz="3300">
                <a:latin typeface="ＭＳ ゴシック" panose="020B0609070205080204" pitchFamily="49" charset="-128"/>
                <a:ea typeface="ＭＳ ゴシック" panose="020B0609070205080204" pitchFamily="49" charset="-128"/>
              </a:rPr>
              <a:t>問</a:t>
            </a:r>
            <a:r>
              <a:rPr lang="ja-JP" altLang="ja-JP" sz="3300">
                <a:latin typeface="ＭＳ ゴシック" panose="020B0609070205080204" pitchFamily="49" charset="-128"/>
                <a:ea typeface="ＭＳ ゴシック" panose="020B0609070205080204" pitchFamily="49" charset="-128"/>
              </a:rPr>
              <a:t>．</a:t>
            </a:r>
            <a:r>
              <a:rPr lang="ja-JP" altLang="en-US" sz="3300">
                <a:latin typeface="ＭＳ ゴシック" panose="020B0609070205080204" pitchFamily="49" charset="-128"/>
                <a:ea typeface="ＭＳ ゴシック" panose="020B0609070205080204" pitchFamily="49" charset="-128"/>
              </a:rPr>
              <a:t>自分で記載したメモを読みながら、これまでの診療を振り返り、全ての診療録の項目を埋めて、診療録を完成させてみましょう。</a:t>
            </a:r>
            <a:endParaRPr lang="en-US" altLang="ja-JP" sz="3300">
              <a:latin typeface="ＭＳ ゴシック" panose="020B0609070205080204" pitchFamily="49" charset="-128"/>
              <a:ea typeface="ＭＳ ゴシック" panose="020B0609070205080204" pitchFamily="49" charset="-128"/>
            </a:endParaRPr>
          </a:p>
          <a:p>
            <a:pPr marL="0" indent="0">
              <a:lnSpc>
                <a:spcPct val="170000"/>
              </a:lnSpc>
              <a:buNone/>
            </a:pPr>
            <a:r>
              <a:rPr lang="ja-JP" altLang="en-US">
                <a:solidFill>
                  <a:srgbClr val="FF0000"/>
                </a:solidFill>
                <a:highlight>
                  <a:srgbClr val="FFFF00"/>
                </a:highlight>
                <a:latin typeface="ＭＳ ゴシック" panose="020B0609070205080204" pitchFamily="49" charset="-128"/>
                <a:ea typeface="ＭＳ ゴシック" panose="020B0609070205080204" pitchFamily="49" charset="-128"/>
              </a:rPr>
              <a:t>（注）次に進むと診療録提出画面となり、戻れなくなります。</a:t>
            </a:r>
            <a:endParaRPr lang="en-US" altLang="ja-JP">
              <a:solidFill>
                <a:srgbClr val="FF0000"/>
              </a:solidFill>
              <a:highlight>
                <a:srgbClr val="FFFF00"/>
              </a:highligh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964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261257" y="163286"/>
            <a:ext cx="11532953" cy="6466114"/>
          </a:xfrm>
        </p:spPr>
        <p:txBody>
          <a:bodyPr>
            <a:normAutofit fontScale="62500" lnSpcReduction="20000"/>
          </a:bodyPr>
          <a:lstStyle/>
          <a:p>
            <a:pPr marL="0" indent="0" algn="ctr">
              <a:buNone/>
            </a:pPr>
            <a:r>
              <a:rPr lang="ja-JP" altLang="en-US">
                <a:latin typeface="ＭＳ ゴシック" panose="020B0609070205080204" pitchFamily="49" charset="-128"/>
                <a:ea typeface="ＭＳ ゴシック" panose="020B0609070205080204" pitchFamily="49" charset="-128"/>
              </a:rPr>
              <a:t>■医療面接の様子を動画で示す。</a:t>
            </a:r>
            <a:endParaRPr lang="en-US" altLang="ja-JP">
              <a:latin typeface="ＭＳ ゴシック" panose="020B0609070205080204" pitchFamily="49" charset="-128"/>
              <a:ea typeface="ＭＳ ゴシック" panose="020B0609070205080204" pitchFamily="49" charset="-128"/>
            </a:endParaRPr>
          </a:p>
          <a:p>
            <a:pPr marL="0" indent="0">
              <a:buNone/>
            </a:pPr>
            <a:endParaRPr kumimoji="1"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（作成の注意点）</a:t>
            </a: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　まずは開かれた質問</a:t>
            </a:r>
            <a:r>
              <a:rPr lang="en-US" altLang="ja-JP">
                <a:solidFill>
                  <a:srgbClr val="FF0000"/>
                </a:solidFill>
                <a:latin typeface="ＭＳ ゴシック" panose="020B0609070205080204" pitchFamily="49" charset="-128"/>
                <a:ea typeface="ＭＳ ゴシック" panose="020B0609070205080204" pitchFamily="49" charset="-128"/>
              </a:rPr>
              <a:t>〈Open-ended</a:t>
            </a:r>
            <a:r>
              <a:rPr lang="ja-JP" altLang="en-US">
                <a:solidFill>
                  <a:srgbClr val="FF0000"/>
                </a:solidFill>
                <a:latin typeface="ＭＳ ゴシック" panose="020B0609070205080204" pitchFamily="49" charset="-128"/>
                <a:ea typeface="ＭＳ ゴシック" panose="020B0609070205080204" pitchFamily="49" charset="-128"/>
              </a:rPr>
              <a:t> </a:t>
            </a:r>
            <a:r>
              <a:rPr lang="en-US" altLang="ja-JP">
                <a:solidFill>
                  <a:srgbClr val="FF0000"/>
                </a:solidFill>
                <a:latin typeface="ＭＳ ゴシック" panose="020B0609070205080204" pitchFamily="49" charset="-128"/>
                <a:ea typeface="ＭＳ ゴシック" panose="020B0609070205080204" pitchFamily="49" charset="-128"/>
              </a:rPr>
              <a:t>question〉</a:t>
            </a:r>
            <a:r>
              <a:rPr lang="ja-JP" altLang="en-US">
                <a:solidFill>
                  <a:srgbClr val="FF0000"/>
                </a:solidFill>
                <a:latin typeface="ＭＳ ゴシック" panose="020B0609070205080204" pitchFamily="49" charset="-128"/>
                <a:ea typeface="ＭＳ ゴシック" panose="020B0609070205080204" pitchFamily="49" charset="-128"/>
              </a:rPr>
              <a:t>で医療面接している医師・患者の様子を動画で示してください。</a:t>
            </a:r>
            <a:endParaRPr kumimoji="1"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　症候によっては、最初から身体診察をしながら医療面接をする動画を作成いただいても結構です</a:t>
            </a: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（例：皮疹や浮腫）。</a:t>
            </a: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endParaRPr kumimoji="1"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　先に動画の脚本の作成を行いましょう。</a:t>
            </a: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en-US" altLang="ja-JP">
                <a:solidFill>
                  <a:srgbClr val="FF0000"/>
                </a:solidFill>
                <a:latin typeface="ＭＳ ゴシック" panose="020B0609070205080204" pitchFamily="49" charset="-128"/>
                <a:ea typeface="ＭＳ ゴシック" panose="020B0609070205080204" pitchFamily="49" charset="-128"/>
              </a:rPr>
              <a:t>〈</a:t>
            </a:r>
            <a:r>
              <a:rPr lang="ja-JP" altLang="en-US">
                <a:solidFill>
                  <a:srgbClr val="FF0000"/>
                </a:solidFill>
                <a:latin typeface="ＭＳ ゴシック" panose="020B0609070205080204" pitchFamily="49" charset="-128"/>
                <a:ea typeface="ＭＳ ゴシック" panose="020B0609070205080204" pitchFamily="49" charset="-128"/>
              </a:rPr>
              <a:t>例</a:t>
            </a:r>
            <a:r>
              <a:rPr lang="en-US" altLang="ja-JP">
                <a:solidFill>
                  <a:srgbClr val="FF0000"/>
                </a:solidFill>
                <a:latin typeface="ＭＳ ゴシック" panose="020B0609070205080204" pitchFamily="49" charset="-128"/>
                <a:ea typeface="ＭＳ ゴシック" panose="020B0609070205080204" pitchFamily="49" charset="-128"/>
              </a:rPr>
              <a:t>〉</a:t>
            </a: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医師「はじめまして医師の○○です。確認のために氏名を教えていただけますか」</a:t>
            </a: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患者「はい、</a:t>
            </a:r>
            <a:r>
              <a:rPr lang="en-US" altLang="ja-JP">
                <a:solidFill>
                  <a:srgbClr val="FF0000"/>
                </a:solidFill>
                <a:latin typeface="ＭＳ ゴシック" panose="020B0609070205080204" pitchFamily="49" charset="-128"/>
                <a:ea typeface="ＭＳ ゴシック" panose="020B0609070205080204" pitchFamily="49" charset="-128"/>
              </a:rPr>
              <a:t>××</a:t>
            </a:r>
            <a:r>
              <a:rPr lang="ja-JP" altLang="en-US">
                <a:solidFill>
                  <a:srgbClr val="FF0000"/>
                </a:solidFill>
                <a:latin typeface="ＭＳ ゴシック" panose="020B0609070205080204" pitchFamily="49" charset="-128"/>
                <a:ea typeface="ＭＳ ゴシック" panose="020B0609070205080204" pitchFamily="49" charset="-128"/>
              </a:rPr>
              <a:t>▲▲です。」　</a:t>
            </a: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医師「本日は頭痛とのことですが、その点についてもう少し詳しくお伝えいただけますでしょうか」</a:t>
            </a: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患者「えーっと。もう何年もなんですけど、頭が締め付けられるように痛くなることがありまして・・・」</a:t>
            </a: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en-US" altLang="ja-JP">
                <a:solidFill>
                  <a:srgbClr val="FF0000"/>
                </a:solidFill>
                <a:latin typeface="ＭＳ ゴシック" panose="020B0609070205080204" pitchFamily="49" charset="-128"/>
                <a:ea typeface="ＭＳ ゴシック" panose="020B0609070205080204" pitchFamily="49" charset="-128"/>
              </a:rPr>
              <a:t>……</a:t>
            </a:r>
          </a:p>
          <a:p>
            <a:pPr marL="0" indent="0">
              <a:lnSpc>
                <a:spcPct val="120000"/>
              </a:lnSpc>
              <a:buNone/>
            </a:pPr>
            <a:endParaRPr lang="en-US" altLang="ja-JP">
              <a:solidFill>
                <a:srgbClr val="FF0000"/>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a:solidFill>
                  <a:srgbClr val="FF0000"/>
                </a:solidFill>
                <a:latin typeface="ＭＳ ゴシック" panose="020B0609070205080204" pitchFamily="49" charset="-128"/>
                <a:ea typeface="ＭＳ ゴシック" panose="020B0609070205080204" pitchFamily="49" charset="-128"/>
              </a:rPr>
              <a:t>　</a:t>
            </a:r>
            <a:r>
              <a:rPr lang="ja-JP" altLang="en-US" u="sng">
                <a:solidFill>
                  <a:srgbClr val="FF0000"/>
                </a:solidFill>
                <a:latin typeface="ＭＳ ゴシック" panose="020B0609070205080204" pitchFamily="49" charset="-128"/>
                <a:ea typeface="ＭＳ ゴシック" panose="020B0609070205080204" pitchFamily="49" charset="-128"/>
              </a:rPr>
              <a:t>動画の撮影は、全体のブラッシュアップが済んで、最後に行えばよいでしょう。</a:t>
            </a:r>
            <a:endParaRPr lang="en-US" altLang="ja-JP" u="sng">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8624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597826"/>
          </a:xfrm>
        </p:spPr>
        <p:txBody>
          <a:bodyPr>
            <a:normAutofit/>
          </a:bodyPr>
          <a:lstStyle/>
          <a:p>
            <a:r>
              <a:rPr kumimoji="1" lang="ja-JP" altLang="en-US" sz="2800">
                <a:latin typeface="+mn-ea"/>
                <a:ea typeface="+mn-ea"/>
              </a:rPr>
              <a:t>問</a:t>
            </a:r>
            <a:r>
              <a:rPr lang="ja-JP" altLang="en-US" sz="2800">
                <a:latin typeface="+mn-ea"/>
                <a:ea typeface="+mn-ea"/>
              </a:rPr>
              <a:t>．</a:t>
            </a:r>
            <a:r>
              <a:rPr lang="ja-JP" altLang="en-US" sz="2800" b="1" i="1">
                <a:solidFill>
                  <a:srgbClr val="FF0000"/>
                </a:solidFill>
                <a:latin typeface="+mn-ea"/>
                <a:ea typeface="+mn-ea"/>
              </a:rPr>
              <a:t>提示した動画を活用した問題を作成します</a:t>
            </a:r>
            <a:endParaRPr kumimoji="1" lang="ja-JP" altLang="en-US" sz="2800" b="1" i="1">
              <a:solidFill>
                <a:srgbClr val="FF0000"/>
              </a:solidFill>
              <a:latin typeface="+mn-ea"/>
              <a:ea typeface="+mn-ea"/>
            </a:endParaRPr>
          </a:p>
        </p:txBody>
      </p:sp>
      <p:sp>
        <p:nvSpPr>
          <p:cNvPr id="3" name="コンテンツ プレースホルダー 2"/>
          <p:cNvSpPr>
            <a:spLocks noGrp="1"/>
          </p:cNvSpPr>
          <p:nvPr>
            <p:ph idx="1"/>
          </p:nvPr>
        </p:nvSpPr>
        <p:spPr>
          <a:xfrm>
            <a:off x="838200" y="4370211"/>
            <a:ext cx="10515600" cy="1823883"/>
          </a:xfrm>
          <a:ln w="38100">
            <a:solidFill>
              <a:schemeClr val="tx1"/>
            </a:solidFill>
          </a:ln>
        </p:spPr>
        <p:txBody>
          <a:bodyPr/>
          <a:lstStyle/>
          <a:p>
            <a:pPr marL="0" indent="0">
              <a:buNone/>
            </a:pPr>
            <a:r>
              <a:rPr kumimoji="1" lang="ja-JP" altLang="en-US" i="1">
                <a:solidFill>
                  <a:srgbClr val="FF0000"/>
                </a:solidFill>
              </a:rPr>
              <a:t>　解答させることで、診療をすすめたり、診療録を記載したりする際のヒントを得る形です。</a:t>
            </a:r>
            <a:r>
              <a:rPr lang="ja-JP" altLang="en-US" i="1">
                <a:solidFill>
                  <a:srgbClr val="FF0000"/>
                </a:solidFill>
              </a:rPr>
              <a:t>（次のページに正解・解説が記載されます）</a:t>
            </a:r>
            <a:endParaRPr kumimoji="1" lang="en-US" altLang="ja-JP" i="1">
              <a:solidFill>
                <a:srgbClr val="FF0000"/>
              </a:solidFill>
            </a:endParaRPr>
          </a:p>
        </p:txBody>
      </p:sp>
      <p:sp>
        <p:nvSpPr>
          <p:cNvPr id="4" name="タイトル 1"/>
          <p:cNvSpPr txBox="1">
            <a:spLocks/>
          </p:cNvSpPr>
          <p:nvPr/>
        </p:nvSpPr>
        <p:spPr>
          <a:xfrm>
            <a:off x="838200" y="3120351"/>
            <a:ext cx="10515600" cy="11008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latin typeface="+mn-ea"/>
                <a:ea typeface="+mn-ea"/>
              </a:rPr>
              <a:t>問．</a:t>
            </a:r>
            <a:r>
              <a:rPr lang="ja-JP" altLang="en-US" sz="2800" b="1" i="1">
                <a:solidFill>
                  <a:srgbClr val="FF0000"/>
                </a:solidFill>
                <a:latin typeface="+mn-ea"/>
                <a:ea typeface="+mn-ea"/>
              </a:rPr>
              <a:t>動画で示された患者の反応や身体所見のありのままを、適切な医学用語を使用して記述できるような設問を勧めます</a:t>
            </a:r>
          </a:p>
        </p:txBody>
      </p:sp>
      <p:sp>
        <p:nvSpPr>
          <p:cNvPr id="6" name="コンテンツ プレースホルダー 2">
            <a:extLst>
              <a:ext uri="{FF2B5EF4-FFF2-40B4-BE49-F238E27FC236}">
                <a16:creationId xmlns:a16="http://schemas.microsoft.com/office/drawing/2014/main" id="{23B6D855-3081-4FAB-9111-EF26CA480183}"/>
              </a:ext>
            </a:extLst>
          </p:cNvPr>
          <p:cNvSpPr txBox="1">
            <a:spLocks/>
          </p:cNvSpPr>
          <p:nvPr/>
        </p:nvSpPr>
        <p:spPr>
          <a:xfrm>
            <a:off x="838200" y="1147489"/>
            <a:ext cx="10515600" cy="1823883"/>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i="1">
                <a:solidFill>
                  <a:srgbClr val="FF0000"/>
                </a:solidFill>
              </a:rPr>
              <a:t>　目的は医学生に解答させることで、医学生自身の理解を認識させるためです。（診療の流れに沿った問題を推奨します）</a:t>
            </a:r>
          </a:p>
        </p:txBody>
      </p:sp>
      <p:sp>
        <p:nvSpPr>
          <p:cNvPr id="7" name="テキスト ボックス 6">
            <a:extLst>
              <a:ext uri="{FF2B5EF4-FFF2-40B4-BE49-F238E27FC236}">
                <a16:creationId xmlns:a16="http://schemas.microsoft.com/office/drawing/2014/main" id="{E0029F26-2452-4711-9D00-988F13BE2CCF}"/>
              </a:ext>
            </a:extLst>
          </p:cNvPr>
          <p:cNvSpPr txBox="1"/>
          <p:nvPr/>
        </p:nvSpPr>
        <p:spPr>
          <a:xfrm>
            <a:off x="8017329" y="6373788"/>
            <a:ext cx="3755221"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sp>
        <p:nvSpPr>
          <p:cNvPr id="8" name="吹き出し: 四角形 7">
            <a:extLst>
              <a:ext uri="{FF2B5EF4-FFF2-40B4-BE49-F238E27FC236}">
                <a16:creationId xmlns:a16="http://schemas.microsoft.com/office/drawing/2014/main" id="{E4DBB321-1D04-4276-B27B-40F9FAC485C6}"/>
              </a:ext>
            </a:extLst>
          </p:cNvPr>
          <p:cNvSpPr/>
          <p:nvPr/>
        </p:nvSpPr>
        <p:spPr>
          <a:xfrm>
            <a:off x="4081853" y="4443001"/>
            <a:ext cx="4363452" cy="1525069"/>
          </a:xfrm>
          <a:prstGeom prst="wedgeRectCallout">
            <a:avLst>
              <a:gd name="adj1" fmla="val 67617"/>
              <a:gd name="adj2" fmla="val 66930"/>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a:solidFill>
                  <a:srgbClr val="FF0000"/>
                </a:solidFill>
              </a:rPr>
              <a:t>e-learning</a:t>
            </a:r>
            <a:r>
              <a:rPr lang="ja-JP" altLang="en-US">
                <a:solidFill>
                  <a:srgbClr val="FF0000"/>
                </a:solidFill>
              </a:rPr>
              <a:t>教材で「次に進むと戻れなくなります」という区切りを設けることで、正解を読むだけの「考えない」学習を回避できます。</a:t>
            </a:r>
            <a:endParaRPr kumimoji="1" lang="ja-JP" altLang="en-US">
              <a:solidFill>
                <a:srgbClr val="FF0000"/>
              </a:solidFill>
            </a:endParaRPr>
          </a:p>
        </p:txBody>
      </p:sp>
    </p:spTree>
    <p:extLst>
      <p:ext uri="{BB962C8B-B14F-4D97-AF65-F5344CB8AC3E}">
        <p14:creationId xmlns:p14="http://schemas.microsoft.com/office/powerpoint/2010/main" val="339230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0708" y="2972784"/>
            <a:ext cx="11530584" cy="903757"/>
          </a:xfrm>
        </p:spPr>
        <p:txBody>
          <a:bodyPr>
            <a:noAutofit/>
          </a:bodyPr>
          <a:lstStyle/>
          <a:p>
            <a:pPr>
              <a:lnSpc>
                <a:spcPct val="150000"/>
              </a:lnSpc>
            </a:pPr>
            <a:r>
              <a:rPr kumimoji="1" lang="ja-JP" altLang="en-US" sz="2000">
                <a:latin typeface="+mn-ea"/>
                <a:ea typeface="+mn-ea"/>
              </a:rPr>
              <a:t>問</a:t>
            </a:r>
            <a:r>
              <a:rPr lang="ja-JP" altLang="en-US" sz="2000">
                <a:latin typeface="+mn-ea"/>
                <a:ea typeface="+mn-ea"/>
              </a:rPr>
              <a:t>．動画から、</a:t>
            </a:r>
            <a:r>
              <a:rPr lang="ja-JP" altLang="en-US" sz="2000" b="1" u="sng">
                <a:latin typeface="+mn-ea"/>
                <a:ea typeface="+mn-ea"/>
              </a:rPr>
              <a:t>手に関連する</a:t>
            </a:r>
            <a:r>
              <a:rPr lang="ja-JP" altLang="en-US" sz="2000">
                <a:latin typeface="+mn-ea"/>
                <a:ea typeface="+mn-ea"/>
              </a:rPr>
              <a:t>現症（</a:t>
            </a:r>
            <a:r>
              <a:rPr lang="ja-JP" altLang="en-US" sz="2000">
                <a:latin typeface="+mn-ea"/>
              </a:rPr>
              <a:t>徴候と</a:t>
            </a:r>
            <a:r>
              <a:rPr lang="ja-JP" altLang="en-US" sz="2000">
                <a:latin typeface="+mn-ea"/>
                <a:ea typeface="+mn-ea"/>
              </a:rPr>
              <a:t>身体所見）を全て抜き出し、医学用語に置き換えて記載してください。（記載例：鼻水がのどに垂れ込んできます→後鼻漏がある）</a:t>
            </a:r>
          </a:p>
        </p:txBody>
      </p:sp>
      <p:sp>
        <p:nvSpPr>
          <p:cNvPr id="3" name="テキスト ボックス 2"/>
          <p:cNvSpPr txBox="1"/>
          <p:nvPr/>
        </p:nvSpPr>
        <p:spPr>
          <a:xfrm>
            <a:off x="381436" y="139485"/>
            <a:ext cx="2952314" cy="461665"/>
          </a:xfrm>
          <a:prstGeom prst="rect">
            <a:avLst/>
          </a:prstGeom>
          <a:noFill/>
        </p:spPr>
        <p:txBody>
          <a:bodyPr wrap="square" rtlCol="0">
            <a:spAutoFit/>
          </a:bodyPr>
          <a:lstStyle/>
          <a:p>
            <a:r>
              <a:rPr kumimoji="1" lang="en-US" altLang="ja-JP" sz="2400">
                <a:solidFill>
                  <a:srgbClr val="FF0000"/>
                </a:solidFill>
              </a:rPr>
              <a:t>【</a:t>
            </a:r>
            <a:r>
              <a:rPr kumimoji="1" lang="ja-JP" altLang="en-US" sz="2400">
                <a:solidFill>
                  <a:srgbClr val="FF0000"/>
                </a:solidFill>
              </a:rPr>
              <a:t>例</a:t>
            </a:r>
            <a:r>
              <a:rPr kumimoji="1" lang="en-US" altLang="ja-JP" sz="2400">
                <a:solidFill>
                  <a:srgbClr val="FF0000"/>
                </a:solidFill>
              </a:rPr>
              <a:t>】</a:t>
            </a:r>
            <a:r>
              <a:rPr kumimoji="1" lang="ja-JP" altLang="en-US" sz="2400">
                <a:solidFill>
                  <a:srgbClr val="FF0000"/>
                </a:solidFill>
              </a:rPr>
              <a:t>関節痛</a:t>
            </a:r>
            <a:endParaRPr kumimoji="1" lang="ja-JP" altLang="en-US">
              <a:solidFill>
                <a:srgbClr val="FF0000"/>
              </a:solidFill>
            </a:endParaRPr>
          </a:p>
        </p:txBody>
      </p:sp>
      <p:sp>
        <p:nvSpPr>
          <p:cNvPr id="6" name="テキスト ボックス 5">
            <a:extLst>
              <a:ext uri="{FF2B5EF4-FFF2-40B4-BE49-F238E27FC236}">
                <a16:creationId xmlns:a16="http://schemas.microsoft.com/office/drawing/2014/main" id="{23D264C9-1BF6-400E-8E3F-4C2EEE9947C2}"/>
              </a:ext>
            </a:extLst>
          </p:cNvPr>
          <p:cNvSpPr txBox="1"/>
          <p:nvPr/>
        </p:nvSpPr>
        <p:spPr>
          <a:xfrm>
            <a:off x="8017329" y="6373788"/>
            <a:ext cx="3755221"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sp>
        <p:nvSpPr>
          <p:cNvPr id="8" name="吹き出し: 四角形 7">
            <a:extLst>
              <a:ext uri="{FF2B5EF4-FFF2-40B4-BE49-F238E27FC236}">
                <a16:creationId xmlns:a16="http://schemas.microsoft.com/office/drawing/2014/main" id="{6626AC6B-80AC-4B61-ADEF-F2F38258444D}"/>
              </a:ext>
            </a:extLst>
          </p:cNvPr>
          <p:cNvSpPr/>
          <p:nvPr/>
        </p:nvSpPr>
        <p:spPr>
          <a:xfrm>
            <a:off x="140209" y="939392"/>
            <a:ext cx="3424378" cy="903757"/>
          </a:xfrm>
          <a:prstGeom prst="wedgeRectCallout">
            <a:avLst>
              <a:gd name="adj1" fmla="val 67617"/>
              <a:gd name="adj2" fmla="val 66930"/>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rgbClr val="FF0000"/>
                </a:solidFill>
              </a:rPr>
              <a:t>画面にカーソルを合わせて　　音声付動画を再生してください。</a:t>
            </a:r>
            <a:endParaRPr kumimoji="1" lang="ja-JP" altLang="en-US">
              <a:solidFill>
                <a:srgbClr val="FF0000"/>
              </a:solidFill>
            </a:endParaRPr>
          </a:p>
        </p:txBody>
      </p:sp>
      <p:sp>
        <p:nvSpPr>
          <p:cNvPr id="9" name="テキスト ボックス 8">
            <a:extLst>
              <a:ext uri="{FF2B5EF4-FFF2-40B4-BE49-F238E27FC236}">
                <a16:creationId xmlns:a16="http://schemas.microsoft.com/office/drawing/2014/main" id="{AA6FD733-3DFB-42A7-B60A-F3B5FAB0F997}"/>
              </a:ext>
            </a:extLst>
          </p:cNvPr>
          <p:cNvSpPr txBox="1"/>
          <p:nvPr/>
        </p:nvSpPr>
        <p:spPr>
          <a:xfrm>
            <a:off x="381436" y="4340396"/>
            <a:ext cx="11530584" cy="1323439"/>
          </a:xfrm>
          <a:prstGeom prst="rect">
            <a:avLst/>
          </a:prstGeom>
          <a:noFill/>
          <a:ln w="28575">
            <a:solidFill>
              <a:schemeClr val="tx1"/>
            </a:solidFill>
          </a:ln>
        </p:spPr>
        <p:txBody>
          <a:bodyPr wrap="square" rtlCol="0">
            <a:spAutoFit/>
          </a:bodyPr>
          <a:lstStyle/>
          <a:p>
            <a:r>
              <a:rPr lang="ja-JP" altLang="en-US" sz="2000">
                <a:solidFill>
                  <a:srgbClr val="FF0000"/>
                </a:solidFill>
              </a:rPr>
              <a:t>・２時間ほどの朝のこわばりがある。</a:t>
            </a:r>
            <a:endParaRPr lang="en-US" altLang="ja-JP" sz="2000">
              <a:solidFill>
                <a:srgbClr val="FF0000"/>
              </a:solidFill>
            </a:endParaRPr>
          </a:p>
          <a:p>
            <a:r>
              <a:rPr lang="ja-JP" altLang="en-US" sz="2000">
                <a:solidFill>
                  <a:srgbClr val="FF0000"/>
                </a:solidFill>
              </a:rPr>
              <a:t>・右３、４指の中手指節関節と近位指節間関節とに圧痛と腫脹とがある。</a:t>
            </a:r>
            <a:endParaRPr lang="en-US" altLang="ja-JP" sz="2000">
              <a:solidFill>
                <a:srgbClr val="FF0000"/>
              </a:solidFill>
            </a:endParaRPr>
          </a:p>
          <a:p>
            <a:r>
              <a:rPr lang="ja-JP" altLang="en-US" sz="2000">
                <a:solidFill>
                  <a:srgbClr val="FF0000"/>
                </a:solidFill>
              </a:rPr>
              <a:t>・左２、３指の近位指節間関節に圧痛がある。左２～４指の中手指節関節に圧痛と腫脹とがある。</a:t>
            </a:r>
            <a:endParaRPr lang="en-US" altLang="ja-JP" sz="2000">
              <a:solidFill>
                <a:srgbClr val="FF0000"/>
              </a:solidFill>
            </a:endParaRPr>
          </a:p>
          <a:p>
            <a:r>
              <a:rPr lang="ja-JP" altLang="en-US" sz="2000">
                <a:solidFill>
                  <a:srgbClr val="FF0000"/>
                </a:solidFill>
              </a:rPr>
              <a:t>・</a:t>
            </a:r>
            <a:r>
              <a:rPr lang="en-US" altLang="ja-JP" sz="2000">
                <a:solidFill>
                  <a:srgbClr val="FF0000"/>
                </a:solidFill>
              </a:rPr>
              <a:t>Raynaud</a:t>
            </a:r>
            <a:r>
              <a:rPr lang="ja-JP" altLang="en-US" sz="2000">
                <a:solidFill>
                  <a:srgbClr val="FF0000"/>
                </a:solidFill>
              </a:rPr>
              <a:t>症状はない。</a:t>
            </a:r>
            <a:endParaRPr lang="en-US" altLang="ja-JP" sz="2000">
              <a:solidFill>
                <a:srgbClr val="FF0000"/>
              </a:solidFill>
            </a:endParaRPr>
          </a:p>
        </p:txBody>
      </p:sp>
      <p:pic>
        <p:nvPicPr>
          <p:cNvPr id="4" name="Online Media 3" title="1-1">
            <a:hlinkClick r:id="" action="ppaction://media"/>
            <a:extLst>
              <a:ext uri="{FF2B5EF4-FFF2-40B4-BE49-F238E27FC236}">
                <a16:creationId xmlns:a16="http://schemas.microsoft.com/office/drawing/2014/main" id="{A6E7C568-551E-0C5D-B59D-FA36D6D7F747}"/>
              </a:ext>
            </a:extLst>
          </p:cNvPr>
          <p:cNvPicPr>
            <a:picLocks noRot="1" noChangeAspect="1"/>
          </p:cNvPicPr>
          <p:nvPr>
            <a:videoFile r:link="rId1"/>
          </p:nvPr>
        </p:nvPicPr>
        <p:blipFill>
          <a:blip r:embed="rId3"/>
          <a:stretch>
            <a:fillRect/>
          </a:stretch>
        </p:blipFill>
        <p:spPr>
          <a:xfrm>
            <a:off x="4170891" y="241301"/>
            <a:ext cx="4592639" cy="2734733"/>
          </a:xfrm>
          <a:prstGeom prst="rect">
            <a:avLst/>
          </a:prstGeom>
        </p:spPr>
      </p:pic>
    </p:spTree>
    <p:extLst>
      <p:ext uri="{BB962C8B-B14F-4D97-AF65-F5344CB8AC3E}">
        <p14:creationId xmlns:p14="http://schemas.microsoft.com/office/powerpoint/2010/main" val="33466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837" y="303133"/>
            <a:ext cx="11417416" cy="2206042"/>
          </a:xfrm>
        </p:spPr>
        <p:txBody>
          <a:bodyPr>
            <a:noAutofit/>
          </a:bodyPr>
          <a:lstStyle/>
          <a:p>
            <a:r>
              <a:rPr kumimoji="1" lang="ja-JP" altLang="en-US" sz="2400" b="1">
                <a:solidFill>
                  <a:srgbClr val="FF0000"/>
                </a:solidFill>
                <a:latin typeface="+mn-ea"/>
                <a:ea typeface="+mn-ea"/>
              </a:rPr>
              <a:t>正解：</a:t>
            </a:r>
            <a:br>
              <a:rPr kumimoji="1" lang="en-US" altLang="ja-JP" sz="2400" b="1">
                <a:solidFill>
                  <a:srgbClr val="FF0000"/>
                </a:solidFill>
                <a:latin typeface="+mn-ea"/>
                <a:ea typeface="+mn-ea"/>
              </a:rPr>
            </a:br>
            <a:r>
              <a:rPr lang="ja-JP" altLang="en-US" sz="2400">
                <a:solidFill>
                  <a:srgbClr val="FF0000"/>
                </a:solidFill>
              </a:rPr>
              <a:t>・２時間ほどの朝のこわばりがある。</a:t>
            </a:r>
            <a:br>
              <a:rPr lang="en-US" altLang="ja-JP" sz="2400">
                <a:solidFill>
                  <a:srgbClr val="FF0000"/>
                </a:solidFill>
              </a:rPr>
            </a:br>
            <a:r>
              <a:rPr lang="ja-JP" altLang="en-US" sz="2400">
                <a:solidFill>
                  <a:srgbClr val="FF0000"/>
                </a:solidFill>
              </a:rPr>
              <a:t>・右３、４指の中手指節関節と近位指節間関節とに圧痛と腫脹とがある。</a:t>
            </a:r>
            <a:br>
              <a:rPr lang="en-US" altLang="ja-JP" sz="2400">
                <a:solidFill>
                  <a:srgbClr val="FF0000"/>
                </a:solidFill>
              </a:rPr>
            </a:br>
            <a:r>
              <a:rPr lang="ja-JP" altLang="en-US" sz="2400">
                <a:solidFill>
                  <a:srgbClr val="FF0000"/>
                </a:solidFill>
              </a:rPr>
              <a:t>・左２、３指の近位指節間関節に圧痛がある。左２～４指の中手指節関節に圧痛と腫脹とがある。</a:t>
            </a:r>
            <a:br>
              <a:rPr lang="en-US" altLang="ja-JP" sz="2400">
                <a:solidFill>
                  <a:srgbClr val="FF0000"/>
                </a:solidFill>
              </a:rPr>
            </a:br>
            <a:r>
              <a:rPr lang="ja-JP" altLang="en-US" sz="2400">
                <a:solidFill>
                  <a:srgbClr val="FF0000"/>
                </a:solidFill>
              </a:rPr>
              <a:t>・</a:t>
            </a:r>
            <a:r>
              <a:rPr lang="en-US" altLang="ja-JP" sz="2400">
                <a:solidFill>
                  <a:srgbClr val="FF0000"/>
                </a:solidFill>
              </a:rPr>
              <a:t>Raynaud</a:t>
            </a:r>
            <a:r>
              <a:rPr lang="ja-JP" altLang="en-US" sz="2400">
                <a:solidFill>
                  <a:srgbClr val="FF0000"/>
                </a:solidFill>
              </a:rPr>
              <a:t>症状はない。</a:t>
            </a:r>
            <a:endParaRPr lang="en-US" altLang="ja-JP" sz="2400">
              <a:solidFill>
                <a:srgbClr val="FF0000"/>
              </a:solidFill>
            </a:endParaRPr>
          </a:p>
        </p:txBody>
      </p:sp>
      <p:sp>
        <p:nvSpPr>
          <p:cNvPr id="3" name="コンテンツ プレースホルダー 2"/>
          <p:cNvSpPr>
            <a:spLocks noGrp="1"/>
          </p:cNvSpPr>
          <p:nvPr>
            <p:ph idx="1"/>
          </p:nvPr>
        </p:nvSpPr>
        <p:spPr>
          <a:xfrm>
            <a:off x="419450" y="2564616"/>
            <a:ext cx="11274803" cy="3809172"/>
          </a:xfrm>
        </p:spPr>
        <p:txBody>
          <a:bodyPr>
            <a:normAutofit fontScale="85000" lnSpcReduction="10000"/>
          </a:bodyPr>
          <a:lstStyle/>
          <a:p>
            <a:pPr>
              <a:lnSpc>
                <a:spcPct val="110000"/>
              </a:lnSpc>
            </a:pPr>
            <a:r>
              <a:rPr lang="ja-JP" altLang="en-US" sz="1800"/>
              <a:t>鑑別として炎症性（関節炎）か非炎症性（関節症）かを評価することは重要です。炎症性（関節炎）であれば圧痛、熱感、弾力のある関節腫脹があり、（</a:t>
            </a:r>
            <a:r>
              <a:rPr lang="en-US" altLang="ja-JP" sz="1800"/>
              <a:t>1</a:t>
            </a:r>
            <a:r>
              <a:rPr lang="ja-JP" altLang="en-US" sz="1800"/>
              <a:t>時間以上続く）朝のこわばりがみられやすいです。非炎症性（関節症）では関節の腫れは硬く、熱感は伴いません。朝のこわばりは</a:t>
            </a:r>
            <a:r>
              <a:rPr lang="en-US" altLang="ja-JP" sz="1800"/>
              <a:t>30</a:t>
            </a:r>
            <a:r>
              <a:rPr lang="ja-JP" altLang="en-US" sz="1800"/>
              <a:t>分以内で、動かしているうちに痛みが増してくることが多いです。</a:t>
            </a:r>
            <a:endParaRPr lang="en-US" altLang="ja-JP" sz="1800"/>
          </a:p>
          <a:p>
            <a:pPr>
              <a:lnSpc>
                <a:spcPct val="110000"/>
              </a:lnSpc>
            </a:pPr>
            <a:r>
              <a:rPr lang="ja-JP" altLang="en-US" sz="1800"/>
              <a:t>疾患ごとに関節痛（炎）の好発部位があります。変形性関節症や乾癬性関節炎では遠位指節間関節が、関節リウマチでは近位指節間関節や中手指節関節が、病初期から罹患しやすい関節です。</a:t>
            </a:r>
            <a:endParaRPr lang="en-US" altLang="ja-JP" sz="1800"/>
          </a:p>
          <a:p>
            <a:pPr>
              <a:lnSpc>
                <a:spcPct val="110000"/>
              </a:lnSpc>
            </a:pPr>
            <a:r>
              <a:rPr lang="ja-JP" altLang="en-US" sz="1800"/>
              <a:t>関節リウマチについては、アメリカとヨーロッパのリウマチ学会（</a:t>
            </a:r>
            <a:r>
              <a:rPr lang="en-US" altLang="ja-JP" sz="1800"/>
              <a:t>ACR/EULAR</a:t>
            </a:r>
            <a:r>
              <a:rPr lang="ja-JP" altLang="en-US" sz="1800"/>
              <a:t>）が作成した</a:t>
            </a:r>
            <a:r>
              <a:rPr lang="en-US" altLang="ja-JP" sz="1800"/>
              <a:t>2010</a:t>
            </a:r>
            <a:r>
              <a:rPr lang="ja-JP" altLang="en-US" sz="1800"/>
              <a:t>年関節リウマチ、分類基準があります。関節リウマチと鑑別を要する疾患のリストも掲載されています（文献</a:t>
            </a:r>
            <a:r>
              <a:rPr lang="en-US" altLang="ja-JP" sz="1800"/>
              <a:t>A</a:t>
            </a:r>
            <a:r>
              <a:rPr lang="ja-JP" altLang="en-US" sz="1800"/>
              <a:t>のリンクでもみられます）。　</a:t>
            </a:r>
            <a:endParaRPr lang="en-US" altLang="ja-JP" sz="1800"/>
          </a:p>
          <a:p>
            <a:pPr marL="0" indent="0">
              <a:lnSpc>
                <a:spcPct val="110000"/>
              </a:lnSpc>
              <a:buNone/>
            </a:pPr>
            <a:endParaRPr lang="en-US" altLang="ja-JP" sz="1800"/>
          </a:p>
          <a:p>
            <a:pPr marL="0" indent="0">
              <a:lnSpc>
                <a:spcPct val="110000"/>
              </a:lnSpc>
              <a:buNone/>
            </a:pPr>
            <a:r>
              <a:rPr lang="en-US" altLang="ja-JP" sz="1800"/>
              <a:t>【</a:t>
            </a:r>
            <a:r>
              <a:rPr lang="ja-JP" altLang="en-US" sz="1800"/>
              <a:t>参考文献</a:t>
            </a:r>
            <a:r>
              <a:rPr lang="en-US" altLang="ja-JP" sz="1800"/>
              <a:t>】</a:t>
            </a:r>
            <a:r>
              <a:rPr lang="ja-JP" altLang="en-US" sz="1800" b="1">
                <a:highlight>
                  <a:srgbClr val="FFFF00"/>
                </a:highlight>
              </a:rPr>
              <a:t>日本内科学会　専門家部会　コモンディジーズブック「関節痛」</a:t>
            </a:r>
            <a:endParaRPr lang="en-US" altLang="ja-JP" sz="1800" b="1">
              <a:highlight>
                <a:srgbClr val="FFFF00"/>
              </a:highlight>
            </a:endParaRPr>
          </a:p>
          <a:p>
            <a:pPr marL="0" indent="0">
              <a:lnSpc>
                <a:spcPct val="110000"/>
              </a:lnSpc>
              <a:buNone/>
            </a:pPr>
            <a:r>
              <a:rPr kumimoji="1" lang="en-US" altLang="ja-JP" sz="1800"/>
              <a:t>【</a:t>
            </a:r>
            <a:r>
              <a:rPr lang="ja-JP" altLang="en-US" sz="1800"/>
              <a:t>更なる学習に向けて</a:t>
            </a:r>
            <a:r>
              <a:rPr lang="en-US" altLang="ja-JP" sz="1800"/>
              <a:t>】</a:t>
            </a:r>
          </a:p>
          <a:p>
            <a:pPr marL="0" indent="0">
              <a:lnSpc>
                <a:spcPct val="110000"/>
              </a:lnSpc>
              <a:buNone/>
            </a:pPr>
            <a:r>
              <a:rPr kumimoji="1" lang="ja-JP" altLang="en-US" sz="1800"/>
              <a:t>（</a:t>
            </a:r>
            <a:r>
              <a:rPr kumimoji="1" lang="en-US" altLang="ja-JP" sz="1800"/>
              <a:t>A</a:t>
            </a:r>
            <a:r>
              <a:rPr kumimoji="1" lang="ja-JP" altLang="en-US" sz="1800"/>
              <a:t>）針谷正祥．日内会誌．</a:t>
            </a:r>
            <a:r>
              <a:rPr kumimoji="1" lang="en-US" altLang="ja-JP" sz="1800"/>
              <a:t>2012</a:t>
            </a:r>
            <a:r>
              <a:rPr kumimoji="1" lang="ja-JP" altLang="en-US" sz="1800"/>
              <a:t>；</a:t>
            </a:r>
            <a:r>
              <a:rPr kumimoji="1" lang="en-US" altLang="ja-JP" sz="1800"/>
              <a:t>101</a:t>
            </a:r>
            <a:r>
              <a:rPr kumimoji="1" lang="ja-JP" altLang="en-US" sz="1800"/>
              <a:t>：</a:t>
            </a:r>
            <a:r>
              <a:rPr kumimoji="1" lang="en-US" altLang="ja-JP" sz="1800"/>
              <a:t>2851</a:t>
            </a:r>
            <a:r>
              <a:rPr kumimoji="1" lang="ja-JP" altLang="en-US" sz="1800"/>
              <a:t>～</a:t>
            </a:r>
            <a:r>
              <a:rPr kumimoji="1" lang="en-US" altLang="ja-JP" sz="1800"/>
              <a:t>9</a:t>
            </a:r>
            <a:r>
              <a:rPr kumimoji="1" lang="ja-JP" altLang="en-US" sz="1800"/>
              <a:t>．</a:t>
            </a:r>
            <a:r>
              <a:rPr lang="ja-JP" altLang="en-US" sz="1400"/>
              <a:t>（</a:t>
            </a:r>
            <a:r>
              <a:rPr lang="en-US" altLang="ja-JP" sz="1400">
                <a:hlinkClick r:id="rId3"/>
              </a:rPr>
              <a:t>https://www.jstage.jst.go.jp/article/naika/101/10/101_2851/_pdf</a:t>
            </a:r>
            <a:endParaRPr lang="en-US" altLang="ja-JP" sz="1400"/>
          </a:p>
          <a:p>
            <a:pPr marL="0" indent="0">
              <a:lnSpc>
                <a:spcPct val="110000"/>
              </a:lnSpc>
              <a:buNone/>
            </a:pPr>
            <a:r>
              <a:rPr lang="ja-JP" altLang="en-US" sz="1800"/>
              <a:t>（</a:t>
            </a:r>
            <a:r>
              <a:rPr lang="en-US" altLang="ja-JP" sz="1800"/>
              <a:t>B</a:t>
            </a:r>
            <a:r>
              <a:rPr lang="ja-JP" altLang="en-US" sz="1800"/>
              <a:t>）難病情報センター．皮膚筋炎／多発性筋炎（指定難病</a:t>
            </a:r>
            <a:r>
              <a:rPr lang="en-US" altLang="ja-JP" sz="1800"/>
              <a:t>50</a:t>
            </a:r>
            <a:r>
              <a:rPr lang="ja-JP" altLang="en-US" sz="1800"/>
              <a:t>）．</a:t>
            </a:r>
            <a:r>
              <a:rPr lang="ja-JP" altLang="en-US" sz="1400"/>
              <a:t>（</a:t>
            </a:r>
            <a:r>
              <a:rPr lang="en-US" altLang="ja-JP" sz="1400">
                <a:hlinkClick r:id="rId4"/>
              </a:rPr>
              <a:t>https://www.nanbyou.or.jp/entry/4080</a:t>
            </a:r>
            <a:r>
              <a:rPr lang="ja-JP" altLang="en-US" sz="1400"/>
              <a:t>）</a:t>
            </a:r>
            <a:endParaRPr kumimoji="1" lang="ja-JP" altLang="en-US"/>
          </a:p>
        </p:txBody>
      </p:sp>
      <p:sp>
        <p:nvSpPr>
          <p:cNvPr id="4" name="吹き出し: 四角形 3">
            <a:extLst>
              <a:ext uri="{FF2B5EF4-FFF2-40B4-BE49-F238E27FC236}">
                <a16:creationId xmlns:a16="http://schemas.microsoft.com/office/drawing/2014/main" id="{6B5E9A7E-C8C7-4025-B0D4-52EA40908840}"/>
              </a:ext>
            </a:extLst>
          </p:cNvPr>
          <p:cNvSpPr/>
          <p:nvPr/>
        </p:nvSpPr>
        <p:spPr>
          <a:xfrm>
            <a:off x="7129853" y="2263160"/>
            <a:ext cx="4363452" cy="1525069"/>
          </a:xfrm>
          <a:prstGeom prst="wedgeRectCallout">
            <a:avLst>
              <a:gd name="adj1" fmla="val -68596"/>
              <a:gd name="adj2" fmla="val -35855"/>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rgbClr val="FF0000"/>
                </a:solidFill>
              </a:rPr>
              <a:t>このように、正解と解説</a:t>
            </a:r>
            <a:r>
              <a:rPr lang="ja-JP" altLang="en-US">
                <a:solidFill>
                  <a:srgbClr val="FF0000"/>
                </a:solidFill>
              </a:rPr>
              <a:t>をみて、それをガイドに、本（擬似）症例の診療を学習者自ら完遂できるような（擬似）体験をさせることを目的とします。</a:t>
            </a:r>
            <a:endParaRPr kumimoji="1" lang="ja-JP" altLang="en-US">
              <a:solidFill>
                <a:srgbClr val="FF0000"/>
              </a:solidFill>
            </a:endParaRPr>
          </a:p>
        </p:txBody>
      </p:sp>
      <p:sp>
        <p:nvSpPr>
          <p:cNvPr id="5" name="テキスト ボックス 4">
            <a:extLst>
              <a:ext uri="{FF2B5EF4-FFF2-40B4-BE49-F238E27FC236}">
                <a16:creationId xmlns:a16="http://schemas.microsoft.com/office/drawing/2014/main" id="{CF7D168A-178B-4A3C-A6D6-F05395D958D9}"/>
              </a:ext>
            </a:extLst>
          </p:cNvPr>
          <p:cNvSpPr txBox="1"/>
          <p:nvPr/>
        </p:nvSpPr>
        <p:spPr>
          <a:xfrm>
            <a:off x="8017329" y="6373788"/>
            <a:ext cx="3755221"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sp>
        <p:nvSpPr>
          <p:cNvPr id="6" name="吹き出し: 四角形 5">
            <a:extLst>
              <a:ext uri="{FF2B5EF4-FFF2-40B4-BE49-F238E27FC236}">
                <a16:creationId xmlns:a16="http://schemas.microsoft.com/office/drawing/2014/main" id="{2B74C768-F863-4F3C-9F3F-54393C4FD1B9}"/>
              </a:ext>
            </a:extLst>
          </p:cNvPr>
          <p:cNvSpPr/>
          <p:nvPr/>
        </p:nvSpPr>
        <p:spPr>
          <a:xfrm>
            <a:off x="4081853" y="4443001"/>
            <a:ext cx="4363452" cy="1525069"/>
          </a:xfrm>
          <a:prstGeom prst="wedgeRectCallout">
            <a:avLst>
              <a:gd name="adj1" fmla="val 67617"/>
              <a:gd name="adj2" fmla="val 66930"/>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a:solidFill>
                  <a:srgbClr val="FF0000"/>
                </a:solidFill>
              </a:rPr>
              <a:t>e-learning</a:t>
            </a:r>
            <a:r>
              <a:rPr lang="ja-JP" altLang="en-US">
                <a:solidFill>
                  <a:srgbClr val="FF0000"/>
                </a:solidFill>
              </a:rPr>
              <a:t>教材で「次に進むと戻れなくなります」という区切りを設けることで、正解を読むだけの「考えない」学習を回避できます。</a:t>
            </a:r>
            <a:endParaRPr kumimoji="1" lang="ja-JP" altLang="en-US">
              <a:solidFill>
                <a:srgbClr val="FF0000"/>
              </a:solidFill>
            </a:endParaRPr>
          </a:p>
        </p:txBody>
      </p:sp>
    </p:spTree>
    <p:extLst>
      <p:ext uri="{BB962C8B-B14F-4D97-AF65-F5344CB8AC3E}">
        <p14:creationId xmlns:p14="http://schemas.microsoft.com/office/powerpoint/2010/main" val="313432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061357"/>
            <a:ext cx="10515600" cy="5115606"/>
          </a:xfrm>
        </p:spPr>
        <p:txBody>
          <a:bodyPr>
            <a:normAutofit/>
          </a:bodyPr>
          <a:lstStyle/>
          <a:p>
            <a:pPr marL="0" indent="0">
              <a:buNone/>
            </a:pPr>
            <a:r>
              <a:rPr lang="ja-JP" altLang="ja-JP">
                <a:latin typeface="ＭＳ ゴシック" panose="020B0609070205080204" pitchFamily="49" charset="-128"/>
                <a:ea typeface="ＭＳ ゴシック" panose="020B0609070205080204" pitchFamily="49" charset="-128"/>
              </a:rPr>
              <a:t>問．診断</a:t>
            </a:r>
            <a:r>
              <a:rPr lang="ja-JP" altLang="en-US">
                <a:latin typeface="ＭＳ ゴシック" panose="020B0609070205080204" pitchFamily="49" charset="-128"/>
                <a:ea typeface="ＭＳ ゴシック" panose="020B0609070205080204" pitchFamily="49" charset="-128"/>
              </a:rPr>
              <a:t>に有用な「閉じた質問」項目、身体診察項目、検査項目はどれか</a:t>
            </a:r>
            <a:r>
              <a:rPr lang="ja-JP" altLang="ja-JP">
                <a:latin typeface="ＭＳ ゴシック" panose="020B0609070205080204" pitchFamily="49" charset="-128"/>
                <a:ea typeface="ＭＳ ゴシック" panose="020B0609070205080204" pitchFamily="49" charset="-128"/>
              </a:rPr>
              <a:t>。</a:t>
            </a:r>
            <a:r>
              <a:rPr lang="en-US" altLang="ja-JP" b="1">
                <a:latin typeface="ＭＳ ゴシック" panose="020B0609070205080204" pitchFamily="49" charset="-128"/>
                <a:ea typeface="ＭＳ ゴシック" panose="020B0609070205080204" pitchFamily="49" charset="-128"/>
              </a:rPr>
              <a:t>X</a:t>
            </a:r>
            <a:r>
              <a:rPr lang="ja-JP" altLang="en-US" b="1">
                <a:latin typeface="ＭＳ ゴシック" panose="020B0609070205080204" pitchFamily="49" charset="-128"/>
                <a:ea typeface="ＭＳ ゴシック" panose="020B0609070205080204" pitchFamily="49" charset="-128"/>
              </a:rPr>
              <a:t>つ選べ</a:t>
            </a:r>
            <a:r>
              <a:rPr lang="ja-JP" altLang="en-US">
                <a:latin typeface="ＭＳ ゴシック" panose="020B0609070205080204" pitchFamily="49" charset="-128"/>
                <a:ea typeface="ＭＳ ゴシック" panose="020B0609070205080204" pitchFamily="49" charset="-128"/>
              </a:rPr>
              <a:t>。</a:t>
            </a:r>
            <a:endParaRPr lang="ja-JP"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a</a:t>
            </a:r>
            <a:r>
              <a:rPr lang="ja-JP" altLang="ja-JP">
                <a:latin typeface="ＭＳ ゴシック" panose="020B0609070205080204" pitchFamily="49" charset="-128"/>
                <a:ea typeface="ＭＳ ゴシック" panose="020B0609070205080204" pitchFamily="49" charset="-128"/>
              </a:rPr>
              <a:t>「」</a:t>
            </a:r>
          </a:p>
          <a:p>
            <a:pPr marL="0" indent="0">
              <a:buNone/>
            </a:pPr>
            <a:r>
              <a:rPr lang="en-US" altLang="ja-JP">
                <a:latin typeface="ＭＳ ゴシック" panose="020B0609070205080204" pitchFamily="49" charset="-128"/>
                <a:ea typeface="ＭＳ ゴシック" panose="020B0609070205080204" pitchFamily="49" charset="-128"/>
              </a:rPr>
              <a:t>b</a:t>
            </a:r>
            <a:r>
              <a:rPr lang="ja-JP" altLang="ja-JP">
                <a:latin typeface="ＭＳ ゴシック" panose="020B0609070205080204" pitchFamily="49" charset="-128"/>
                <a:ea typeface="ＭＳ ゴシック" panose="020B0609070205080204" pitchFamily="49" charset="-128"/>
              </a:rPr>
              <a:t>「」</a:t>
            </a:r>
          </a:p>
          <a:p>
            <a:pPr marL="0" indent="0">
              <a:buNone/>
            </a:pPr>
            <a:r>
              <a:rPr lang="en-US" altLang="ja-JP">
                <a:latin typeface="ＭＳ ゴシック" panose="020B0609070205080204" pitchFamily="49" charset="-128"/>
                <a:ea typeface="ＭＳ ゴシック" panose="020B0609070205080204" pitchFamily="49" charset="-128"/>
              </a:rPr>
              <a:t>c</a:t>
            </a:r>
            <a:r>
              <a:rPr lang="ja-JP" altLang="ja-JP">
                <a:latin typeface="ＭＳ ゴシック" panose="020B0609070205080204" pitchFamily="49" charset="-128"/>
                <a:ea typeface="ＭＳ ゴシック" panose="020B0609070205080204" pitchFamily="49" charset="-128"/>
              </a:rPr>
              <a:t>「」</a:t>
            </a:r>
            <a:endParaRPr lang="en-US"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d</a:t>
            </a:r>
            <a:r>
              <a:rPr lang="ja-JP" altLang="ja-JP">
                <a:latin typeface="ＭＳ ゴシック" panose="020B0609070205080204" pitchFamily="49" charset="-128"/>
                <a:ea typeface="ＭＳ ゴシック" panose="020B0609070205080204" pitchFamily="49" charset="-128"/>
              </a:rPr>
              <a:t>「」</a:t>
            </a:r>
            <a:endParaRPr lang="en-US" altLang="ja-JP">
              <a:latin typeface="ＭＳ ゴシック" panose="020B0609070205080204" pitchFamily="49" charset="-128"/>
              <a:ea typeface="ＭＳ ゴシック" panose="020B0609070205080204" pitchFamily="49" charset="-128"/>
            </a:endParaRPr>
          </a:p>
          <a:p>
            <a:pPr marL="0" indent="0">
              <a:buNone/>
            </a:pPr>
            <a:r>
              <a:rPr lang="en-US" altLang="ja-JP">
                <a:latin typeface="ＭＳ ゴシック" panose="020B0609070205080204" pitchFamily="49" charset="-128"/>
                <a:ea typeface="ＭＳ ゴシック" panose="020B0609070205080204" pitchFamily="49" charset="-128"/>
              </a:rPr>
              <a:t>e</a:t>
            </a:r>
            <a:r>
              <a:rPr lang="ja-JP" altLang="ja-JP">
                <a:latin typeface="ＭＳ ゴシック" panose="020B0609070205080204" pitchFamily="49" charset="-128"/>
                <a:ea typeface="ＭＳ ゴシック" panose="020B0609070205080204" pitchFamily="49" charset="-128"/>
              </a:rPr>
              <a:t>「」</a:t>
            </a:r>
            <a:endParaRPr lang="en-US" altLang="ja-JP">
              <a:latin typeface="ＭＳ ゴシック" panose="020B0609070205080204" pitchFamily="49" charset="-128"/>
              <a:ea typeface="ＭＳ ゴシック" panose="020B0609070205080204" pitchFamily="49" charset="-128"/>
            </a:endParaRPr>
          </a:p>
          <a:p>
            <a:pPr marL="0" indent="0">
              <a:buNone/>
            </a:pPr>
            <a:r>
              <a:rPr kumimoji="1" lang="ja-JP" altLang="en-US" i="1">
                <a:solidFill>
                  <a:srgbClr val="FF0000"/>
                </a:solidFill>
                <a:latin typeface="ＭＳ ゴシック" panose="020B0609070205080204" pitchFamily="49" charset="-128"/>
                <a:ea typeface="ＭＳ ゴシック" panose="020B0609070205080204" pitchFamily="49" charset="-128"/>
              </a:rPr>
              <a:t>　このパートでは、診断を絞らせる項目を選ばせ、臨床推論を経験させます。</a:t>
            </a:r>
          </a:p>
        </p:txBody>
      </p:sp>
      <p:sp>
        <p:nvSpPr>
          <p:cNvPr id="4" name="テキスト ボックス 3">
            <a:extLst>
              <a:ext uri="{FF2B5EF4-FFF2-40B4-BE49-F238E27FC236}">
                <a16:creationId xmlns:a16="http://schemas.microsoft.com/office/drawing/2014/main" id="{59F6E6C1-1F7E-4158-9E2B-D01636888787}"/>
              </a:ext>
            </a:extLst>
          </p:cNvPr>
          <p:cNvSpPr txBox="1"/>
          <p:nvPr/>
        </p:nvSpPr>
        <p:spPr>
          <a:xfrm>
            <a:off x="8017329" y="6373788"/>
            <a:ext cx="3755221"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spTree>
    <p:extLst>
      <p:ext uri="{BB962C8B-B14F-4D97-AF65-F5344CB8AC3E}">
        <p14:creationId xmlns:p14="http://schemas.microsoft.com/office/powerpoint/2010/main" val="23443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9543468-7D7A-4EDA-8FF5-706790FCE17F}"/>
              </a:ext>
            </a:extLst>
          </p:cNvPr>
          <p:cNvSpPr txBox="1"/>
          <p:nvPr/>
        </p:nvSpPr>
        <p:spPr>
          <a:xfrm>
            <a:off x="381435" y="139485"/>
            <a:ext cx="1431035" cy="461665"/>
          </a:xfrm>
          <a:prstGeom prst="rect">
            <a:avLst/>
          </a:prstGeom>
          <a:noFill/>
        </p:spPr>
        <p:txBody>
          <a:bodyPr wrap="square" rtlCol="0">
            <a:spAutoFit/>
          </a:bodyPr>
          <a:lstStyle/>
          <a:p>
            <a:r>
              <a:rPr kumimoji="1" lang="en-US" altLang="ja-JP" sz="2400">
                <a:solidFill>
                  <a:srgbClr val="FF0000"/>
                </a:solidFill>
              </a:rPr>
              <a:t>【</a:t>
            </a:r>
            <a:r>
              <a:rPr kumimoji="1" lang="ja-JP" altLang="en-US" sz="2400">
                <a:solidFill>
                  <a:srgbClr val="FF0000"/>
                </a:solidFill>
              </a:rPr>
              <a:t>例１</a:t>
            </a:r>
            <a:r>
              <a:rPr kumimoji="1" lang="en-US" altLang="ja-JP" sz="2400">
                <a:solidFill>
                  <a:srgbClr val="FF0000"/>
                </a:solidFill>
              </a:rPr>
              <a:t>】</a:t>
            </a:r>
            <a:endParaRPr kumimoji="1" lang="ja-JP" altLang="en-US">
              <a:solidFill>
                <a:srgbClr val="FF0000"/>
              </a:solidFill>
            </a:endParaRPr>
          </a:p>
        </p:txBody>
      </p:sp>
      <p:sp>
        <p:nvSpPr>
          <p:cNvPr id="6" name="コンテンツ プレースホルダー 2">
            <a:extLst>
              <a:ext uri="{FF2B5EF4-FFF2-40B4-BE49-F238E27FC236}">
                <a16:creationId xmlns:a16="http://schemas.microsoft.com/office/drawing/2014/main" id="{2259C005-E939-4604-8D73-DEAA3C29E3E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ja-JP">
                <a:latin typeface="ＭＳ ゴシック" panose="020B0609070205080204" pitchFamily="49" charset="-128"/>
                <a:ea typeface="ＭＳ ゴシック" panose="020B0609070205080204" pitchFamily="49" charset="-128"/>
              </a:rPr>
              <a:t>問．診断</a:t>
            </a:r>
            <a:r>
              <a:rPr lang="ja-JP" altLang="en-US">
                <a:latin typeface="ＭＳ ゴシック" panose="020B0609070205080204" pitchFamily="49" charset="-128"/>
                <a:ea typeface="ＭＳ ゴシック" panose="020B0609070205080204" pitchFamily="49" charset="-128"/>
              </a:rPr>
              <a:t>に有用な「</a:t>
            </a:r>
            <a:r>
              <a:rPr lang="ja-JP" altLang="ja-JP">
                <a:latin typeface="ＭＳ ゴシック" panose="020B0609070205080204" pitchFamily="49" charset="-128"/>
                <a:ea typeface="ＭＳ ゴシック" panose="020B0609070205080204" pitchFamily="49" charset="-128"/>
              </a:rPr>
              <a:t>閉じた質問</a:t>
            </a:r>
            <a:r>
              <a:rPr lang="ja-JP" altLang="en-US">
                <a:latin typeface="ＭＳ ゴシック" panose="020B0609070205080204" pitchFamily="49" charset="-128"/>
                <a:ea typeface="ＭＳ ゴシック" panose="020B0609070205080204" pitchFamily="49" charset="-128"/>
              </a:rPr>
              <a:t>」</a:t>
            </a:r>
            <a:r>
              <a:rPr lang="ja-JP" altLang="ja-JP">
                <a:latin typeface="ＭＳ ゴシック" panose="020B0609070205080204" pitchFamily="49" charset="-128"/>
                <a:ea typeface="ＭＳ ゴシック" panose="020B0609070205080204" pitchFamily="49" charset="-128"/>
              </a:rPr>
              <a:t>はどれか。</a:t>
            </a:r>
            <a:r>
              <a:rPr lang="en-US" altLang="ja-JP" b="1">
                <a:latin typeface="ＭＳ ゴシック" panose="020B0609070205080204" pitchFamily="49" charset="-128"/>
                <a:ea typeface="ＭＳ ゴシック" panose="020B0609070205080204" pitchFamily="49" charset="-128"/>
              </a:rPr>
              <a:t>3</a:t>
            </a:r>
            <a:r>
              <a:rPr lang="ja-JP" altLang="en-US" b="1">
                <a:latin typeface="ＭＳ ゴシック" panose="020B0609070205080204" pitchFamily="49" charset="-128"/>
                <a:ea typeface="ＭＳ ゴシック" panose="020B0609070205080204" pitchFamily="49" charset="-128"/>
              </a:rPr>
              <a:t>つ選べ</a:t>
            </a:r>
            <a:r>
              <a:rPr lang="ja-JP" altLang="en-US">
                <a:latin typeface="ＭＳ ゴシック" panose="020B0609070205080204" pitchFamily="49" charset="-128"/>
                <a:ea typeface="ＭＳ ゴシック" panose="020B0609070205080204" pitchFamily="49" charset="-128"/>
              </a:rPr>
              <a:t>。</a:t>
            </a:r>
            <a:endParaRPr lang="en-US" altLang="ja-JP">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endParaRPr lang="ja-JP" altLang="ja-JP">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r>
              <a:rPr lang="en-US" altLang="ja-JP">
                <a:latin typeface="ＭＳ ゴシック" panose="020B0609070205080204" pitchFamily="49" charset="-128"/>
                <a:ea typeface="ＭＳ ゴシック" panose="020B0609070205080204" pitchFamily="49" charset="-128"/>
              </a:rPr>
              <a:t>a</a:t>
            </a:r>
            <a:r>
              <a:rPr lang="ja-JP" altLang="ja-JP">
                <a:latin typeface="ＭＳ ゴシック" panose="020B0609070205080204" pitchFamily="49" charset="-128"/>
                <a:ea typeface="ＭＳ ゴシック" panose="020B0609070205080204" pitchFamily="49" charset="-128"/>
              </a:rPr>
              <a:t>「体重は減っていませんか」</a:t>
            </a:r>
          </a:p>
          <a:p>
            <a:pPr marL="0" indent="0">
              <a:buFont typeface="Arial" panose="020B0604020202020204" pitchFamily="34" charset="0"/>
              <a:buNone/>
            </a:pPr>
            <a:r>
              <a:rPr lang="en-US" altLang="ja-JP">
                <a:latin typeface="ＭＳ ゴシック" panose="020B0609070205080204" pitchFamily="49" charset="-128"/>
                <a:ea typeface="ＭＳ ゴシック" panose="020B0609070205080204" pitchFamily="49" charset="-128"/>
              </a:rPr>
              <a:t>b</a:t>
            </a:r>
            <a:r>
              <a:rPr lang="ja-JP" altLang="ja-JP">
                <a:latin typeface="ＭＳ ゴシック" panose="020B0609070205080204" pitchFamily="49" charset="-128"/>
                <a:ea typeface="ＭＳ ゴシック" panose="020B0609070205080204" pitchFamily="49" charset="-128"/>
              </a:rPr>
              <a:t>「喫煙の本数はどれだけ増えましたか」</a:t>
            </a:r>
          </a:p>
          <a:p>
            <a:pPr marL="0" indent="0">
              <a:buFont typeface="Arial" panose="020B0604020202020204" pitchFamily="34" charset="0"/>
              <a:buNone/>
            </a:pPr>
            <a:r>
              <a:rPr lang="en-US" altLang="ja-JP">
                <a:latin typeface="ＭＳ ゴシック" panose="020B0609070205080204" pitchFamily="49" charset="-128"/>
                <a:ea typeface="ＭＳ ゴシック" panose="020B0609070205080204" pitchFamily="49" charset="-128"/>
              </a:rPr>
              <a:t>c</a:t>
            </a:r>
            <a:r>
              <a:rPr lang="ja-JP" altLang="ja-JP">
                <a:latin typeface="ＭＳ ゴシック" panose="020B0609070205080204" pitchFamily="49" charset="-128"/>
                <a:ea typeface="ＭＳ ゴシック" panose="020B0609070205080204" pitchFamily="49" charset="-128"/>
              </a:rPr>
              <a:t>「娘さんのお子さんの状態はいかがですか」</a:t>
            </a:r>
            <a:endParaRPr lang="en-US" altLang="ja-JP">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r>
              <a:rPr lang="en-US" altLang="ja-JP">
                <a:latin typeface="ＭＳ ゴシック" panose="020B0609070205080204" pitchFamily="49" charset="-128"/>
                <a:ea typeface="ＭＳ ゴシック" panose="020B0609070205080204" pitchFamily="49" charset="-128"/>
              </a:rPr>
              <a:t>d</a:t>
            </a:r>
            <a:r>
              <a:rPr lang="ja-JP" altLang="ja-JP">
                <a:latin typeface="ＭＳ ゴシック" panose="020B0609070205080204" pitchFamily="49" charset="-128"/>
                <a:ea typeface="ＭＳ ゴシック" panose="020B0609070205080204" pitchFamily="49" charset="-128"/>
              </a:rPr>
              <a:t>「メールの内容について詳しく教えてもらえますか」</a:t>
            </a:r>
            <a:endParaRPr lang="en-US" altLang="ja-JP">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r>
              <a:rPr lang="en-US" altLang="ja-JP">
                <a:latin typeface="ＭＳ ゴシック" panose="020B0609070205080204" pitchFamily="49" charset="-128"/>
                <a:ea typeface="ＭＳ ゴシック" panose="020B0609070205080204" pitchFamily="49" charset="-128"/>
              </a:rPr>
              <a:t>e</a:t>
            </a:r>
            <a:r>
              <a:rPr lang="ja-JP" altLang="ja-JP">
                <a:latin typeface="ＭＳ ゴシック" panose="020B0609070205080204" pitchFamily="49" charset="-128"/>
                <a:ea typeface="ＭＳ ゴシック" panose="020B0609070205080204" pitchFamily="49" charset="-128"/>
              </a:rPr>
              <a:t>「胸が苦しい時に冷や汗やめまいなどは出現しませんか」</a:t>
            </a:r>
            <a:endParaRPr lang="ja-JP" altLang="en-US">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8CD2A13A-A03E-4B38-91D9-BC0E8F141E85}"/>
              </a:ext>
            </a:extLst>
          </p:cNvPr>
          <p:cNvSpPr txBox="1"/>
          <p:nvPr/>
        </p:nvSpPr>
        <p:spPr>
          <a:xfrm>
            <a:off x="8017329" y="6373788"/>
            <a:ext cx="3755221" cy="369332"/>
          </a:xfrm>
          <a:prstGeom prst="rect">
            <a:avLst/>
          </a:prstGeom>
          <a:noFill/>
        </p:spPr>
        <p:txBody>
          <a:bodyPr wrap="square" rtlCol="0">
            <a:spAutoFit/>
          </a:bodyPr>
          <a:lstStyle/>
          <a:p>
            <a:r>
              <a:rPr kumimoji="1" lang="ja-JP" altLang="en-US" b="1">
                <a:solidFill>
                  <a:srgbClr val="FF0000"/>
                </a:solidFill>
                <a:highlight>
                  <a:srgbClr val="FFFF00"/>
                </a:highlight>
              </a:rPr>
              <a:t>次に進むと戻れなくなります</a:t>
            </a:r>
          </a:p>
        </p:txBody>
      </p:sp>
    </p:spTree>
    <p:extLst>
      <p:ext uri="{BB962C8B-B14F-4D97-AF65-F5344CB8AC3E}">
        <p14:creationId xmlns:p14="http://schemas.microsoft.com/office/powerpoint/2010/main" val="19094565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resentationFormat>Widescreen</PresentationFormat>
  <Slides>34</Slides>
  <Notes>8</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テーマ</vt:lpstr>
      <vt:lpstr>PowerPoint Presentation</vt:lpstr>
      <vt:lpstr>モデル教材（症候名）</vt:lpstr>
      <vt:lpstr>PowerPoint Presentation</vt:lpstr>
      <vt:lpstr>PowerPoint Presentation</vt:lpstr>
      <vt:lpstr>問．提示した動画を活用した問題を作成します</vt:lpstr>
      <vt:lpstr>問．動画から、手に関連する現症（徴候と身体所見）を全て抜き出し、医学用語に置き換えて記載してください。（記載例：鼻水がのどに垂れ込んできます→後鼻漏がある）</vt:lpstr>
      <vt:lpstr>正解： ・２時間ほどの朝のこわばりがある。 ・右３、４指の中手指節関節と近位指節間関節とに圧痛と腫脹とがある。 ・左２、３指の近位指節間関節に圧痛がある。左２～４指の中手指節関節に圧痛と腫脹とがある。 ・Raynaud症状はない。</vt:lpstr>
      <vt:lpstr>PowerPoint Presentation</vt:lpstr>
      <vt:lpstr>PowerPoint Presentation</vt:lpstr>
      <vt:lpstr>正解：a, b, e</vt:lpstr>
      <vt:lpstr>a「体重は減っていませんか」</vt:lpstr>
      <vt:lpstr>問．診断に最も有用な身体診察事項はどれか。3つ選べ。</vt:lpstr>
      <vt:lpstr>正解：a, b, e</vt:lpstr>
      <vt:lpstr>PowerPoint Presentation</vt:lpstr>
      <vt:lpstr>PowerPoint Presentation</vt:lpstr>
      <vt:lpstr>正解：下肢の浮腫を確認するのに足関節周囲を圧迫しているのが不適切である。脛骨前面を（5～10秒）圧迫するのが適切である。</vt:lpstr>
      <vt:lpstr>PowerPoint Presentation</vt:lpstr>
      <vt:lpstr>PowerPoint Presentation</vt:lpstr>
      <vt:lpstr>PowerPoint Presentation</vt:lpstr>
      <vt:lpstr>正解：前額部の皺寄せや両側の閉眼は可能だが、右に比べ、左の鼻唇溝は浅く、口角が下がっており、中枢性顔面神経麻痺の所見である。</vt:lpstr>
      <vt:lpstr>PowerPoint Presentation</vt:lpstr>
      <vt:lpstr>PowerPoint Presentation</vt:lpstr>
      <vt:lpstr>■血液検査所見を示す。   </vt:lpstr>
      <vt:lpstr>■12誘導心電図と胸部エックス線とを示す。</vt:lpstr>
      <vt:lpstr>PowerPoint Presentation</vt:lpstr>
      <vt:lpstr>PowerPoint Presentation</vt:lpstr>
      <vt:lpstr>心エコーの実施・基本的描出像</vt:lpstr>
      <vt:lpstr>■動画②の描出法における心エコー連続波ドプラ像を示す。</vt:lpstr>
      <vt:lpstr>心エコーによる推定大動脈弁圧較差の算出</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2019-09-07T10:23:45Z</dcterms:created>
  <dcterms:modified xsi:type="dcterms:W3CDTF">2025-04-09T05:48:58Z</dcterms:modified>
</cp:coreProperties>
</file>