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429" r:id="rId2"/>
    <p:sldId id="401" r:id="rId3"/>
    <p:sldId id="371" r:id="rId4"/>
    <p:sldId id="428" r:id="rId5"/>
    <p:sldId id="337" r:id="rId6"/>
    <p:sldId id="413" r:id="rId7"/>
    <p:sldId id="414" r:id="rId8"/>
    <p:sldId id="415" r:id="rId9"/>
    <p:sldId id="416" r:id="rId10"/>
    <p:sldId id="417" r:id="rId11"/>
    <p:sldId id="419" r:id="rId12"/>
    <p:sldId id="420" r:id="rId13"/>
    <p:sldId id="418" r:id="rId14"/>
    <p:sldId id="421" r:id="rId15"/>
    <p:sldId id="427" r:id="rId16"/>
    <p:sldId id="423" r:id="rId17"/>
    <p:sldId id="424" r:id="rId18"/>
    <p:sldId id="425" r:id="rId19"/>
    <p:sldId id="426" r:id="rId20"/>
    <p:sldId id="410" r:id="rId2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0DDC90-63F4-85B0-58D0-438018F6FB04}" v="27" dt="2025-04-09T05:41:46.10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43" autoAdjust="0"/>
    <p:restoredTop sz="82768" autoAdjust="0"/>
  </p:normalViewPr>
  <p:slideViewPr>
    <p:cSldViewPr snapToGrid="0">
      <p:cViewPr varScale="1">
        <p:scale>
          <a:sx n="91" d="100"/>
          <a:sy n="91" d="100"/>
        </p:scale>
        <p:origin x="130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川口 純子" userId="S::j-kawaguchi@igaku-shoin.co.jp::16bfa94f-7991-4ca3-a6ae-5e43d33beb89" providerId="AD" clId="Web-{B40DDC90-63F4-85B0-58D0-438018F6FB04}"/>
    <pc:docChg chg="modSld">
      <pc:chgData name="川口 純子" userId="S::j-kawaguchi@igaku-shoin.co.jp::16bfa94f-7991-4ca3-a6ae-5e43d33beb89" providerId="AD" clId="Web-{B40DDC90-63F4-85B0-58D0-438018F6FB04}" dt="2025-04-09T05:41:46.108" v="26" actId="1076"/>
      <pc:docMkLst>
        <pc:docMk/>
      </pc:docMkLst>
      <pc:sldChg chg="addSp delSp modSp delAnim">
        <pc:chgData name="川口 純子" userId="S::j-kawaguchi@igaku-shoin.co.jp::16bfa94f-7991-4ca3-a6ae-5e43d33beb89" providerId="AD" clId="Web-{B40DDC90-63F4-85B0-58D0-438018F6FB04}" dt="2025-04-09T05:40:11.120" v="14" actId="1076"/>
        <pc:sldMkLst>
          <pc:docMk/>
          <pc:sldMk cId="1914638956" sldId="418"/>
        </pc:sldMkLst>
        <pc:picChg chg="add mod">
          <ac:chgData name="川口 純子" userId="S::j-kawaguchi@igaku-shoin.co.jp::16bfa94f-7991-4ca3-a6ae-5e43d33beb89" providerId="AD" clId="Web-{B40DDC90-63F4-85B0-58D0-438018F6FB04}" dt="2025-04-09T05:40:11.120" v="14" actId="1076"/>
          <ac:picMkLst>
            <pc:docMk/>
            <pc:sldMk cId="1914638956" sldId="418"/>
            <ac:picMk id="2" creationId="{F932ABAD-B5E6-D1F8-E354-255D42DB033E}"/>
          </ac:picMkLst>
        </pc:picChg>
        <pc:picChg chg="del">
          <ac:chgData name="川口 純子" userId="S::j-kawaguchi@igaku-shoin.co.jp::16bfa94f-7991-4ca3-a6ae-5e43d33beb89" providerId="AD" clId="Web-{B40DDC90-63F4-85B0-58D0-438018F6FB04}" dt="2025-04-09T05:40:03.011" v="11"/>
          <ac:picMkLst>
            <pc:docMk/>
            <pc:sldMk cId="1914638956" sldId="418"/>
            <ac:picMk id="5" creationId="{671E1ADF-4AE7-9126-0991-71D89A3CC999}"/>
          </ac:picMkLst>
        </pc:picChg>
      </pc:sldChg>
      <pc:sldChg chg="addSp delSp modSp delAnim">
        <pc:chgData name="川口 純子" userId="S::j-kawaguchi@igaku-shoin.co.jp::16bfa94f-7991-4ca3-a6ae-5e43d33beb89" providerId="AD" clId="Web-{B40DDC90-63F4-85B0-58D0-438018F6FB04}" dt="2025-04-09T05:41:46.108" v="26" actId="1076"/>
        <pc:sldMkLst>
          <pc:docMk/>
          <pc:sldMk cId="3388854504" sldId="427"/>
        </pc:sldMkLst>
        <pc:spChg chg="add del mod">
          <ac:chgData name="川口 純子" userId="S::j-kawaguchi@igaku-shoin.co.jp::16bfa94f-7991-4ca3-a6ae-5e43d33beb89" providerId="AD" clId="Web-{B40DDC90-63F4-85B0-58D0-438018F6FB04}" dt="2025-04-09T05:41:42.951" v="25"/>
          <ac:spMkLst>
            <pc:docMk/>
            <pc:sldMk cId="3388854504" sldId="427"/>
            <ac:spMk id="6" creationId="{5E367144-405A-6271-21D0-308C6E0A0BAA}"/>
          </ac:spMkLst>
        </pc:spChg>
        <pc:picChg chg="add mod">
          <ac:chgData name="川口 純子" userId="S::j-kawaguchi@igaku-shoin.co.jp::16bfa94f-7991-4ca3-a6ae-5e43d33beb89" providerId="AD" clId="Web-{B40DDC90-63F4-85B0-58D0-438018F6FB04}" dt="2025-04-09T05:41:46.108" v="26" actId="1076"/>
          <ac:picMkLst>
            <pc:docMk/>
            <pc:sldMk cId="3388854504" sldId="427"/>
            <ac:picMk id="3" creationId="{FD8CE416-A885-DAA9-85D6-559EFFE80B0F}"/>
          </ac:picMkLst>
        </pc:picChg>
        <pc:picChg chg="del">
          <ac:chgData name="川口 純子" userId="S::j-kawaguchi@igaku-shoin.co.jp::16bfa94f-7991-4ca3-a6ae-5e43d33beb89" providerId="AD" clId="Web-{B40DDC90-63F4-85B0-58D0-438018F6FB04}" dt="2025-04-09T05:41:38.842" v="24"/>
          <ac:picMkLst>
            <pc:docMk/>
            <pc:sldMk cId="3388854504" sldId="427"/>
            <ac:picMk id="4" creationId="{5F2EE142-A8FB-99AD-B34B-E7C877956D9C}"/>
          </ac:picMkLst>
        </pc:picChg>
      </pc:sldChg>
      <pc:sldChg chg="addSp delSp modSp delAnim">
        <pc:chgData name="川口 純子" userId="S::j-kawaguchi@igaku-shoin.co.jp::16bfa94f-7991-4ca3-a6ae-5e43d33beb89" providerId="AD" clId="Web-{B40DDC90-63F4-85B0-58D0-438018F6FB04}" dt="2025-04-09T05:36:35.942" v="6"/>
        <pc:sldMkLst>
          <pc:docMk/>
          <pc:sldMk cId="3379138675" sldId="428"/>
        </pc:sldMkLst>
        <pc:spChg chg="add del mod">
          <ac:chgData name="川口 純子" userId="S::j-kawaguchi@igaku-shoin.co.jp::16bfa94f-7991-4ca3-a6ae-5e43d33beb89" providerId="AD" clId="Web-{B40DDC90-63F4-85B0-58D0-438018F6FB04}" dt="2025-04-09T05:36:35.942" v="6"/>
          <ac:spMkLst>
            <pc:docMk/>
            <pc:sldMk cId="3379138675" sldId="428"/>
            <ac:spMk id="6" creationId="{58282629-DD98-CB98-ED33-C0A0A156331A}"/>
          </ac:spMkLst>
        </pc:spChg>
        <pc:picChg chg="add mod">
          <ac:chgData name="川口 純子" userId="S::j-kawaguchi@igaku-shoin.co.jp::16bfa94f-7991-4ca3-a6ae-5e43d33beb89" providerId="AD" clId="Web-{B40DDC90-63F4-85B0-58D0-438018F6FB04}" dt="2025-04-09T05:36:25.472" v="5" actId="1076"/>
          <ac:picMkLst>
            <pc:docMk/>
            <pc:sldMk cId="3379138675" sldId="428"/>
            <ac:picMk id="2" creationId="{52935E26-BC74-FDD3-141A-E50ECEBC1379}"/>
          </ac:picMkLst>
        </pc:picChg>
        <pc:picChg chg="del">
          <ac:chgData name="川口 純子" userId="S::j-kawaguchi@igaku-shoin.co.jp::16bfa94f-7991-4ca3-a6ae-5e43d33beb89" providerId="AD" clId="Web-{B40DDC90-63F4-85B0-58D0-438018F6FB04}" dt="2025-04-09T05:36:16.691" v="4"/>
          <ac:picMkLst>
            <pc:docMk/>
            <pc:sldMk cId="3379138675" sldId="428"/>
            <ac:picMk id="5" creationId="{BCF77FD7-25BD-7E43-BF7F-6ECCC90CDDF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FED355-FACD-4C87-9945-5F71432725C3}" type="datetimeFigureOut">
              <a:rPr kumimoji="1" lang="ja-JP" altLang="en-US" smtClean="0"/>
              <a:t>2025/4/8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138316-AAFC-474E-BE14-FB3CD017F2E5}" type="slidenum">
              <a:rPr kumimoji="1" lang="ja-JP" altLang="en-US" smtClean="0"/>
              <a:t>‹#›</a:t>
            </a:fld>
            <a:endParaRPr kumimoji="1" lang="ja-JP" altLang="en-US"/>
          </a:p>
        </p:txBody>
      </p:sp>
    </p:spTree>
    <p:extLst>
      <p:ext uri="{BB962C8B-B14F-4D97-AF65-F5344CB8AC3E}">
        <p14:creationId xmlns:p14="http://schemas.microsoft.com/office/powerpoint/2010/main" val="136716139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4138316-AAFC-474E-BE14-FB3CD017F2E5}" type="slidenum">
              <a:rPr kumimoji="1" lang="ja-JP" altLang="en-US" smtClean="0"/>
              <a:t>3</a:t>
            </a:fld>
            <a:endParaRPr kumimoji="1" lang="ja-JP" altLang="en-US"/>
          </a:p>
        </p:txBody>
      </p:sp>
    </p:spTree>
    <p:extLst>
      <p:ext uri="{BB962C8B-B14F-4D97-AF65-F5344CB8AC3E}">
        <p14:creationId xmlns:p14="http://schemas.microsoft.com/office/powerpoint/2010/main" val="2818129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lnSpc>
                <a:spcPct val="120000"/>
              </a:lnSpc>
              <a:buNone/>
            </a:pPr>
            <a:r>
              <a:rPr lang="ja-JP" altLang="en-US" dirty="0">
                <a:solidFill>
                  <a:srgbClr val="FF0000"/>
                </a:solidFill>
                <a:latin typeface="ＭＳ ゴシック" panose="020B0609070205080204" pitchFamily="49" charset="-128"/>
                <a:ea typeface="ＭＳ ゴシック" panose="020B0609070205080204" pitchFamily="49" charset="-128"/>
              </a:rPr>
              <a:t>医師「はじめまして医師の河北です。確認のために氏名を教えていただけますか」</a:t>
            </a:r>
            <a:endParaRPr lang="en-US" altLang="ja-JP" dirty="0">
              <a:solidFill>
                <a:srgbClr val="FF0000"/>
              </a:solidFill>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dirty="0">
                <a:solidFill>
                  <a:srgbClr val="FF0000"/>
                </a:solidFill>
                <a:latin typeface="ＭＳ ゴシック" panose="020B0609070205080204" pitchFamily="49" charset="-128"/>
                <a:ea typeface="ＭＳ ゴシック" panose="020B0609070205080204" pitchFamily="49" charset="-128"/>
              </a:rPr>
              <a:t>患者「はい、厚労太郎です。」　</a:t>
            </a:r>
            <a:endParaRPr lang="en-US" altLang="ja-JP" dirty="0">
              <a:solidFill>
                <a:srgbClr val="FF0000"/>
              </a:solidFill>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dirty="0">
                <a:solidFill>
                  <a:srgbClr val="FF0000"/>
                </a:solidFill>
                <a:latin typeface="ＭＳ ゴシック" panose="020B0609070205080204" pitchFamily="49" charset="-128"/>
                <a:ea typeface="ＭＳ ゴシック" panose="020B0609070205080204" pitchFamily="49" charset="-128"/>
              </a:rPr>
              <a:t>医師「本日はあまり食べられないとのことですが、その点についてもう少し詳しくお伝えいただけますでしょうか」</a:t>
            </a:r>
            <a:endParaRPr lang="en-US" altLang="ja-JP" dirty="0">
              <a:solidFill>
                <a:srgbClr val="FF0000"/>
              </a:solidFill>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dirty="0">
                <a:solidFill>
                  <a:srgbClr val="FF0000"/>
                </a:solidFill>
                <a:latin typeface="ＭＳ ゴシック" panose="020B0609070205080204" pitchFamily="49" charset="-128"/>
                <a:ea typeface="ＭＳ ゴシック" panose="020B0609070205080204" pitchFamily="49" charset="-128"/>
              </a:rPr>
              <a:t>患者「１か月前からあまり食べられず、食べないといけないと思うけど食欲が出ません。市販の栄養剤を飲んで様子をみていましたが、職場の同僚から病院受診を提案されました。体重は測定していないのでわかりませんが、少しやせてきたような気もします。」</a:t>
            </a:r>
            <a:endParaRPr lang="en-US" altLang="ja-JP" dirty="0">
              <a:solidFill>
                <a:srgbClr val="FF0000"/>
              </a:solidFill>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dirty="0">
                <a:solidFill>
                  <a:srgbClr val="FF0000"/>
                </a:solidFill>
                <a:latin typeface="ＭＳ ゴシック" panose="020B0609070205080204" pitchFamily="49" charset="-128"/>
                <a:ea typeface="ＭＳ ゴシック" panose="020B0609070205080204" pitchFamily="49" charset="-128"/>
              </a:rPr>
              <a:t>医師「そうなんですか。１か月前からあまり食べられない状態が続いているのですね。ご本人としては、どのように感じておられますか。」</a:t>
            </a:r>
            <a:endParaRPr lang="en-US" altLang="ja-JP" dirty="0">
              <a:solidFill>
                <a:srgbClr val="FF0000"/>
              </a:solidFill>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dirty="0">
                <a:solidFill>
                  <a:srgbClr val="FF0000"/>
                </a:solidFill>
                <a:latin typeface="ＭＳ ゴシック" panose="020B0609070205080204" pitchFamily="49" charset="-128"/>
                <a:ea typeface="ＭＳ ゴシック" panose="020B0609070205080204" pitchFamily="49" charset="-128"/>
              </a:rPr>
              <a:t>患者「数年前に父</a:t>
            </a:r>
            <a:r>
              <a:rPr lang="ja-JP" altLang="en-US">
                <a:solidFill>
                  <a:srgbClr val="FF0000"/>
                </a:solidFill>
                <a:latin typeface="ＭＳ ゴシック" panose="020B0609070205080204" pitchFamily="49" charset="-128"/>
                <a:ea typeface="ＭＳ ゴシック" panose="020B0609070205080204" pitchFamily="49" charset="-128"/>
              </a:rPr>
              <a:t>が胃癌と</a:t>
            </a:r>
            <a:r>
              <a:rPr lang="ja-JP" altLang="en-US" dirty="0">
                <a:solidFill>
                  <a:srgbClr val="FF0000"/>
                </a:solidFill>
                <a:latin typeface="ＭＳ ゴシック" panose="020B0609070205080204" pitchFamily="49" charset="-128"/>
                <a:ea typeface="ＭＳ ゴシック" panose="020B0609070205080204" pitchFamily="49" charset="-128"/>
              </a:rPr>
              <a:t>診断されたため、実は自分も何か悪い病気があるのではないかと心配になってきました・・・」</a:t>
            </a:r>
            <a:endParaRPr lang="en-US" altLang="ja-JP" dirty="0">
              <a:solidFill>
                <a:srgbClr val="FF0000"/>
              </a:solidFill>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5"/>
          </p:nvPr>
        </p:nvSpPr>
        <p:spPr/>
        <p:txBody>
          <a:bodyPr/>
          <a:lstStyle/>
          <a:p>
            <a:fld id="{E4138316-AAFC-474E-BE14-FB3CD017F2E5}" type="slidenum">
              <a:rPr kumimoji="1" lang="ja-JP" altLang="en-US" smtClean="0"/>
              <a:t>4</a:t>
            </a:fld>
            <a:endParaRPr kumimoji="1" lang="ja-JP" altLang="en-US"/>
          </a:p>
        </p:txBody>
      </p:sp>
    </p:spTree>
    <p:extLst>
      <p:ext uri="{BB962C8B-B14F-4D97-AF65-F5344CB8AC3E}">
        <p14:creationId xmlns:p14="http://schemas.microsoft.com/office/powerpoint/2010/main" val="4054774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lnSpc>
                <a:spcPct val="120000"/>
              </a:lnSpc>
              <a:buNone/>
            </a:pPr>
            <a:r>
              <a:rPr lang="ja-JP" altLang="en-US" dirty="0">
                <a:solidFill>
                  <a:srgbClr val="FF0000"/>
                </a:solidFill>
                <a:latin typeface="ＭＳ ゴシック" panose="020B0609070205080204" pitchFamily="49" charset="-128"/>
                <a:ea typeface="ＭＳ ゴシック" panose="020B0609070205080204" pitchFamily="49" charset="-128"/>
              </a:rPr>
              <a:t>医師「食欲不振の原因精査のために施行した検査では、いずれの検査でも特に異常は認められませんでした。」</a:t>
            </a:r>
            <a:endParaRPr lang="en-US" altLang="ja-JP" dirty="0">
              <a:solidFill>
                <a:srgbClr val="FF0000"/>
              </a:solidFill>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dirty="0">
                <a:solidFill>
                  <a:srgbClr val="FF0000"/>
                </a:solidFill>
                <a:latin typeface="ＭＳ ゴシック" panose="020B0609070205080204" pitchFamily="49" charset="-128"/>
                <a:ea typeface="ＭＳ ゴシック" panose="020B0609070205080204" pitchFamily="49" charset="-128"/>
              </a:rPr>
              <a:t>患者「そうですか。何か悪い病気があるのではないかと心配だったので、少し安心しました。ただ、あまり食べられないのは今も続いています。」　</a:t>
            </a:r>
            <a:endParaRPr lang="en-US" altLang="ja-JP" dirty="0">
              <a:solidFill>
                <a:srgbClr val="FF0000"/>
              </a:solidFill>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dirty="0">
                <a:solidFill>
                  <a:srgbClr val="FF0000"/>
                </a:solidFill>
                <a:latin typeface="ＭＳ ゴシック" panose="020B0609070205080204" pitchFamily="49" charset="-128"/>
                <a:ea typeface="ＭＳ ゴシック" panose="020B0609070205080204" pitchFamily="49" charset="-128"/>
              </a:rPr>
              <a:t>医師「今回の症状と関連があるかもしれないので確認させて頂きたいのですが、</a:t>
            </a:r>
            <a:r>
              <a:rPr lang="ja-JP" altLang="en-US" sz="1200" dirty="0">
                <a:solidFill>
                  <a:srgbClr val="FF0000"/>
                </a:solidFill>
                <a:latin typeface="ＭＳ ゴシック" panose="020B0609070205080204" pitchFamily="49" charset="-128"/>
                <a:ea typeface="ＭＳ ゴシック" panose="020B0609070205080204" pitchFamily="49" charset="-128"/>
              </a:rPr>
              <a:t>気持ちが沈み込んだり、憂うつになったりすることはありませんか</a:t>
            </a:r>
            <a:r>
              <a:rPr lang="ja-JP" altLang="en-US" dirty="0">
                <a:solidFill>
                  <a:srgbClr val="FF0000"/>
                </a:solidFill>
                <a:latin typeface="ＭＳ ゴシック" panose="020B0609070205080204" pitchFamily="49" charset="-128"/>
                <a:ea typeface="ＭＳ ゴシック" panose="020B0609070205080204" pitchFamily="49" charset="-128"/>
              </a:rPr>
              <a:t>」</a:t>
            </a:r>
            <a:endParaRPr lang="en-US" altLang="ja-JP" dirty="0">
              <a:solidFill>
                <a:srgbClr val="FF0000"/>
              </a:solidFill>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dirty="0">
                <a:solidFill>
                  <a:srgbClr val="FF0000"/>
                </a:solidFill>
                <a:latin typeface="ＭＳ ゴシック" panose="020B0609070205080204" pitchFamily="49" charset="-128"/>
                <a:ea typeface="ＭＳ ゴシック" panose="020B0609070205080204" pitchFamily="49" charset="-128"/>
              </a:rPr>
              <a:t>患者「そういえば</a:t>
            </a:r>
            <a:r>
              <a:rPr lang="en-US" altLang="ja-JP" dirty="0">
                <a:solidFill>
                  <a:srgbClr val="FF0000"/>
                </a:solidFill>
                <a:latin typeface="ＭＳ ゴシック" panose="020B0609070205080204" pitchFamily="49" charset="-128"/>
                <a:ea typeface="ＭＳ ゴシック" panose="020B0609070205080204" pitchFamily="49" charset="-128"/>
              </a:rPr>
              <a:t>3</a:t>
            </a:r>
            <a:r>
              <a:rPr lang="ja-JP" altLang="en-US" dirty="0">
                <a:solidFill>
                  <a:srgbClr val="FF0000"/>
                </a:solidFill>
                <a:latin typeface="ＭＳ ゴシック" panose="020B0609070205080204" pitchFamily="49" charset="-128"/>
                <a:ea typeface="ＭＳ ゴシック" panose="020B0609070205080204" pitchFamily="49" charset="-128"/>
              </a:rPr>
              <a:t>か月前から管理職を任されているのですが、部下との折り合いがつかず、１か月前からは</a:t>
            </a:r>
            <a:r>
              <a:rPr lang="en-US" altLang="ja-JP" dirty="0">
                <a:solidFill>
                  <a:srgbClr val="FF0000"/>
                </a:solidFill>
                <a:latin typeface="ＭＳ ゴシック" panose="020B0609070205080204" pitchFamily="49" charset="-128"/>
                <a:ea typeface="ＭＳ ゴシック" panose="020B0609070205080204" pitchFamily="49" charset="-128"/>
              </a:rPr>
              <a:t>1</a:t>
            </a:r>
            <a:r>
              <a:rPr lang="ja-JP" altLang="en-US" dirty="0">
                <a:solidFill>
                  <a:srgbClr val="FF0000"/>
                </a:solidFill>
                <a:latin typeface="ＭＳ ゴシック" panose="020B0609070205080204" pitchFamily="49" charset="-128"/>
                <a:ea typeface="ＭＳ ゴシック" panose="020B0609070205080204" pitchFamily="49" charset="-128"/>
              </a:rPr>
              <a:t>日中ずっと憂鬱になることが続いています。」</a:t>
            </a:r>
            <a:endParaRPr lang="en-US" altLang="ja-JP" dirty="0">
              <a:solidFill>
                <a:srgbClr val="FF0000"/>
              </a:solidFill>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dirty="0">
                <a:solidFill>
                  <a:srgbClr val="FF0000"/>
                </a:solidFill>
                <a:latin typeface="ＭＳ ゴシック" panose="020B0609070205080204" pitchFamily="49" charset="-128"/>
                <a:ea typeface="ＭＳ ゴシック" panose="020B0609070205080204" pitchFamily="49" charset="-128"/>
              </a:rPr>
              <a:t>医師「そうなんですね。それは大変でしたね。その頃から</a:t>
            </a:r>
            <a:r>
              <a:rPr lang="ja-JP" altLang="en-US" sz="1200" dirty="0">
                <a:solidFill>
                  <a:srgbClr val="FF0000"/>
                </a:solidFill>
                <a:latin typeface="ＭＳ ゴシック" panose="020B0609070205080204" pitchFamily="49" charset="-128"/>
                <a:ea typeface="ＭＳ ゴシック" panose="020B0609070205080204" pitchFamily="49" charset="-128"/>
              </a:rPr>
              <a:t>趣味など、普段楽しみにしていることに興味を感じられなくなっていませんか</a:t>
            </a:r>
            <a:r>
              <a:rPr lang="ja-JP" altLang="en-US" dirty="0">
                <a:solidFill>
                  <a:srgbClr val="FF0000"/>
                </a:solidFill>
                <a:latin typeface="ＭＳ ゴシック" panose="020B0609070205080204" pitchFamily="49" charset="-128"/>
                <a:ea typeface="ＭＳ ゴシック" panose="020B0609070205080204" pitchFamily="49" charset="-128"/>
              </a:rPr>
              <a:t>。」</a:t>
            </a:r>
            <a:endParaRPr lang="en-US" altLang="ja-JP" dirty="0">
              <a:solidFill>
                <a:srgbClr val="FF0000"/>
              </a:solidFill>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dirty="0">
                <a:solidFill>
                  <a:srgbClr val="FF0000"/>
                </a:solidFill>
                <a:latin typeface="ＭＳ ゴシック" panose="020B0609070205080204" pitchFamily="49" charset="-128"/>
                <a:ea typeface="ＭＳ ゴシック" panose="020B0609070205080204" pitchFamily="49" charset="-128"/>
              </a:rPr>
              <a:t>患者「それもあると思います・・・」</a:t>
            </a:r>
            <a:endParaRPr lang="en-US" altLang="ja-JP" dirty="0">
              <a:solidFill>
                <a:srgbClr val="FF0000"/>
              </a:solidFill>
              <a:latin typeface="ＭＳ ゴシック" panose="020B0609070205080204" pitchFamily="49" charset="-128"/>
              <a:ea typeface="ＭＳ ゴシック" panose="020B0609070205080204" pitchFamily="49"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E4138316-AAFC-474E-BE14-FB3CD017F2E5}" type="slidenum">
              <a:rPr kumimoji="1" lang="ja-JP" altLang="en-US" smtClean="0"/>
              <a:t>15</a:t>
            </a:fld>
            <a:endParaRPr kumimoji="1" lang="ja-JP" altLang="en-US"/>
          </a:p>
        </p:txBody>
      </p:sp>
    </p:spTree>
    <p:extLst>
      <p:ext uri="{BB962C8B-B14F-4D97-AF65-F5344CB8AC3E}">
        <p14:creationId xmlns:p14="http://schemas.microsoft.com/office/powerpoint/2010/main" val="21686174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99D4051-7D18-49D2-8C53-277A6BFCB6A2}" type="datetimeFigureOut">
              <a:rPr kumimoji="1" lang="ja-JP" altLang="en-US" smtClean="0"/>
              <a:t>2025/4/8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974909C-9488-4BD6-83E6-3EDE8BDC5066}" type="slidenum">
              <a:rPr kumimoji="1" lang="ja-JP" altLang="en-US" smtClean="0"/>
              <a:t>‹#›</a:t>
            </a:fld>
            <a:endParaRPr kumimoji="1" lang="ja-JP" altLang="en-US"/>
          </a:p>
        </p:txBody>
      </p:sp>
    </p:spTree>
    <p:extLst>
      <p:ext uri="{BB962C8B-B14F-4D97-AF65-F5344CB8AC3E}">
        <p14:creationId xmlns:p14="http://schemas.microsoft.com/office/powerpoint/2010/main" val="756991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99D4051-7D18-49D2-8C53-277A6BFCB6A2}" type="datetimeFigureOut">
              <a:rPr kumimoji="1" lang="ja-JP" altLang="en-US" smtClean="0"/>
              <a:t>2025/4/8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974909C-9488-4BD6-83E6-3EDE8BDC5066}" type="slidenum">
              <a:rPr kumimoji="1" lang="ja-JP" altLang="en-US" smtClean="0"/>
              <a:t>‹#›</a:t>
            </a:fld>
            <a:endParaRPr kumimoji="1" lang="ja-JP" altLang="en-US"/>
          </a:p>
        </p:txBody>
      </p:sp>
    </p:spTree>
    <p:extLst>
      <p:ext uri="{BB962C8B-B14F-4D97-AF65-F5344CB8AC3E}">
        <p14:creationId xmlns:p14="http://schemas.microsoft.com/office/powerpoint/2010/main" val="3285007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99D4051-7D18-49D2-8C53-277A6BFCB6A2}" type="datetimeFigureOut">
              <a:rPr kumimoji="1" lang="ja-JP" altLang="en-US" smtClean="0"/>
              <a:t>2025/4/8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974909C-9488-4BD6-83E6-3EDE8BDC5066}" type="slidenum">
              <a:rPr kumimoji="1" lang="ja-JP" altLang="en-US" smtClean="0"/>
              <a:t>‹#›</a:t>
            </a:fld>
            <a:endParaRPr kumimoji="1" lang="ja-JP" altLang="en-US"/>
          </a:p>
        </p:txBody>
      </p:sp>
    </p:spTree>
    <p:extLst>
      <p:ext uri="{BB962C8B-B14F-4D97-AF65-F5344CB8AC3E}">
        <p14:creationId xmlns:p14="http://schemas.microsoft.com/office/powerpoint/2010/main" val="1008250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99D4051-7D18-49D2-8C53-277A6BFCB6A2}" type="datetimeFigureOut">
              <a:rPr kumimoji="1" lang="ja-JP" altLang="en-US" smtClean="0"/>
              <a:t>2025/4/8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974909C-9488-4BD6-83E6-3EDE8BDC5066}" type="slidenum">
              <a:rPr kumimoji="1" lang="ja-JP" altLang="en-US" smtClean="0"/>
              <a:t>‹#›</a:t>
            </a:fld>
            <a:endParaRPr kumimoji="1" lang="ja-JP" altLang="en-US"/>
          </a:p>
        </p:txBody>
      </p:sp>
    </p:spTree>
    <p:extLst>
      <p:ext uri="{BB962C8B-B14F-4D97-AF65-F5344CB8AC3E}">
        <p14:creationId xmlns:p14="http://schemas.microsoft.com/office/powerpoint/2010/main" val="3786589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99D4051-7D18-49D2-8C53-277A6BFCB6A2}" type="datetimeFigureOut">
              <a:rPr kumimoji="1" lang="ja-JP" altLang="en-US" smtClean="0"/>
              <a:t>2025/4/8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974909C-9488-4BD6-83E6-3EDE8BDC5066}" type="slidenum">
              <a:rPr kumimoji="1" lang="ja-JP" altLang="en-US" smtClean="0"/>
              <a:t>‹#›</a:t>
            </a:fld>
            <a:endParaRPr kumimoji="1" lang="ja-JP" altLang="en-US"/>
          </a:p>
        </p:txBody>
      </p:sp>
    </p:spTree>
    <p:extLst>
      <p:ext uri="{BB962C8B-B14F-4D97-AF65-F5344CB8AC3E}">
        <p14:creationId xmlns:p14="http://schemas.microsoft.com/office/powerpoint/2010/main" val="3697332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99D4051-7D18-49D2-8C53-277A6BFCB6A2}" type="datetimeFigureOut">
              <a:rPr kumimoji="1" lang="ja-JP" altLang="en-US" smtClean="0"/>
              <a:t>2025/4/8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974909C-9488-4BD6-83E6-3EDE8BDC5066}" type="slidenum">
              <a:rPr kumimoji="1" lang="ja-JP" altLang="en-US" smtClean="0"/>
              <a:t>‹#›</a:t>
            </a:fld>
            <a:endParaRPr kumimoji="1" lang="ja-JP" altLang="en-US"/>
          </a:p>
        </p:txBody>
      </p:sp>
    </p:spTree>
    <p:extLst>
      <p:ext uri="{BB962C8B-B14F-4D97-AF65-F5344CB8AC3E}">
        <p14:creationId xmlns:p14="http://schemas.microsoft.com/office/powerpoint/2010/main" val="3561577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99D4051-7D18-49D2-8C53-277A6BFCB6A2}" type="datetimeFigureOut">
              <a:rPr kumimoji="1" lang="ja-JP" altLang="en-US" smtClean="0"/>
              <a:t>2025/4/8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974909C-9488-4BD6-83E6-3EDE8BDC5066}" type="slidenum">
              <a:rPr kumimoji="1" lang="ja-JP" altLang="en-US" smtClean="0"/>
              <a:t>‹#›</a:t>
            </a:fld>
            <a:endParaRPr kumimoji="1" lang="ja-JP" altLang="en-US"/>
          </a:p>
        </p:txBody>
      </p:sp>
    </p:spTree>
    <p:extLst>
      <p:ext uri="{BB962C8B-B14F-4D97-AF65-F5344CB8AC3E}">
        <p14:creationId xmlns:p14="http://schemas.microsoft.com/office/powerpoint/2010/main" val="210723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99D4051-7D18-49D2-8C53-277A6BFCB6A2}" type="datetimeFigureOut">
              <a:rPr kumimoji="1" lang="ja-JP" altLang="en-US" smtClean="0"/>
              <a:t>2025/4/8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974909C-9488-4BD6-83E6-3EDE8BDC5066}" type="slidenum">
              <a:rPr kumimoji="1" lang="ja-JP" altLang="en-US" smtClean="0"/>
              <a:t>‹#›</a:t>
            </a:fld>
            <a:endParaRPr kumimoji="1" lang="ja-JP" altLang="en-US"/>
          </a:p>
        </p:txBody>
      </p:sp>
    </p:spTree>
    <p:extLst>
      <p:ext uri="{BB962C8B-B14F-4D97-AF65-F5344CB8AC3E}">
        <p14:creationId xmlns:p14="http://schemas.microsoft.com/office/powerpoint/2010/main" val="2295975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99D4051-7D18-49D2-8C53-277A6BFCB6A2}" type="datetimeFigureOut">
              <a:rPr kumimoji="1" lang="ja-JP" altLang="en-US" smtClean="0"/>
              <a:t>2025/4/8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974909C-9488-4BD6-83E6-3EDE8BDC5066}" type="slidenum">
              <a:rPr kumimoji="1" lang="ja-JP" altLang="en-US" smtClean="0"/>
              <a:t>‹#›</a:t>
            </a:fld>
            <a:endParaRPr kumimoji="1" lang="ja-JP" altLang="en-US"/>
          </a:p>
        </p:txBody>
      </p:sp>
    </p:spTree>
    <p:extLst>
      <p:ext uri="{BB962C8B-B14F-4D97-AF65-F5344CB8AC3E}">
        <p14:creationId xmlns:p14="http://schemas.microsoft.com/office/powerpoint/2010/main" val="351393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99D4051-7D18-49D2-8C53-277A6BFCB6A2}" type="datetimeFigureOut">
              <a:rPr kumimoji="1" lang="ja-JP" altLang="en-US" smtClean="0"/>
              <a:t>2025/4/8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974909C-9488-4BD6-83E6-3EDE8BDC5066}" type="slidenum">
              <a:rPr kumimoji="1" lang="ja-JP" altLang="en-US" smtClean="0"/>
              <a:t>‹#›</a:t>
            </a:fld>
            <a:endParaRPr kumimoji="1" lang="ja-JP" altLang="en-US"/>
          </a:p>
        </p:txBody>
      </p:sp>
    </p:spTree>
    <p:extLst>
      <p:ext uri="{BB962C8B-B14F-4D97-AF65-F5344CB8AC3E}">
        <p14:creationId xmlns:p14="http://schemas.microsoft.com/office/powerpoint/2010/main" val="1450415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99D4051-7D18-49D2-8C53-277A6BFCB6A2}" type="datetimeFigureOut">
              <a:rPr kumimoji="1" lang="ja-JP" altLang="en-US" smtClean="0"/>
              <a:t>2025/4/8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974909C-9488-4BD6-83E6-3EDE8BDC5066}" type="slidenum">
              <a:rPr kumimoji="1" lang="ja-JP" altLang="en-US" smtClean="0"/>
              <a:t>‹#›</a:t>
            </a:fld>
            <a:endParaRPr kumimoji="1" lang="ja-JP" altLang="en-US"/>
          </a:p>
        </p:txBody>
      </p:sp>
    </p:spTree>
    <p:extLst>
      <p:ext uri="{BB962C8B-B14F-4D97-AF65-F5344CB8AC3E}">
        <p14:creationId xmlns:p14="http://schemas.microsoft.com/office/powerpoint/2010/main" val="405119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9D4051-7D18-49D2-8C53-277A6BFCB6A2}" type="datetimeFigureOut">
              <a:rPr kumimoji="1" lang="ja-JP" altLang="en-US" smtClean="0"/>
              <a:t>2025/4/8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74909C-9488-4BD6-83E6-3EDE8BDC5066}" type="slidenum">
              <a:rPr kumimoji="1" lang="ja-JP" altLang="en-US" smtClean="0"/>
              <a:t>‹#›</a:t>
            </a:fld>
            <a:endParaRPr kumimoji="1" lang="ja-JP" altLang="en-US"/>
          </a:p>
        </p:txBody>
      </p:sp>
    </p:spTree>
    <p:extLst>
      <p:ext uri="{BB962C8B-B14F-4D97-AF65-F5344CB8AC3E}">
        <p14:creationId xmlns:p14="http://schemas.microsoft.com/office/powerpoint/2010/main" val="20397335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player.vimeo.com/video/1073090837?h=99dafadff3&amp;amp;app_id=122963"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ideo" Target="https://player.vimeo.com/video/1073090815?h=685586f773&amp;amp;app_id=122963" TargetMode="Externa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ideo" Target="https://player.vimeo.com/video/1073090801?h=0e5ae63e6f&amp;amp;app_id=122963" TargetMode="Externa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561191" y="1772952"/>
            <a:ext cx="11069618" cy="4524315"/>
          </a:xfrm>
          <a:prstGeom prst="rect">
            <a:avLst/>
          </a:prstGeom>
        </p:spPr>
        <p:txBody>
          <a:bodyPr wrap="square">
            <a:spAutoFit/>
          </a:bodyPr>
          <a:lstStyle/>
          <a:p>
            <a:r>
              <a:rPr lang="ja-JP" altLang="en-US" sz="2400" dirty="0">
                <a:solidFill>
                  <a:srgbClr val="0070C0"/>
                </a:solidFill>
                <a:latin typeface="+mn-ea"/>
              </a:rPr>
              <a:t>本コンテンツの著作権は［厚生労働科学研究「</a:t>
            </a:r>
            <a:r>
              <a:rPr lang="en-US" altLang="ja-JP" sz="2400" dirty="0">
                <a:solidFill>
                  <a:srgbClr val="0070C0"/>
                </a:solidFill>
                <a:latin typeface="+mn-ea"/>
              </a:rPr>
              <a:t>ICT</a:t>
            </a:r>
            <a:r>
              <a:rPr lang="ja-JP" altLang="en-US" sz="2400" dirty="0">
                <a:solidFill>
                  <a:srgbClr val="0070C0"/>
                </a:solidFill>
                <a:latin typeface="+mn-ea"/>
              </a:rPr>
              <a:t>を利用した医学教育コンテンツの開発と活用に向けた研究（代表：河北博文）」］に帰属する。株式会社医学書院は著作権者の許諾を得て，</a:t>
            </a:r>
            <a:r>
              <a:rPr lang="en-US" altLang="ja-JP" sz="2400" dirty="0">
                <a:solidFill>
                  <a:srgbClr val="0070C0"/>
                </a:solidFill>
                <a:latin typeface="+mn-ea"/>
              </a:rPr>
              <a:t>『</a:t>
            </a:r>
            <a:r>
              <a:rPr lang="ja-JP" altLang="en-US" sz="2400" dirty="0">
                <a:solidFill>
                  <a:srgbClr val="0070C0"/>
                </a:solidFill>
                <a:latin typeface="+mn-ea"/>
              </a:rPr>
              <a:t>臨床問題作成ガイド</a:t>
            </a:r>
            <a:r>
              <a:rPr lang="en-US" altLang="ja-JP" sz="2400" dirty="0">
                <a:solidFill>
                  <a:srgbClr val="0070C0"/>
                </a:solidFill>
                <a:latin typeface="+mn-ea"/>
              </a:rPr>
              <a:t>―</a:t>
            </a:r>
            <a:r>
              <a:rPr lang="ja-JP" altLang="en-US" sz="2400" dirty="0">
                <a:solidFill>
                  <a:srgbClr val="0070C0"/>
                </a:solidFill>
                <a:latin typeface="+mn-ea"/>
              </a:rPr>
              <a:t>動画・音声問題対応（仮）</a:t>
            </a:r>
            <a:r>
              <a:rPr lang="en-US" altLang="ja-JP" sz="2400" dirty="0">
                <a:solidFill>
                  <a:srgbClr val="0070C0"/>
                </a:solidFill>
                <a:latin typeface="+mn-ea"/>
              </a:rPr>
              <a:t>』</a:t>
            </a:r>
            <a:r>
              <a:rPr lang="ja-JP" altLang="en-US" sz="2400" dirty="0">
                <a:solidFill>
                  <a:srgbClr val="0070C0"/>
                </a:solidFill>
                <a:latin typeface="+mn-ea"/>
              </a:rPr>
              <a:t>の</a:t>
            </a:r>
            <a:r>
              <a:rPr lang="en-US" altLang="ja-JP" sz="2400" dirty="0">
                <a:solidFill>
                  <a:srgbClr val="0070C0"/>
                </a:solidFill>
                <a:latin typeface="+mn-ea"/>
              </a:rPr>
              <a:t>Web</a:t>
            </a:r>
            <a:r>
              <a:rPr lang="ja-JP" altLang="en-US" sz="2400" dirty="0">
                <a:solidFill>
                  <a:srgbClr val="0070C0"/>
                </a:solidFill>
                <a:latin typeface="+mn-ea"/>
              </a:rPr>
              <a:t>付録として本コンテンツを配信する。</a:t>
            </a:r>
            <a:endParaRPr lang="en-US" altLang="ja-JP" sz="2400" dirty="0">
              <a:solidFill>
                <a:srgbClr val="0070C0"/>
              </a:solidFill>
              <a:latin typeface="+mn-ea"/>
            </a:endParaRPr>
          </a:p>
          <a:p>
            <a:r>
              <a:rPr lang="ja-JP" altLang="en-US" sz="2400" dirty="0">
                <a:latin typeface="+mn-ea"/>
              </a:rPr>
              <a:t>本コンテンツは</a:t>
            </a:r>
            <a:r>
              <a:rPr lang="en-US" altLang="ja-JP" sz="2400" dirty="0">
                <a:latin typeface="+mn-ea"/>
              </a:rPr>
              <a:t>Creative Commons</a:t>
            </a:r>
            <a:r>
              <a:rPr lang="ja-JP" altLang="en-US" sz="2400" dirty="0">
                <a:latin typeface="+mn-ea"/>
              </a:rPr>
              <a:t>ライセンスの</a:t>
            </a:r>
            <a:r>
              <a:rPr lang="en-US" altLang="ja-JP" sz="2400" dirty="0">
                <a:latin typeface="+mn-ea"/>
              </a:rPr>
              <a:t>CC-BY-NC-SA</a:t>
            </a:r>
            <a:r>
              <a:rPr lang="ja-JP" altLang="en-US" sz="2400" dirty="0">
                <a:latin typeface="+mn-ea"/>
              </a:rPr>
              <a:t>となっており、作品を複製、頒布、展示、実演を行うにあたっては、著作権者［厚生労働科学研究「</a:t>
            </a:r>
            <a:r>
              <a:rPr lang="en-US" altLang="ja-JP" sz="2400" dirty="0">
                <a:latin typeface="+mn-ea"/>
              </a:rPr>
              <a:t>ICT</a:t>
            </a:r>
            <a:r>
              <a:rPr lang="ja-JP" altLang="en-US" sz="2400" dirty="0">
                <a:latin typeface="+mn-ea"/>
              </a:rPr>
              <a:t>を利用した医学教育コンテンツの開発と活用に向けた研究（代表：河北博文）」］の表示を要求し、非営利目的での利用に限定し、作品を改変・変形・加工してできた作品についても、元になった作品と同じライセンスを継承させた上で頒布を認める。</a:t>
            </a:r>
            <a:endParaRPr lang="en-US" altLang="ja-JP" sz="2400" dirty="0">
              <a:latin typeface="+mn-ea"/>
            </a:endParaRPr>
          </a:p>
          <a:p>
            <a:r>
              <a:rPr lang="ja-JP" altLang="en-US" sz="2400" dirty="0">
                <a:latin typeface="+mn-ea"/>
              </a:rPr>
              <a:t>　</a:t>
            </a:r>
            <a:r>
              <a:rPr lang="ja-JP" altLang="en-US" sz="2400" dirty="0">
                <a:solidFill>
                  <a:srgbClr val="FF0000"/>
                </a:solidFill>
                <a:latin typeface="+mn-ea"/>
              </a:rPr>
              <a:t>本教材では、小児から高齢者を患者対象とし、プライマリーケア医の診療を念頭に置いている。</a:t>
            </a:r>
            <a:endParaRPr lang="ja-JP" altLang="en-US" sz="2800" dirty="0">
              <a:latin typeface="+mn-ea"/>
            </a:endParaRPr>
          </a:p>
        </p:txBody>
      </p:sp>
      <p:pic>
        <p:nvPicPr>
          <p:cNvPr id="8" name="図 7" descr="https://upload.wikimedia.org/wikipedia/commons/thumb/1/12/Cc-by-nc-sa_icon.svg/110px-Cc-by-nc-sa_icon.svg.png"/>
          <p:cNvPicPr/>
          <p:nvPr/>
        </p:nvPicPr>
        <p:blipFill>
          <a:blip r:embed="rId2">
            <a:extLst>
              <a:ext uri="{28A0092B-C50C-407E-A947-70E740481C1C}">
                <a14:useLocalDpi xmlns:a14="http://schemas.microsoft.com/office/drawing/2010/main" val="0"/>
              </a:ext>
            </a:extLst>
          </a:blip>
          <a:srcRect/>
          <a:stretch>
            <a:fillRect/>
          </a:stretch>
        </p:blipFill>
        <p:spPr bwMode="auto">
          <a:xfrm>
            <a:off x="4126285" y="290615"/>
            <a:ext cx="3939429" cy="1039421"/>
          </a:xfrm>
          <a:prstGeom prst="rect">
            <a:avLst/>
          </a:prstGeom>
          <a:noFill/>
          <a:ln>
            <a:noFill/>
          </a:ln>
        </p:spPr>
      </p:pic>
    </p:spTree>
    <p:extLst>
      <p:ext uri="{BB962C8B-B14F-4D97-AF65-F5344CB8AC3E}">
        <p14:creationId xmlns:p14="http://schemas.microsoft.com/office/powerpoint/2010/main" val="25190546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151116"/>
            <a:ext cx="10515600" cy="1050981"/>
          </a:xfrm>
        </p:spPr>
        <p:txBody>
          <a:bodyPr/>
          <a:lstStyle/>
          <a:p>
            <a:r>
              <a:rPr kumimoji="1" lang="ja-JP" altLang="en-US" b="1" dirty="0">
                <a:solidFill>
                  <a:srgbClr val="FF0000"/>
                </a:solidFill>
                <a:latin typeface="+mn-ea"/>
                <a:ea typeface="+mn-ea"/>
              </a:rPr>
              <a:t>正解：下記検査結果参照</a:t>
            </a:r>
          </a:p>
        </p:txBody>
      </p:sp>
      <p:sp>
        <p:nvSpPr>
          <p:cNvPr id="3" name="コンテンツ プレースホルダー 2"/>
          <p:cNvSpPr>
            <a:spLocks noGrp="1"/>
          </p:cNvSpPr>
          <p:nvPr>
            <p:ph idx="1"/>
          </p:nvPr>
        </p:nvSpPr>
        <p:spPr>
          <a:xfrm>
            <a:off x="369947" y="1042683"/>
            <a:ext cx="11489331" cy="5578475"/>
          </a:xfrm>
        </p:spPr>
        <p:txBody>
          <a:bodyPr>
            <a:noAutofit/>
          </a:bodyPr>
          <a:lstStyle/>
          <a:p>
            <a:pPr marL="0" indent="0">
              <a:lnSpc>
                <a:spcPct val="120000"/>
              </a:lnSpc>
              <a:buNone/>
            </a:pPr>
            <a:r>
              <a:rPr lang="ja-JP" altLang="en-US" sz="2400" b="1" kern="100" dirty="0">
                <a:effectLst/>
                <a:latin typeface="+mn-ea"/>
                <a:cs typeface="Times New Roman" panose="02020603050405020304" pitchFamily="18" charset="0"/>
              </a:rPr>
              <a:t>血液所見</a:t>
            </a:r>
            <a:r>
              <a:rPr lang="ja-JP" altLang="ja-JP" sz="2400" b="1" kern="100" dirty="0">
                <a:effectLst/>
                <a:latin typeface="+mn-ea"/>
                <a:cs typeface="Times New Roman" panose="02020603050405020304" pitchFamily="18" charset="0"/>
              </a:rPr>
              <a:t>：白血球</a:t>
            </a:r>
            <a:r>
              <a:rPr lang="en-US" altLang="ja-JP" sz="2400" b="1" kern="100" dirty="0">
                <a:effectLst/>
                <a:latin typeface="+mn-ea"/>
                <a:cs typeface="Times New Roman" panose="02020603050405020304" pitchFamily="18" charset="0"/>
              </a:rPr>
              <a:t> 6,000</a:t>
            </a:r>
            <a:r>
              <a:rPr lang="ja-JP" altLang="ja-JP" sz="2400" b="1" kern="100" dirty="0">
                <a:effectLst/>
                <a:latin typeface="+mn-ea"/>
                <a:cs typeface="Times New Roman" panose="02020603050405020304" pitchFamily="18" charset="0"/>
              </a:rPr>
              <a:t>、赤血球</a:t>
            </a:r>
            <a:r>
              <a:rPr lang="en-US" altLang="ja-JP" sz="2400" b="1" kern="100" dirty="0">
                <a:effectLst/>
                <a:latin typeface="+mn-ea"/>
                <a:cs typeface="Times New Roman" panose="02020603050405020304" pitchFamily="18" charset="0"/>
              </a:rPr>
              <a:t> 436</a:t>
            </a:r>
            <a:r>
              <a:rPr lang="ja-JP" altLang="ja-JP" sz="2400" b="1" kern="100" dirty="0">
                <a:effectLst/>
                <a:latin typeface="+mn-ea"/>
                <a:cs typeface="Times New Roman" panose="02020603050405020304" pitchFamily="18" charset="0"/>
              </a:rPr>
              <a:t>万、</a:t>
            </a:r>
            <a:r>
              <a:rPr lang="en-US" altLang="ja-JP" sz="2400" b="1" kern="100" dirty="0">
                <a:effectLst/>
                <a:latin typeface="+mn-ea"/>
                <a:cs typeface="Times New Roman" panose="02020603050405020304" pitchFamily="18" charset="0"/>
              </a:rPr>
              <a:t>Hb 12.9</a:t>
            </a:r>
            <a:r>
              <a:rPr lang="ja-JP" altLang="en-US" sz="2400" b="1" kern="100" dirty="0">
                <a:effectLst/>
                <a:latin typeface="+mn-ea"/>
                <a:cs typeface="Times New Roman" panose="02020603050405020304" pitchFamily="18" charset="0"/>
              </a:rPr>
              <a:t> </a:t>
            </a:r>
            <a:r>
              <a:rPr lang="en-US" altLang="ja-JP" sz="2400" b="1" kern="100" dirty="0">
                <a:effectLst/>
                <a:latin typeface="+mn-ea"/>
                <a:cs typeface="Times New Roman" panose="02020603050405020304" pitchFamily="18" charset="0"/>
              </a:rPr>
              <a:t>g/dL</a:t>
            </a:r>
            <a:r>
              <a:rPr lang="ja-JP" altLang="ja-JP" sz="2400" b="1" kern="100" dirty="0">
                <a:effectLst/>
                <a:latin typeface="+mn-ea"/>
                <a:cs typeface="Times New Roman" panose="02020603050405020304" pitchFamily="18" charset="0"/>
              </a:rPr>
              <a:t>、</a:t>
            </a:r>
            <a:r>
              <a:rPr lang="en-US" altLang="ja-JP" sz="2400" b="1" kern="100" dirty="0" err="1">
                <a:effectLst/>
                <a:latin typeface="+mn-ea"/>
                <a:cs typeface="Times New Roman" panose="02020603050405020304" pitchFamily="18" charset="0"/>
              </a:rPr>
              <a:t>Ht</a:t>
            </a:r>
            <a:r>
              <a:rPr lang="en-US" altLang="ja-JP" sz="2400" b="1" kern="100" dirty="0">
                <a:effectLst/>
                <a:latin typeface="+mn-ea"/>
                <a:cs typeface="Times New Roman" panose="02020603050405020304" pitchFamily="18" charset="0"/>
              </a:rPr>
              <a:t> 38</a:t>
            </a:r>
            <a:r>
              <a:rPr lang="ja-JP" altLang="ja-JP" sz="2400" b="1" kern="100" dirty="0">
                <a:effectLst/>
                <a:latin typeface="+mn-ea"/>
                <a:cs typeface="Times New Roman" panose="02020603050405020304" pitchFamily="18" charset="0"/>
              </a:rPr>
              <a:t>％、血小板</a:t>
            </a:r>
            <a:r>
              <a:rPr lang="en-US" altLang="ja-JP" sz="2400" b="1" kern="100" dirty="0">
                <a:effectLst/>
                <a:latin typeface="+mn-ea"/>
                <a:cs typeface="Times New Roman" panose="02020603050405020304" pitchFamily="18" charset="0"/>
              </a:rPr>
              <a:t> 20</a:t>
            </a:r>
            <a:r>
              <a:rPr lang="ja-JP" altLang="ja-JP" sz="2400" b="1" kern="100" dirty="0">
                <a:effectLst/>
                <a:latin typeface="+mn-ea"/>
                <a:cs typeface="Times New Roman" panose="02020603050405020304" pitchFamily="18" charset="0"/>
              </a:rPr>
              <a:t>万</a:t>
            </a:r>
            <a:endParaRPr lang="en-US" altLang="ja-JP" sz="2400" b="1" kern="100" dirty="0">
              <a:effectLst/>
              <a:latin typeface="+mn-ea"/>
              <a:cs typeface="Times New Roman" panose="02020603050405020304" pitchFamily="18" charset="0"/>
            </a:endParaRPr>
          </a:p>
          <a:p>
            <a:pPr marL="0" indent="0">
              <a:lnSpc>
                <a:spcPct val="120000"/>
              </a:lnSpc>
              <a:buNone/>
            </a:pPr>
            <a:r>
              <a:rPr lang="ja-JP" altLang="en-US" sz="2400" b="1" kern="100" dirty="0">
                <a:effectLst/>
                <a:latin typeface="+mn-ea"/>
                <a:cs typeface="Times New Roman" panose="02020603050405020304" pitchFamily="18" charset="0"/>
              </a:rPr>
              <a:t>血液</a:t>
            </a:r>
            <a:r>
              <a:rPr lang="ja-JP" altLang="ja-JP" sz="2400" b="1" kern="100" dirty="0">
                <a:effectLst/>
                <a:latin typeface="+mn-ea"/>
                <a:cs typeface="Times New Roman" panose="02020603050405020304" pitchFamily="18" charset="0"/>
              </a:rPr>
              <a:t>生化学</a:t>
            </a:r>
            <a:r>
              <a:rPr lang="ja-JP" altLang="en-US" sz="2400" b="1" kern="100" dirty="0">
                <a:effectLst/>
                <a:latin typeface="+mn-ea"/>
                <a:cs typeface="Times New Roman" panose="02020603050405020304" pitchFamily="18" charset="0"/>
              </a:rPr>
              <a:t>所見</a:t>
            </a:r>
            <a:r>
              <a:rPr lang="ja-JP" altLang="ja-JP" sz="2400" b="1" kern="100" dirty="0">
                <a:effectLst/>
                <a:latin typeface="+mn-ea"/>
                <a:cs typeface="Times New Roman" panose="02020603050405020304" pitchFamily="18" charset="0"/>
              </a:rPr>
              <a:t>：総蛋白</a:t>
            </a:r>
            <a:r>
              <a:rPr lang="en-US" altLang="ja-JP" sz="2400" b="1" kern="100" dirty="0">
                <a:effectLst/>
                <a:latin typeface="+mn-ea"/>
                <a:cs typeface="Times New Roman" panose="02020603050405020304" pitchFamily="18" charset="0"/>
              </a:rPr>
              <a:t> 6.8</a:t>
            </a:r>
            <a:r>
              <a:rPr lang="ja-JP" altLang="en-US" sz="2400" b="1" kern="100" dirty="0">
                <a:effectLst/>
                <a:latin typeface="+mn-ea"/>
                <a:cs typeface="Times New Roman" panose="02020603050405020304" pitchFamily="18" charset="0"/>
              </a:rPr>
              <a:t> </a:t>
            </a:r>
            <a:r>
              <a:rPr lang="en-US" altLang="ja-JP" sz="2400" b="1" kern="100" dirty="0">
                <a:effectLst/>
                <a:latin typeface="+mn-ea"/>
                <a:cs typeface="Times New Roman" panose="02020603050405020304" pitchFamily="18" charset="0"/>
              </a:rPr>
              <a:t>g/dL</a:t>
            </a:r>
            <a:r>
              <a:rPr lang="ja-JP" altLang="ja-JP" sz="2400" b="1" kern="100" dirty="0">
                <a:effectLst/>
                <a:latin typeface="+mn-ea"/>
                <a:cs typeface="Times New Roman" panose="02020603050405020304" pitchFamily="18" charset="0"/>
              </a:rPr>
              <a:t>、アルブミン</a:t>
            </a:r>
            <a:r>
              <a:rPr lang="en-US" altLang="ja-JP" sz="2400" b="1" kern="100" dirty="0">
                <a:effectLst/>
                <a:latin typeface="+mn-ea"/>
                <a:cs typeface="Times New Roman" panose="02020603050405020304" pitchFamily="18" charset="0"/>
              </a:rPr>
              <a:t> 4.0</a:t>
            </a:r>
            <a:r>
              <a:rPr lang="ja-JP" altLang="en-US" sz="2400" b="1" kern="100" dirty="0">
                <a:effectLst/>
                <a:latin typeface="+mn-ea"/>
                <a:cs typeface="Times New Roman" panose="02020603050405020304" pitchFamily="18" charset="0"/>
              </a:rPr>
              <a:t> </a:t>
            </a:r>
            <a:r>
              <a:rPr lang="en-US" altLang="ja-JP" sz="2400" b="1" kern="100" dirty="0">
                <a:effectLst/>
                <a:latin typeface="+mn-ea"/>
                <a:cs typeface="Times New Roman" panose="02020603050405020304" pitchFamily="18" charset="0"/>
              </a:rPr>
              <a:t>g/dL</a:t>
            </a:r>
            <a:r>
              <a:rPr lang="ja-JP" altLang="ja-JP" sz="2400" b="1" kern="100" dirty="0">
                <a:effectLst/>
                <a:latin typeface="+mn-ea"/>
                <a:cs typeface="Times New Roman" panose="02020603050405020304" pitchFamily="18" charset="0"/>
              </a:rPr>
              <a:t>、</a:t>
            </a:r>
            <a:r>
              <a:rPr lang="en-US" altLang="ja-JP" sz="2400" b="1" kern="100" dirty="0">
                <a:effectLst/>
                <a:latin typeface="+mn-ea"/>
                <a:cs typeface="Times New Roman" panose="02020603050405020304" pitchFamily="18" charset="0"/>
              </a:rPr>
              <a:t>AST 20</a:t>
            </a:r>
            <a:r>
              <a:rPr lang="ja-JP" altLang="en-US" sz="2400" b="1" kern="100" dirty="0">
                <a:effectLst/>
                <a:latin typeface="+mn-ea"/>
                <a:cs typeface="Times New Roman" panose="02020603050405020304" pitchFamily="18" charset="0"/>
              </a:rPr>
              <a:t> </a:t>
            </a:r>
            <a:r>
              <a:rPr lang="en-US" altLang="ja-JP" sz="2400" b="1" kern="100" dirty="0">
                <a:effectLst/>
                <a:latin typeface="+mn-ea"/>
                <a:cs typeface="Times New Roman" panose="02020603050405020304" pitchFamily="18" charset="0"/>
              </a:rPr>
              <a:t>U/L</a:t>
            </a:r>
            <a:r>
              <a:rPr lang="ja-JP" altLang="ja-JP" sz="2400" b="1" kern="100" dirty="0">
                <a:effectLst/>
                <a:latin typeface="+mn-ea"/>
                <a:cs typeface="Times New Roman" panose="02020603050405020304" pitchFamily="18" charset="0"/>
              </a:rPr>
              <a:t>、</a:t>
            </a:r>
            <a:r>
              <a:rPr lang="en-US" altLang="ja-JP" sz="2400" b="1" kern="100" dirty="0">
                <a:effectLst/>
                <a:latin typeface="+mn-ea"/>
                <a:cs typeface="Times New Roman" panose="02020603050405020304" pitchFamily="18" charset="0"/>
              </a:rPr>
              <a:t>ALT 22</a:t>
            </a:r>
            <a:r>
              <a:rPr lang="ja-JP" altLang="en-US" sz="2400" b="1" kern="100" dirty="0">
                <a:effectLst/>
                <a:latin typeface="+mn-ea"/>
                <a:cs typeface="Times New Roman" panose="02020603050405020304" pitchFamily="18" charset="0"/>
              </a:rPr>
              <a:t> </a:t>
            </a:r>
            <a:r>
              <a:rPr lang="en-US" altLang="ja-JP" sz="2400" b="1" kern="100" dirty="0">
                <a:effectLst/>
                <a:latin typeface="+mn-ea"/>
                <a:cs typeface="Times New Roman" panose="02020603050405020304" pitchFamily="18" charset="0"/>
              </a:rPr>
              <a:t>U/L</a:t>
            </a:r>
            <a:r>
              <a:rPr lang="ja-JP" altLang="ja-JP" sz="2400" b="1" kern="100" dirty="0">
                <a:effectLst/>
                <a:latin typeface="+mn-ea"/>
                <a:cs typeface="Times New Roman" panose="02020603050405020304" pitchFamily="18" charset="0"/>
              </a:rPr>
              <a:t>、</a:t>
            </a:r>
            <a:r>
              <a:rPr lang="en-US" altLang="ja-JP" sz="2400" b="1" kern="100" dirty="0">
                <a:effectLst/>
                <a:latin typeface="+mn-ea"/>
                <a:cs typeface="Times New Roman" panose="02020603050405020304" pitchFamily="18" charset="0"/>
              </a:rPr>
              <a:t>LD 150</a:t>
            </a:r>
            <a:r>
              <a:rPr lang="ja-JP" altLang="en-US" sz="2400" b="1" kern="100" dirty="0">
                <a:effectLst/>
                <a:latin typeface="+mn-ea"/>
                <a:cs typeface="Times New Roman" panose="02020603050405020304" pitchFamily="18" charset="0"/>
              </a:rPr>
              <a:t> </a:t>
            </a:r>
            <a:r>
              <a:rPr lang="en-US" altLang="ja-JP" sz="2400" b="1" kern="100" dirty="0">
                <a:effectLst/>
                <a:latin typeface="+mn-ea"/>
                <a:cs typeface="Times New Roman" panose="02020603050405020304" pitchFamily="18" charset="0"/>
              </a:rPr>
              <a:t>U/L</a:t>
            </a:r>
            <a:r>
              <a:rPr lang="ja-JP" altLang="ja-JP" sz="2400" b="1" kern="100" dirty="0">
                <a:effectLst/>
                <a:latin typeface="+mn-ea"/>
                <a:cs typeface="Times New Roman" panose="02020603050405020304" pitchFamily="18" charset="0"/>
              </a:rPr>
              <a:t>（基準</a:t>
            </a:r>
            <a:r>
              <a:rPr lang="en-US" altLang="ja-JP" sz="2400" b="1" kern="100" dirty="0">
                <a:effectLst/>
                <a:latin typeface="+mn-ea"/>
                <a:cs typeface="Times New Roman" panose="02020603050405020304" pitchFamily="18" charset="0"/>
              </a:rPr>
              <a:t>120</a:t>
            </a:r>
            <a:r>
              <a:rPr lang="ja-JP" altLang="ja-JP" sz="2400" b="1" kern="100" dirty="0">
                <a:effectLst/>
                <a:latin typeface="+mn-ea"/>
                <a:cs typeface="Times New Roman" panose="02020603050405020304" pitchFamily="18" charset="0"/>
              </a:rPr>
              <a:t>～</a:t>
            </a:r>
            <a:r>
              <a:rPr lang="en-US" altLang="ja-JP" sz="2400" b="1" kern="100" dirty="0">
                <a:latin typeface="+mn-ea"/>
                <a:cs typeface="Times New Roman" panose="02020603050405020304" pitchFamily="18" charset="0"/>
              </a:rPr>
              <a:t>245</a:t>
            </a:r>
            <a:r>
              <a:rPr lang="ja-JP" altLang="ja-JP" sz="2400" b="1" kern="100" dirty="0">
                <a:effectLst/>
                <a:latin typeface="+mn-ea"/>
                <a:cs typeface="Times New Roman" panose="02020603050405020304" pitchFamily="18" charset="0"/>
              </a:rPr>
              <a:t>）、</a:t>
            </a:r>
            <a:r>
              <a:rPr lang="en-US" altLang="ja-JP" sz="2400" b="1" kern="100" dirty="0">
                <a:effectLst/>
                <a:latin typeface="+mn-ea"/>
                <a:cs typeface="Times New Roman" panose="02020603050405020304" pitchFamily="18" charset="0"/>
              </a:rPr>
              <a:t>ALP </a:t>
            </a:r>
            <a:r>
              <a:rPr lang="en-US" altLang="ja-JP" sz="2400" b="1" kern="100" dirty="0">
                <a:latin typeface="+mn-ea"/>
                <a:cs typeface="Times New Roman" panose="02020603050405020304" pitchFamily="18" charset="0"/>
              </a:rPr>
              <a:t>100 </a:t>
            </a:r>
            <a:r>
              <a:rPr lang="en-US" altLang="ja-JP" sz="2400" b="1" kern="100" dirty="0">
                <a:effectLst/>
                <a:latin typeface="+mn-ea"/>
                <a:cs typeface="Times New Roman" panose="02020603050405020304" pitchFamily="18" charset="0"/>
              </a:rPr>
              <a:t>U/L</a:t>
            </a:r>
            <a:r>
              <a:rPr lang="ja-JP" altLang="ja-JP" sz="2400" b="1" kern="100" dirty="0">
                <a:effectLst/>
                <a:latin typeface="+mn-ea"/>
                <a:cs typeface="Times New Roman" panose="02020603050405020304" pitchFamily="18" charset="0"/>
              </a:rPr>
              <a:t>（基準</a:t>
            </a:r>
            <a:r>
              <a:rPr lang="en-US" altLang="ja-JP" sz="2400" b="1" kern="100" dirty="0">
                <a:latin typeface="+mn-ea"/>
                <a:cs typeface="Times New Roman" panose="02020603050405020304" pitchFamily="18" charset="0"/>
              </a:rPr>
              <a:t>38</a:t>
            </a:r>
            <a:r>
              <a:rPr lang="ja-JP" altLang="ja-JP" sz="2400" b="1" kern="100" dirty="0">
                <a:effectLst/>
                <a:latin typeface="+mn-ea"/>
                <a:cs typeface="Times New Roman" panose="02020603050405020304" pitchFamily="18" charset="0"/>
              </a:rPr>
              <a:t>～</a:t>
            </a:r>
            <a:r>
              <a:rPr lang="en-US" altLang="ja-JP" sz="2400" b="1" kern="100" dirty="0">
                <a:latin typeface="+mn-ea"/>
                <a:cs typeface="Times New Roman" panose="02020603050405020304" pitchFamily="18" charset="0"/>
              </a:rPr>
              <a:t>117</a:t>
            </a:r>
            <a:r>
              <a:rPr lang="ja-JP" altLang="ja-JP" sz="2400" b="1" kern="100" dirty="0">
                <a:effectLst/>
                <a:latin typeface="+mn-ea"/>
                <a:cs typeface="Times New Roman" panose="02020603050405020304" pitchFamily="18" charset="0"/>
              </a:rPr>
              <a:t>）、γ</a:t>
            </a:r>
            <a:r>
              <a:rPr lang="en-US" altLang="ja-JP" sz="2400" b="1" kern="100" dirty="0">
                <a:effectLst/>
                <a:latin typeface="+mn-ea"/>
                <a:cs typeface="Times New Roman" panose="02020603050405020304" pitchFamily="18" charset="0"/>
              </a:rPr>
              <a:t>-GT 20 U/L</a:t>
            </a:r>
            <a:r>
              <a:rPr lang="ja-JP" altLang="ja-JP" sz="2400" b="1" kern="100" dirty="0">
                <a:effectLst/>
                <a:latin typeface="+mn-ea"/>
                <a:cs typeface="Times New Roman" panose="02020603050405020304" pitchFamily="18" charset="0"/>
              </a:rPr>
              <a:t>（基準</a:t>
            </a:r>
            <a:r>
              <a:rPr lang="en-US" altLang="ja-JP" sz="2400" b="1" kern="100" dirty="0">
                <a:effectLst/>
                <a:latin typeface="+mn-ea"/>
                <a:cs typeface="Times New Roman" panose="02020603050405020304" pitchFamily="18" charset="0"/>
              </a:rPr>
              <a:t>8</a:t>
            </a:r>
            <a:r>
              <a:rPr lang="ja-JP" altLang="ja-JP" sz="2400" b="1" kern="100" dirty="0">
                <a:effectLst/>
                <a:latin typeface="+mn-ea"/>
                <a:cs typeface="Times New Roman" panose="02020603050405020304" pitchFamily="18" charset="0"/>
              </a:rPr>
              <a:t>～</a:t>
            </a:r>
            <a:r>
              <a:rPr lang="en-US" altLang="ja-JP" sz="2400" b="1" kern="100" dirty="0">
                <a:effectLst/>
                <a:latin typeface="+mn-ea"/>
                <a:cs typeface="Times New Roman" panose="02020603050405020304" pitchFamily="18" charset="0"/>
              </a:rPr>
              <a:t>50</a:t>
            </a:r>
            <a:r>
              <a:rPr lang="ja-JP" altLang="ja-JP" sz="2400" b="1" kern="100" dirty="0">
                <a:effectLst/>
                <a:latin typeface="+mn-ea"/>
                <a:cs typeface="Times New Roman" panose="02020603050405020304" pitchFamily="18" charset="0"/>
              </a:rPr>
              <a:t>）、</a:t>
            </a:r>
            <a:r>
              <a:rPr lang="en-US" altLang="ja-JP" sz="2400" b="1" kern="100" dirty="0">
                <a:effectLst/>
                <a:latin typeface="+mn-ea"/>
                <a:cs typeface="Times New Roman" panose="02020603050405020304" pitchFamily="18" charset="0"/>
              </a:rPr>
              <a:t>CK </a:t>
            </a:r>
            <a:r>
              <a:rPr lang="en-US" altLang="ja-JP" sz="2400" b="1" kern="100" dirty="0">
                <a:latin typeface="+mn-ea"/>
                <a:cs typeface="Times New Roman" panose="02020603050405020304" pitchFamily="18" charset="0"/>
              </a:rPr>
              <a:t>8</a:t>
            </a:r>
            <a:r>
              <a:rPr lang="en-US" altLang="ja-JP" sz="2400" b="1" kern="100" dirty="0">
                <a:effectLst/>
                <a:latin typeface="+mn-ea"/>
                <a:cs typeface="Times New Roman" panose="02020603050405020304" pitchFamily="18" charset="0"/>
              </a:rPr>
              <a:t>0 U/L</a:t>
            </a:r>
            <a:r>
              <a:rPr lang="ja-JP" altLang="ja-JP" sz="2400" b="1" kern="100" dirty="0">
                <a:effectLst/>
                <a:latin typeface="+mn-ea"/>
                <a:cs typeface="Times New Roman" panose="02020603050405020304" pitchFamily="18" charset="0"/>
              </a:rPr>
              <a:t>（基準</a:t>
            </a:r>
            <a:r>
              <a:rPr lang="en-US" altLang="ja-JP" sz="2400" b="1" kern="100" dirty="0">
                <a:latin typeface="+mn-ea"/>
                <a:cs typeface="Times New Roman" panose="02020603050405020304" pitchFamily="18" charset="0"/>
              </a:rPr>
              <a:t>6</a:t>
            </a:r>
            <a:r>
              <a:rPr lang="en-US" altLang="ja-JP" sz="2400" b="1" kern="100" dirty="0">
                <a:effectLst/>
                <a:latin typeface="+mn-ea"/>
                <a:cs typeface="Times New Roman" panose="02020603050405020304" pitchFamily="18" charset="0"/>
              </a:rPr>
              <a:t>0</a:t>
            </a:r>
            <a:r>
              <a:rPr lang="ja-JP" altLang="ja-JP" sz="2400" b="1" kern="100" dirty="0">
                <a:effectLst/>
                <a:latin typeface="+mn-ea"/>
                <a:cs typeface="Times New Roman" panose="02020603050405020304" pitchFamily="18" charset="0"/>
              </a:rPr>
              <a:t>～</a:t>
            </a:r>
            <a:r>
              <a:rPr lang="en-US" altLang="ja-JP" sz="2400" b="1" kern="100" dirty="0">
                <a:effectLst/>
                <a:latin typeface="+mn-ea"/>
                <a:cs typeface="Times New Roman" panose="02020603050405020304" pitchFamily="18" charset="0"/>
              </a:rPr>
              <a:t>196</a:t>
            </a:r>
            <a:r>
              <a:rPr lang="ja-JP" altLang="ja-JP" sz="2400" b="1" kern="100" dirty="0">
                <a:effectLst/>
                <a:latin typeface="+mn-ea"/>
                <a:cs typeface="Times New Roman" panose="02020603050405020304" pitchFamily="18" charset="0"/>
              </a:rPr>
              <a:t>）、</a:t>
            </a:r>
            <a:r>
              <a:rPr lang="en-US" altLang="ja-JP" sz="2400" b="1" kern="100" dirty="0">
                <a:effectLst/>
                <a:latin typeface="+mn-ea"/>
                <a:cs typeface="Times New Roman" panose="02020603050405020304" pitchFamily="18" charset="0"/>
              </a:rPr>
              <a:t>BUN 12 mg/dL</a:t>
            </a:r>
            <a:r>
              <a:rPr lang="ja-JP" altLang="ja-JP" sz="2400" b="1" kern="100" dirty="0">
                <a:effectLst/>
                <a:latin typeface="+mn-ea"/>
                <a:cs typeface="Times New Roman" panose="02020603050405020304" pitchFamily="18" charset="0"/>
              </a:rPr>
              <a:t>、</a:t>
            </a:r>
            <a:r>
              <a:rPr lang="en-US" altLang="ja-JP" sz="2400" b="1" kern="100" dirty="0">
                <a:effectLst/>
                <a:latin typeface="+mn-ea"/>
                <a:cs typeface="Times New Roman" panose="02020603050405020304" pitchFamily="18" charset="0"/>
              </a:rPr>
              <a:t>Cr 0.6 mg/dL</a:t>
            </a:r>
            <a:r>
              <a:rPr lang="ja-JP" altLang="ja-JP" sz="2400" b="1" kern="100" dirty="0">
                <a:effectLst/>
                <a:latin typeface="+mn-ea"/>
                <a:cs typeface="Times New Roman" panose="02020603050405020304" pitchFamily="18" charset="0"/>
              </a:rPr>
              <a:t>、血糖</a:t>
            </a:r>
            <a:r>
              <a:rPr lang="en-US" altLang="ja-JP" sz="2400" b="1" kern="100" dirty="0">
                <a:effectLst/>
                <a:latin typeface="+mn-ea"/>
                <a:cs typeface="Times New Roman" panose="02020603050405020304" pitchFamily="18" charset="0"/>
              </a:rPr>
              <a:t> 88 mg/dL</a:t>
            </a:r>
            <a:r>
              <a:rPr lang="ja-JP" altLang="ja-JP" sz="2400" b="1" kern="100" dirty="0">
                <a:effectLst/>
                <a:latin typeface="+mn-ea"/>
                <a:cs typeface="Times New Roman" panose="02020603050405020304" pitchFamily="18" charset="0"/>
              </a:rPr>
              <a:t>、</a:t>
            </a:r>
            <a:r>
              <a:rPr lang="en-US" altLang="ja-JP" sz="2400" b="1" kern="100" dirty="0">
                <a:effectLst/>
                <a:latin typeface="+mn-ea"/>
                <a:cs typeface="Times New Roman" panose="02020603050405020304" pitchFamily="18" charset="0"/>
              </a:rPr>
              <a:t>HbA1c 5.2%</a:t>
            </a:r>
            <a:r>
              <a:rPr lang="ja-JP" altLang="en-US" sz="2400" b="1" kern="100" dirty="0">
                <a:effectLst/>
                <a:latin typeface="+mn-ea"/>
                <a:cs typeface="Times New Roman" panose="02020603050405020304" pitchFamily="18" charset="0"/>
              </a:rPr>
              <a:t>、</a:t>
            </a:r>
            <a:r>
              <a:rPr lang="ja-JP" altLang="ja-JP" sz="2400" b="1" kern="100" dirty="0">
                <a:effectLst/>
                <a:latin typeface="+mn-ea"/>
                <a:cs typeface="Times New Roman" panose="02020603050405020304" pitchFamily="18" charset="0"/>
              </a:rPr>
              <a:t>総コレステロール</a:t>
            </a:r>
            <a:r>
              <a:rPr lang="en-US" altLang="ja-JP" sz="2400" b="1" kern="100" dirty="0">
                <a:effectLst/>
                <a:latin typeface="+mn-ea"/>
                <a:cs typeface="Times New Roman" panose="02020603050405020304" pitchFamily="18" charset="0"/>
              </a:rPr>
              <a:t> 180 mg/dL</a:t>
            </a:r>
            <a:r>
              <a:rPr lang="ja-JP" altLang="ja-JP" sz="2400" b="1" kern="100" dirty="0">
                <a:effectLst/>
                <a:latin typeface="+mn-ea"/>
                <a:cs typeface="Times New Roman" panose="02020603050405020304" pitchFamily="18" charset="0"/>
              </a:rPr>
              <a:t>、トリグリセリド</a:t>
            </a:r>
            <a:r>
              <a:rPr lang="en-US" altLang="ja-JP" sz="2400" b="1" kern="100" dirty="0">
                <a:effectLst/>
                <a:latin typeface="+mn-ea"/>
                <a:cs typeface="Times New Roman" panose="02020603050405020304" pitchFamily="18" charset="0"/>
              </a:rPr>
              <a:t> 90 mg/dL</a:t>
            </a:r>
            <a:r>
              <a:rPr lang="ja-JP" altLang="ja-JP" sz="2400" b="1" kern="100" dirty="0">
                <a:effectLst/>
                <a:latin typeface="+mn-ea"/>
                <a:cs typeface="Times New Roman" panose="02020603050405020304" pitchFamily="18" charset="0"/>
              </a:rPr>
              <a:t>、</a:t>
            </a:r>
            <a:r>
              <a:rPr lang="en-US" altLang="ja-JP" sz="2400" b="1" kern="100" dirty="0">
                <a:effectLst/>
                <a:latin typeface="+mn-ea"/>
                <a:cs typeface="Times New Roman" panose="02020603050405020304" pitchFamily="18" charset="0"/>
              </a:rPr>
              <a:t>Na 140 </a:t>
            </a:r>
            <a:r>
              <a:rPr lang="en-US" altLang="ja-JP" sz="2400" b="1" kern="100" dirty="0" err="1">
                <a:effectLst/>
                <a:latin typeface="+mn-ea"/>
                <a:cs typeface="Times New Roman" panose="02020603050405020304" pitchFamily="18" charset="0"/>
              </a:rPr>
              <a:t>mEq</a:t>
            </a:r>
            <a:r>
              <a:rPr lang="en-US" altLang="ja-JP" sz="2400" b="1" kern="100" dirty="0">
                <a:effectLst/>
                <a:latin typeface="+mn-ea"/>
                <a:cs typeface="Times New Roman" panose="02020603050405020304" pitchFamily="18" charset="0"/>
              </a:rPr>
              <a:t>/L</a:t>
            </a:r>
            <a:r>
              <a:rPr lang="ja-JP" altLang="ja-JP" sz="2400" b="1" kern="100" dirty="0">
                <a:effectLst/>
                <a:latin typeface="+mn-ea"/>
                <a:cs typeface="Times New Roman" panose="02020603050405020304" pitchFamily="18" charset="0"/>
              </a:rPr>
              <a:t>、</a:t>
            </a:r>
            <a:r>
              <a:rPr lang="en-US" altLang="ja-JP" sz="2400" b="1" kern="100" dirty="0">
                <a:effectLst/>
                <a:latin typeface="+mn-ea"/>
                <a:cs typeface="Times New Roman" panose="02020603050405020304" pitchFamily="18" charset="0"/>
              </a:rPr>
              <a:t>K 4.5 </a:t>
            </a:r>
            <a:r>
              <a:rPr lang="en-US" altLang="ja-JP" sz="2400" b="1" kern="100" dirty="0" err="1">
                <a:effectLst/>
                <a:latin typeface="+mn-ea"/>
                <a:cs typeface="Times New Roman" panose="02020603050405020304" pitchFamily="18" charset="0"/>
              </a:rPr>
              <a:t>mEq</a:t>
            </a:r>
            <a:r>
              <a:rPr lang="en-US" altLang="ja-JP" sz="2400" b="1" kern="100" dirty="0">
                <a:effectLst/>
                <a:latin typeface="+mn-ea"/>
                <a:cs typeface="Times New Roman" panose="02020603050405020304" pitchFamily="18" charset="0"/>
              </a:rPr>
              <a:t>/L</a:t>
            </a:r>
            <a:r>
              <a:rPr lang="ja-JP" altLang="ja-JP" sz="2400" b="1" kern="100" dirty="0">
                <a:effectLst/>
                <a:latin typeface="+mn-ea"/>
                <a:cs typeface="Times New Roman" panose="02020603050405020304" pitchFamily="18" charset="0"/>
              </a:rPr>
              <a:t>、</a:t>
            </a:r>
            <a:r>
              <a:rPr lang="en-US" altLang="ja-JP" sz="2400" b="1" kern="100" dirty="0">
                <a:effectLst/>
                <a:latin typeface="+mn-ea"/>
                <a:cs typeface="Times New Roman" panose="02020603050405020304" pitchFamily="18" charset="0"/>
              </a:rPr>
              <a:t>Cl 102 </a:t>
            </a:r>
            <a:r>
              <a:rPr lang="en-US" altLang="ja-JP" sz="2400" b="1" kern="100" dirty="0" err="1">
                <a:effectLst/>
                <a:latin typeface="+mn-ea"/>
                <a:cs typeface="Times New Roman" panose="02020603050405020304" pitchFamily="18" charset="0"/>
              </a:rPr>
              <a:t>mEq</a:t>
            </a:r>
            <a:r>
              <a:rPr lang="en-US" altLang="ja-JP" sz="2400" b="1" kern="100" dirty="0">
                <a:effectLst/>
                <a:latin typeface="+mn-ea"/>
                <a:cs typeface="Times New Roman" panose="02020603050405020304" pitchFamily="18" charset="0"/>
              </a:rPr>
              <a:t>/L</a:t>
            </a:r>
            <a:r>
              <a:rPr lang="ja-JP" altLang="ja-JP" sz="2400" b="1" kern="100" dirty="0">
                <a:effectLst/>
                <a:latin typeface="+mn-ea"/>
                <a:cs typeface="Times New Roman" panose="02020603050405020304" pitchFamily="18" charset="0"/>
              </a:rPr>
              <a:t>、</a:t>
            </a:r>
            <a:r>
              <a:rPr lang="en-US" altLang="ja-JP" sz="2400" b="1" kern="100" dirty="0">
                <a:effectLst/>
                <a:latin typeface="+mn-ea"/>
                <a:cs typeface="Times New Roman" panose="02020603050405020304" pitchFamily="18" charset="0"/>
              </a:rPr>
              <a:t>Ca 9.4 mg/dL</a:t>
            </a:r>
            <a:r>
              <a:rPr lang="ja-JP" altLang="ja-JP" sz="2400" b="1" kern="100" dirty="0">
                <a:effectLst/>
                <a:latin typeface="+mn-ea"/>
                <a:cs typeface="Times New Roman" panose="02020603050405020304" pitchFamily="18" charset="0"/>
              </a:rPr>
              <a:t>、</a:t>
            </a:r>
            <a:r>
              <a:rPr lang="en-US" altLang="ja-JP" sz="2400" b="1" kern="100" dirty="0">
                <a:effectLst/>
                <a:latin typeface="+mn-ea"/>
                <a:cs typeface="Times New Roman" panose="02020603050405020304" pitchFamily="18" charset="0"/>
              </a:rPr>
              <a:t>TSH 0.8</a:t>
            </a:r>
            <a:r>
              <a:rPr lang="ja-JP" altLang="ja-JP" sz="2400" b="1" kern="100" dirty="0">
                <a:effectLst/>
                <a:latin typeface="+mn-ea"/>
                <a:cs typeface="Times New Roman" panose="02020603050405020304" pitchFamily="18" charset="0"/>
              </a:rPr>
              <a:t>μ</a:t>
            </a:r>
            <a:r>
              <a:rPr lang="en-US" altLang="ja-JP" sz="2400" b="1" kern="100" dirty="0">
                <a:effectLst/>
                <a:latin typeface="+mn-ea"/>
                <a:cs typeface="Times New Roman" panose="02020603050405020304" pitchFamily="18" charset="0"/>
              </a:rPr>
              <a:t>U/mL</a:t>
            </a:r>
            <a:r>
              <a:rPr lang="ja-JP" altLang="ja-JP" sz="2400" b="1" kern="100" dirty="0">
                <a:effectLst/>
                <a:latin typeface="+mn-ea"/>
                <a:cs typeface="Times New Roman" panose="02020603050405020304" pitchFamily="18" charset="0"/>
              </a:rPr>
              <a:t>（基準</a:t>
            </a:r>
            <a:r>
              <a:rPr lang="en-US" altLang="ja-JP" sz="2400" b="1" kern="100" dirty="0">
                <a:effectLst/>
                <a:latin typeface="+mn-ea"/>
                <a:cs typeface="Times New Roman" panose="02020603050405020304" pitchFamily="18" charset="0"/>
              </a:rPr>
              <a:t>0.2</a:t>
            </a:r>
            <a:r>
              <a:rPr lang="ja-JP" altLang="ja-JP" sz="2400" b="1" kern="100" dirty="0">
                <a:effectLst/>
                <a:latin typeface="+mn-ea"/>
                <a:cs typeface="Times New Roman" panose="02020603050405020304" pitchFamily="18" charset="0"/>
              </a:rPr>
              <a:t>～</a:t>
            </a:r>
            <a:r>
              <a:rPr lang="en-US" altLang="ja-JP" sz="2400" b="1" kern="100" dirty="0">
                <a:effectLst/>
                <a:latin typeface="+mn-ea"/>
                <a:cs typeface="Times New Roman" panose="02020603050405020304" pitchFamily="18" charset="0"/>
              </a:rPr>
              <a:t>4.0</a:t>
            </a:r>
            <a:r>
              <a:rPr lang="ja-JP" altLang="ja-JP" sz="2400" b="1" kern="100" dirty="0">
                <a:effectLst/>
                <a:latin typeface="+mn-ea"/>
                <a:cs typeface="Times New Roman" panose="02020603050405020304" pitchFamily="18" charset="0"/>
              </a:rPr>
              <a:t>）、</a:t>
            </a:r>
            <a:r>
              <a:rPr lang="en-US" altLang="ja-JP" sz="2400" b="1" kern="100" dirty="0">
                <a:effectLst/>
                <a:latin typeface="+mn-ea"/>
                <a:cs typeface="Times New Roman" panose="02020603050405020304" pitchFamily="18" charset="0"/>
              </a:rPr>
              <a:t>FT</a:t>
            </a:r>
            <a:r>
              <a:rPr lang="en-US" altLang="ja-JP" sz="2400" b="1" kern="100" baseline="-25000" dirty="0">
                <a:effectLst/>
                <a:latin typeface="+mn-ea"/>
                <a:cs typeface="Times New Roman" panose="02020603050405020304" pitchFamily="18" charset="0"/>
              </a:rPr>
              <a:t>4</a:t>
            </a:r>
            <a:r>
              <a:rPr lang="en-US" altLang="ja-JP" sz="2400" b="1" kern="100" dirty="0">
                <a:effectLst/>
                <a:latin typeface="+mn-ea"/>
                <a:cs typeface="Times New Roman" panose="02020603050405020304" pitchFamily="18" charset="0"/>
              </a:rPr>
              <a:t> 1.2ng/dL</a:t>
            </a:r>
            <a:r>
              <a:rPr lang="ja-JP" altLang="ja-JP" sz="2400" b="1" kern="100" dirty="0">
                <a:effectLst/>
                <a:latin typeface="+mn-ea"/>
                <a:cs typeface="Times New Roman" panose="02020603050405020304" pitchFamily="18" charset="0"/>
              </a:rPr>
              <a:t>（基準</a:t>
            </a:r>
            <a:r>
              <a:rPr lang="en-US" altLang="ja-JP" sz="2400" b="1" kern="100" dirty="0">
                <a:effectLst/>
                <a:latin typeface="+mn-ea"/>
                <a:cs typeface="Times New Roman" panose="02020603050405020304" pitchFamily="18" charset="0"/>
              </a:rPr>
              <a:t>0.8</a:t>
            </a:r>
            <a:r>
              <a:rPr lang="ja-JP" altLang="ja-JP" sz="2400" b="1" kern="100" dirty="0">
                <a:effectLst/>
                <a:latin typeface="+mn-ea"/>
                <a:cs typeface="Times New Roman" panose="02020603050405020304" pitchFamily="18" charset="0"/>
              </a:rPr>
              <a:t>～</a:t>
            </a:r>
            <a:r>
              <a:rPr lang="en-US" altLang="ja-JP" sz="2400" b="1" kern="100" dirty="0">
                <a:effectLst/>
                <a:latin typeface="+mn-ea"/>
                <a:cs typeface="Times New Roman" panose="02020603050405020304" pitchFamily="18" charset="0"/>
              </a:rPr>
              <a:t>2.2</a:t>
            </a:r>
            <a:r>
              <a:rPr lang="ja-JP" altLang="ja-JP" sz="2400" b="1" kern="100" dirty="0">
                <a:effectLst/>
                <a:latin typeface="+mn-ea"/>
                <a:cs typeface="Times New Roman" panose="02020603050405020304" pitchFamily="18" charset="0"/>
              </a:rPr>
              <a:t>）、</a:t>
            </a:r>
            <a:r>
              <a:rPr lang="en-US" altLang="ja-JP" sz="2400" b="1" kern="100" dirty="0">
                <a:effectLst/>
                <a:latin typeface="+mn-ea"/>
                <a:cs typeface="Times New Roman" panose="02020603050405020304" pitchFamily="18" charset="0"/>
              </a:rPr>
              <a:t>CRP 0.2 mg/dL</a:t>
            </a:r>
          </a:p>
          <a:p>
            <a:pPr marL="0" indent="0">
              <a:lnSpc>
                <a:spcPct val="120000"/>
              </a:lnSpc>
              <a:buNone/>
            </a:pPr>
            <a:r>
              <a:rPr lang="ja-JP" altLang="en-US" sz="2400" kern="100" dirty="0">
                <a:latin typeface="+mn-ea"/>
                <a:cs typeface="Times New Roman" panose="02020603050405020304" pitchFamily="18" charset="0"/>
              </a:rPr>
              <a:t>・貧血を除外するため血算を測定する。</a:t>
            </a:r>
            <a:endParaRPr lang="en-US" altLang="ja-JP" sz="2400" kern="100" dirty="0">
              <a:latin typeface="+mn-ea"/>
              <a:cs typeface="Times New Roman" panose="02020603050405020304" pitchFamily="18" charset="0"/>
            </a:endParaRPr>
          </a:p>
          <a:p>
            <a:pPr marL="0" indent="0">
              <a:lnSpc>
                <a:spcPct val="120000"/>
              </a:lnSpc>
              <a:buNone/>
            </a:pPr>
            <a:r>
              <a:rPr lang="ja-JP" altLang="en-US" sz="2400" kern="100" dirty="0">
                <a:effectLst/>
                <a:latin typeface="+mn-ea"/>
                <a:cs typeface="Times New Roman" panose="02020603050405020304" pitchFamily="18" charset="0"/>
              </a:rPr>
              <a:t>・急性肝炎、慢性腎不全を除外するため肝・腎機能を測定する。</a:t>
            </a:r>
            <a:endParaRPr lang="en-US" altLang="ja-JP" sz="2400" kern="100" dirty="0">
              <a:effectLst/>
              <a:latin typeface="+mn-ea"/>
              <a:cs typeface="Times New Roman" panose="02020603050405020304" pitchFamily="18" charset="0"/>
            </a:endParaRPr>
          </a:p>
          <a:p>
            <a:pPr marL="0" indent="0">
              <a:lnSpc>
                <a:spcPct val="120000"/>
              </a:lnSpc>
              <a:buNone/>
            </a:pPr>
            <a:r>
              <a:rPr lang="ja-JP" altLang="en-US" sz="2400" kern="100" dirty="0">
                <a:latin typeface="+mn-ea"/>
                <a:cs typeface="Times New Roman" panose="02020603050405020304" pitchFamily="18" charset="0"/>
              </a:rPr>
              <a:t>・甲状腺機能低下症を除外するため</a:t>
            </a:r>
            <a:r>
              <a:rPr lang="ja-JP" altLang="en-US" sz="2400" kern="100" dirty="0">
                <a:effectLst/>
                <a:latin typeface="+mn-ea"/>
                <a:cs typeface="Times New Roman" panose="02020603050405020304" pitchFamily="18" charset="0"/>
              </a:rPr>
              <a:t>甲状腺機能を測定する</a:t>
            </a:r>
            <a:r>
              <a:rPr lang="ja-JP" altLang="en-US" sz="2400" kern="100" dirty="0">
                <a:latin typeface="+mn-ea"/>
                <a:cs typeface="Times New Roman" panose="02020603050405020304" pitchFamily="18" charset="0"/>
              </a:rPr>
              <a:t>。</a:t>
            </a:r>
            <a:endParaRPr lang="en-US" altLang="ja-JP" sz="2400" kern="100" dirty="0">
              <a:effectLst/>
              <a:latin typeface="+mn-ea"/>
              <a:cs typeface="Times New Roman" panose="02020603050405020304" pitchFamily="18" charset="0"/>
            </a:endParaRPr>
          </a:p>
        </p:txBody>
      </p:sp>
    </p:spTree>
    <p:extLst>
      <p:ext uri="{BB962C8B-B14F-4D97-AF65-F5344CB8AC3E}">
        <p14:creationId xmlns:p14="http://schemas.microsoft.com/office/powerpoint/2010/main" val="3645873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1061357"/>
            <a:ext cx="10515600" cy="5115606"/>
          </a:xfrm>
        </p:spPr>
        <p:txBody>
          <a:bodyPr>
            <a:normAutofit/>
          </a:bodyPr>
          <a:lstStyle/>
          <a:p>
            <a:pPr marL="0" indent="0">
              <a:buNone/>
            </a:pPr>
            <a:r>
              <a:rPr lang="ja-JP" altLang="ja-JP" dirty="0">
                <a:latin typeface="ＭＳ ゴシック" panose="020B0609070205080204" pitchFamily="49" charset="-128"/>
                <a:ea typeface="ＭＳ ゴシック" panose="020B0609070205080204" pitchFamily="49" charset="-128"/>
              </a:rPr>
              <a:t>問</a:t>
            </a:r>
            <a:r>
              <a:rPr lang="en-US" altLang="ja-JP" dirty="0">
                <a:latin typeface="ＭＳ ゴシック" panose="020B0609070205080204" pitchFamily="49" charset="-128"/>
                <a:ea typeface="ＭＳ ゴシック" panose="020B0609070205080204" pitchFamily="49" charset="-128"/>
              </a:rPr>
              <a:t>4</a:t>
            </a:r>
            <a:r>
              <a:rPr lang="ja-JP"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これまでの経過をふまえて、本事例において提案するべき追加の検査項目はどれか</a:t>
            </a:r>
            <a:r>
              <a:rPr lang="ja-JP" altLang="ja-JP" dirty="0">
                <a:latin typeface="ＭＳ ゴシック" panose="020B0609070205080204" pitchFamily="49" charset="-128"/>
                <a:ea typeface="ＭＳ ゴシック" panose="020B0609070205080204" pitchFamily="49" charset="-128"/>
              </a:rPr>
              <a:t>。</a:t>
            </a:r>
            <a:r>
              <a:rPr lang="en-US" altLang="ja-JP" b="1" dirty="0">
                <a:latin typeface="ＭＳ ゴシック" panose="020B0609070205080204" pitchFamily="49" charset="-128"/>
                <a:ea typeface="ＭＳ ゴシック" panose="020B0609070205080204" pitchFamily="49" charset="-128"/>
              </a:rPr>
              <a:t>3</a:t>
            </a:r>
            <a:r>
              <a:rPr lang="ja-JP" altLang="en-US" b="1" dirty="0">
                <a:latin typeface="ＭＳ ゴシック" panose="020B0609070205080204" pitchFamily="49" charset="-128"/>
                <a:ea typeface="ＭＳ ゴシック" panose="020B0609070205080204" pitchFamily="49" charset="-128"/>
              </a:rPr>
              <a:t>つ選べ</a:t>
            </a:r>
            <a:r>
              <a:rPr lang="ja-JP" altLang="en-US" dirty="0">
                <a:latin typeface="ＭＳ ゴシック" panose="020B0609070205080204" pitchFamily="49" charset="-128"/>
                <a:ea typeface="ＭＳ ゴシック" panose="020B0609070205080204" pitchFamily="49" charset="-128"/>
              </a:rPr>
              <a:t>。</a:t>
            </a:r>
            <a:endParaRPr lang="ja-JP"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a</a:t>
            </a:r>
            <a:r>
              <a:rPr lang="ja-JP" altLang="en-US" dirty="0">
                <a:latin typeface="ＭＳ ゴシック" panose="020B0609070205080204" pitchFamily="49" charset="-128"/>
                <a:ea typeface="ＭＳ ゴシック" panose="020B0609070205080204" pitchFamily="49" charset="-128"/>
              </a:rPr>
              <a:t>　心エコー</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ja-JP" altLang="ja-JP" sz="200"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b</a:t>
            </a:r>
            <a:r>
              <a:rPr lang="ja-JP" altLang="en-US" dirty="0">
                <a:latin typeface="ＭＳ ゴシック" panose="020B0609070205080204" pitchFamily="49" charset="-128"/>
                <a:ea typeface="ＭＳ ゴシック" panose="020B0609070205080204" pitchFamily="49" charset="-128"/>
              </a:rPr>
              <a:t>　血液培養（</a:t>
            </a:r>
            <a:r>
              <a:rPr lang="en-US" altLang="ja-JP" dirty="0">
                <a:latin typeface="ＭＳ ゴシック" panose="020B0609070205080204" pitchFamily="49" charset="-128"/>
                <a:ea typeface="ＭＳ ゴシック" panose="020B0609070205080204" pitchFamily="49" charset="-128"/>
              </a:rPr>
              <a:t>2</a:t>
            </a:r>
            <a:r>
              <a:rPr lang="ja-JP" altLang="en-US" dirty="0">
                <a:latin typeface="ＭＳ ゴシック" panose="020B0609070205080204" pitchFamily="49" charset="-128"/>
                <a:ea typeface="ＭＳ ゴシック" panose="020B0609070205080204" pitchFamily="49" charset="-128"/>
              </a:rPr>
              <a:t>セット）</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ja-JP" altLang="ja-JP" sz="200"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c</a:t>
            </a:r>
            <a:r>
              <a:rPr lang="ja-JP" altLang="en-US" dirty="0">
                <a:latin typeface="ＭＳ ゴシック" panose="020B0609070205080204" pitchFamily="49" charset="-128"/>
                <a:ea typeface="ＭＳ ゴシック" panose="020B0609070205080204" pitchFamily="49" charset="-128"/>
              </a:rPr>
              <a:t>　胸腹部</a:t>
            </a:r>
            <a:r>
              <a:rPr lang="en-US" altLang="ja-JP" dirty="0">
                <a:latin typeface="ＭＳ ゴシック" panose="020B0609070205080204" pitchFamily="49" charset="-128"/>
                <a:ea typeface="ＭＳ ゴシック" panose="020B0609070205080204" pitchFamily="49" charset="-128"/>
              </a:rPr>
              <a:t>CT</a:t>
            </a:r>
          </a:p>
          <a:p>
            <a:pPr marL="0" indent="0">
              <a:buNone/>
            </a:pPr>
            <a:endParaRPr lang="en-US" altLang="ja-JP" sz="200"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d</a:t>
            </a:r>
            <a:r>
              <a:rPr lang="ja-JP" altLang="en-US" dirty="0">
                <a:latin typeface="ＭＳ ゴシック" panose="020B0609070205080204" pitchFamily="49" charset="-128"/>
                <a:ea typeface="ＭＳ ゴシック" panose="020B0609070205080204" pitchFamily="49" charset="-128"/>
              </a:rPr>
              <a:t>　上部消化管内視鏡</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sz="200"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e</a:t>
            </a:r>
            <a:r>
              <a:rPr lang="ja-JP" altLang="en-US" dirty="0">
                <a:latin typeface="ＭＳ ゴシック" panose="020B0609070205080204" pitchFamily="49" charset="-128"/>
                <a:ea typeface="ＭＳ ゴシック" panose="020B0609070205080204" pitchFamily="49" charset="-128"/>
              </a:rPr>
              <a:t>　便潜血反応</a:t>
            </a:r>
            <a:endParaRPr lang="en-US" altLang="ja-JP" dirty="0">
              <a:latin typeface="ＭＳ ゴシック" panose="020B0609070205080204" pitchFamily="49" charset="-128"/>
              <a:ea typeface="ＭＳ ゴシック" panose="020B0609070205080204" pitchFamily="49" charset="-128"/>
            </a:endParaRPr>
          </a:p>
        </p:txBody>
      </p:sp>
      <p:sp>
        <p:nvSpPr>
          <p:cNvPr id="4" name="テキスト ボックス 3">
            <a:extLst>
              <a:ext uri="{FF2B5EF4-FFF2-40B4-BE49-F238E27FC236}">
                <a16:creationId xmlns:a16="http://schemas.microsoft.com/office/drawing/2014/main" id="{59F6E6C1-1F7E-4158-9E2B-D01636888787}"/>
              </a:ext>
            </a:extLst>
          </p:cNvPr>
          <p:cNvSpPr txBox="1"/>
          <p:nvPr/>
        </p:nvSpPr>
        <p:spPr>
          <a:xfrm>
            <a:off x="8017329" y="6373788"/>
            <a:ext cx="3755221" cy="369332"/>
          </a:xfrm>
          <a:prstGeom prst="rect">
            <a:avLst/>
          </a:prstGeom>
          <a:noFill/>
        </p:spPr>
        <p:txBody>
          <a:bodyPr wrap="square" rtlCol="0">
            <a:spAutoFit/>
          </a:bodyPr>
          <a:lstStyle/>
          <a:p>
            <a:r>
              <a:rPr kumimoji="1" lang="ja-JP" altLang="en-US" b="1" dirty="0">
                <a:solidFill>
                  <a:srgbClr val="FF0000"/>
                </a:solidFill>
                <a:highlight>
                  <a:srgbClr val="FFFF00"/>
                </a:highlight>
              </a:rPr>
              <a:t>次に進むと戻れなくなります</a:t>
            </a:r>
          </a:p>
        </p:txBody>
      </p:sp>
    </p:spTree>
    <p:extLst>
      <p:ext uri="{BB962C8B-B14F-4D97-AF65-F5344CB8AC3E}">
        <p14:creationId xmlns:p14="http://schemas.microsoft.com/office/powerpoint/2010/main" val="3690526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151116"/>
            <a:ext cx="10515600" cy="1050981"/>
          </a:xfrm>
        </p:spPr>
        <p:txBody>
          <a:bodyPr/>
          <a:lstStyle/>
          <a:p>
            <a:r>
              <a:rPr kumimoji="1" lang="ja-JP" altLang="en-US" b="1" dirty="0">
                <a:solidFill>
                  <a:srgbClr val="FF0000"/>
                </a:solidFill>
                <a:latin typeface="+mn-ea"/>
                <a:ea typeface="+mn-ea"/>
              </a:rPr>
              <a:t>正解：</a:t>
            </a:r>
            <a:r>
              <a:rPr kumimoji="1" lang="en-US" altLang="ja-JP" b="1" dirty="0">
                <a:solidFill>
                  <a:srgbClr val="FF0000"/>
                </a:solidFill>
                <a:latin typeface="+mn-ea"/>
                <a:ea typeface="+mn-ea"/>
              </a:rPr>
              <a:t>c, d, e</a:t>
            </a:r>
            <a:endParaRPr kumimoji="1" lang="ja-JP" altLang="en-US" b="1" dirty="0">
              <a:solidFill>
                <a:srgbClr val="FF0000"/>
              </a:solidFill>
              <a:latin typeface="+mn-ea"/>
              <a:ea typeface="+mn-ea"/>
            </a:endParaRPr>
          </a:p>
        </p:txBody>
      </p:sp>
      <p:sp>
        <p:nvSpPr>
          <p:cNvPr id="3" name="コンテンツ プレースホルダー 2"/>
          <p:cNvSpPr>
            <a:spLocks noGrp="1"/>
          </p:cNvSpPr>
          <p:nvPr>
            <p:ph idx="1"/>
          </p:nvPr>
        </p:nvSpPr>
        <p:spPr>
          <a:xfrm>
            <a:off x="221912" y="1052907"/>
            <a:ext cx="11751014" cy="5582562"/>
          </a:xfrm>
        </p:spPr>
        <p:txBody>
          <a:bodyPr>
            <a:normAutofit fontScale="77500" lnSpcReduction="20000"/>
          </a:bodyPr>
          <a:lstStyle/>
          <a:p>
            <a:pPr marL="0" indent="0">
              <a:lnSpc>
                <a:spcPct val="120000"/>
              </a:lnSpc>
              <a:buNone/>
            </a:pPr>
            <a:r>
              <a:rPr lang="en-US" altLang="ja-JP" dirty="0"/>
              <a:t>a</a:t>
            </a:r>
            <a:r>
              <a:rPr lang="ja-JP" altLang="en-US" dirty="0"/>
              <a:t>：中年男性の食欲不振をきたす器質的疾患として、心不全の鑑別を行う必要があるものの</a:t>
            </a:r>
            <a:r>
              <a:rPr kumimoji="1" lang="ja-JP" altLang="en-US" dirty="0"/>
              <a:t>、労作時呼吸困難等の自覚症状はなく、身体所見での異常所見も認めないことから、現時点において有用な検査ではないと考える。</a:t>
            </a:r>
            <a:endParaRPr lang="en-US" altLang="ja-JP" dirty="0"/>
          </a:p>
          <a:p>
            <a:pPr marL="0" indent="0">
              <a:lnSpc>
                <a:spcPct val="120000"/>
              </a:lnSpc>
              <a:buNone/>
            </a:pPr>
            <a:r>
              <a:rPr lang="en-US" altLang="ja-JP" dirty="0"/>
              <a:t>b</a:t>
            </a:r>
            <a:r>
              <a:rPr lang="ja-JP" altLang="en-US" dirty="0"/>
              <a:t>：本事例において敗血症を含めた感染症を示唆する所見は認めておらず、</a:t>
            </a:r>
            <a:r>
              <a:rPr kumimoji="1" lang="ja-JP" altLang="en-US" dirty="0"/>
              <a:t>現時点において血液培養は有用な検査ではないと考える。</a:t>
            </a:r>
            <a:endParaRPr lang="en-US" altLang="ja-JP" dirty="0"/>
          </a:p>
          <a:p>
            <a:pPr marL="0" indent="0">
              <a:lnSpc>
                <a:spcPct val="120000"/>
              </a:lnSpc>
              <a:buNone/>
            </a:pPr>
            <a:r>
              <a:rPr kumimoji="1" lang="en-US" altLang="ja-JP" dirty="0"/>
              <a:t>c</a:t>
            </a:r>
            <a:r>
              <a:rPr kumimoji="1" lang="ja-JP" altLang="en-US" dirty="0"/>
              <a:t>：身体診察や血液検査上での異常所見はないものの、</a:t>
            </a:r>
            <a:r>
              <a:rPr lang="ja-JP" altLang="en-US" dirty="0"/>
              <a:t>食欲不振をきたす器質的疾患として、悪性腫瘍（肺癌、膵癌等）の可能性を除外する必要があることから、胸腹部</a:t>
            </a:r>
            <a:r>
              <a:rPr lang="en-US" altLang="ja-JP" dirty="0"/>
              <a:t>CT</a:t>
            </a:r>
            <a:r>
              <a:rPr lang="ja-JP" altLang="en-US" dirty="0"/>
              <a:t>は診断に有用であると考える</a:t>
            </a:r>
            <a:r>
              <a:rPr kumimoji="1" lang="ja-JP" altLang="en-US" dirty="0"/>
              <a:t>。</a:t>
            </a:r>
            <a:endParaRPr kumimoji="1" lang="en-US" altLang="ja-JP" dirty="0"/>
          </a:p>
          <a:p>
            <a:pPr marL="0" indent="0">
              <a:lnSpc>
                <a:spcPct val="120000"/>
              </a:lnSpc>
              <a:buNone/>
            </a:pPr>
            <a:r>
              <a:rPr kumimoji="1" lang="en-US" altLang="ja-JP" dirty="0"/>
              <a:t>d</a:t>
            </a:r>
            <a:r>
              <a:rPr kumimoji="1" lang="ja-JP" altLang="en-US" dirty="0"/>
              <a:t>：身体診察や血液検査上での異常所見</a:t>
            </a:r>
            <a:r>
              <a:rPr lang="ja-JP" altLang="en-US" dirty="0"/>
              <a:t>は</a:t>
            </a:r>
            <a:r>
              <a:rPr kumimoji="1" lang="ja-JP" altLang="en-US" dirty="0"/>
              <a:t>ないものの、</a:t>
            </a:r>
            <a:r>
              <a:rPr lang="ja-JP" altLang="en-US" dirty="0"/>
              <a:t>消化性潰瘍（胃・十二指腸潰瘍）や胃癌の可能性を除外する必要があり、上部消化管内視鏡は診断に有用である</a:t>
            </a:r>
            <a:r>
              <a:rPr kumimoji="1" lang="ja-JP" altLang="en-US" dirty="0"/>
              <a:t>。</a:t>
            </a:r>
            <a:endParaRPr kumimoji="1" lang="en-US" altLang="ja-JP" dirty="0"/>
          </a:p>
          <a:p>
            <a:pPr marL="0" indent="0">
              <a:lnSpc>
                <a:spcPct val="120000"/>
              </a:lnSpc>
              <a:buNone/>
            </a:pPr>
            <a:r>
              <a:rPr lang="en-US" altLang="ja-JP" dirty="0"/>
              <a:t>e</a:t>
            </a:r>
            <a:r>
              <a:rPr lang="ja-JP" altLang="en-US" dirty="0"/>
              <a:t>：</a:t>
            </a:r>
            <a:r>
              <a:rPr kumimoji="1" lang="ja-JP" altLang="en-US" dirty="0"/>
              <a:t>身体診察や血液検査上での異常所見は認められないものの、</a:t>
            </a:r>
            <a:r>
              <a:rPr lang="ja-JP" altLang="en-US" dirty="0"/>
              <a:t>食欲不振をきたす器質的疾患として、大腸癌の可能性を検討する必要がある。一方で、下部消化管内視鏡検査は患者に侵襲の高い検査でもあることから、スクリーニングとして便潜血反応が有用と考える。</a:t>
            </a:r>
            <a:endParaRPr lang="en-US" altLang="ja-JP" sz="3200" kern="100" dirty="0">
              <a:latin typeface="+mn-ea"/>
              <a:cs typeface="Times New Roman" panose="02020603050405020304" pitchFamily="18" charset="0"/>
            </a:endParaRPr>
          </a:p>
          <a:p>
            <a:pPr marL="0" indent="0">
              <a:lnSpc>
                <a:spcPct val="120000"/>
              </a:lnSpc>
              <a:buNone/>
            </a:pPr>
            <a:r>
              <a:rPr lang="en-US" altLang="ja-JP" sz="2800" dirty="0"/>
              <a:t>【</a:t>
            </a:r>
            <a:r>
              <a:rPr lang="ja-JP" altLang="en-US" sz="2800" dirty="0"/>
              <a:t>参考文献</a:t>
            </a:r>
            <a:r>
              <a:rPr lang="en-US" altLang="ja-JP" sz="2800" dirty="0"/>
              <a:t>】</a:t>
            </a:r>
            <a:r>
              <a:rPr kumimoji="1" lang="ja-JP" altLang="en-US" sz="2800" dirty="0"/>
              <a:t>新臨床内科学第</a:t>
            </a:r>
            <a:r>
              <a:rPr kumimoji="1" lang="en-US" altLang="ja-JP" sz="2800" dirty="0"/>
              <a:t>10</a:t>
            </a:r>
            <a:r>
              <a:rPr kumimoji="1" lang="ja-JP" altLang="en-US" sz="2800" dirty="0"/>
              <a:t>版</a:t>
            </a:r>
            <a:r>
              <a:rPr kumimoji="1" lang="en-US" altLang="ja-JP" sz="2800" dirty="0"/>
              <a:t>. 2020. </a:t>
            </a:r>
            <a:r>
              <a:rPr lang="ja-JP" altLang="en-US" sz="2800" dirty="0"/>
              <a:t>第</a:t>
            </a:r>
            <a:r>
              <a:rPr lang="en-US" altLang="ja-JP" sz="2800" dirty="0"/>
              <a:t>1</a:t>
            </a:r>
            <a:r>
              <a:rPr lang="ja-JP" altLang="en-US" sz="2800" dirty="0"/>
              <a:t>章 </a:t>
            </a:r>
            <a:r>
              <a:rPr kumimoji="1" lang="ja-JP" altLang="en-US" sz="2800" dirty="0"/>
              <a:t>主要症候 食欲不振． </a:t>
            </a:r>
            <a:endParaRPr lang="en-US" altLang="ja-JP" dirty="0"/>
          </a:p>
        </p:txBody>
      </p:sp>
    </p:spTree>
    <p:extLst>
      <p:ext uri="{BB962C8B-B14F-4D97-AF65-F5344CB8AC3E}">
        <p14:creationId xmlns:p14="http://schemas.microsoft.com/office/powerpoint/2010/main" val="30197852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931178"/>
            <a:ext cx="10515600" cy="5245785"/>
          </a:xfrm>
        </p:spPr>
        <p:txBody>
          <a:bodyPr>
            <a:normAutofit/>
          </a:bodyPr>
          <a:lstStyle/>
          <a:p>
            <a:pPr marL="0" indent="0">
              <a:buNone/>
            </a:pPr>
            <a:r>
              <a:rPr lang="ja-JP" altLang="ja-JP" dirty="0">
                <a:latin typeface="ＭＳ ゴシック" panose="020B0609070205080204" pitchFamily="49" charset="-128"/>
                <a:ea typeface="ＭＳ ゴシック" panose="020B0609070205080204" pitchFamily="49" charset="-128"/>
              </a:rPr>
              <a:t>問</a:t>
            </a:r>
            <a:r>
              <a:rPr lang="en-US" altLang="ja-JP" dirty="0">
                <a:latin typeface="ＭＳ ゴシック" panose="020B0609070205080204" pitchFamily="49" charset="-128"/>
                <a:ea typeface="ＭＳ ゴシック" panose="020B0609070205080204" pitchFamily="49" charset="-128"/>
              </a:rPr>
              <a:t>5</a:t>
            </a:r>
            <a:r>
              <a:rPr lang="ja-JP"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胸腹部</a:t>
            </a:r>
            <a:r>
              <a:rPr lang="en-US" altLang="ja-JP" dirty="0">
                <a:latin typeface="ＭＳ ゴシック" panose="020B0609070205080204" pitchFamily="49" charset="-128"/>
                <a:ea typeface="ＭＳ ゴシック" panose="020B0609070205080204" pitchFamily="49" charset="-128"/>
              </a:rPr>
              <a:t>CT</a:t>
            </a:r>
            <a:r>
              <a:rPr lang="ja-JP" altLang="en-US" dirty="0">
                <a:latin typeface="ＭＳ ゴシック" panose="020B0609070205080204" pitchFamily="49" charset="-128"/>
                <a:ea typeface="ＭＳ ゴシック" panose="020B0609070205080204" pitchFamily="49" charset="-128"/>
              </a:rPr>
              <a:t>検査および上部消化管内視鏡検査を施行した結果を以下に示す。下記の検査所見を記載しなさい。</a:t>
            </a:r>
            <a:endParaRPr lang="ja-JP" altLang="ja-JP" dirty="0">
              <a:latin typeface="ＭＳ ゴシック" panose="020B0609070205080204" pitchFamily="49" charset="-128"/>
              <a:ea typeface="ＭＳ ゴシック" panose="020B0609070205080204" pitchFamily="49" charset="-128"/>
            </a:endParaRPr>
          </a:p>
        </p:txBody>
      </p:sp>
      <p:sp>
        <p:nvSpPr>
          <p:cNvPr id="4" name="テキスト ボックス 3">
            <a:extLst>
              <a:ext uri="{FF2B5EF4-FFF2-40B4-BE49-F238E27FC236}">
                <a16:creationId xmlns:a16="http://schemas.microsoft.com/office/drawing/2014/main" id="{59F6E6C1-1F7E-4158-9E2B-D01636888787}"/>
              </a:ext>
            </a:extLst>
          </p:cNvPr>
          <p:cNvSpPr txBox="1"/>
          <p:nvPr/>
        </p:nvSpPr>
        <p:spPr>
          <a:xfrm>
            <a:off x="8017329" y="6373788"/>
            <a:ext cx="3755221" cy="369332"/>
          </a:xfrm>
          <a:prstGeom prst="rect">
            <a:avLst/>
          </a:prstGeom>
          <a:noFill/>
        </p:spPr>
        <p:txBody>
          <a:bodyPr wrap="square" rtlCol="0">
            <a:spAutoFit/>
          </a:bodyPr>
          <a:lstStyle/>
          <a:p>
            <a:r>
              <a:rPr kumimoji="1" lang="ja-JP" altLang="en-US" b="1" dirty="0">
                <a:solidFill>
                  <a:srgbClr val="FF0000"/>
                </a:solidFill>
                <a:highlight>
                  <a:srgbClr val="FFFF00"/>
                </a:highlight>
              </a:rPr>
              <a:t>次に進むと戻れなくなります</a:t>
            </a:r>
          </a:p>
        </p:txBody>
      </p:sp>
      <p:sp>
        <p:nvSpPr>
          <p:cNvPr id="6" name="テキスト ボックス 5">
            <a:extLst>
              <a:ext uri="{FF2B5EF4-FFF2-40B4-BE49-F238E27FC236}">
                <a16:creationId xmlns:a16="http://schemas.microsoft.com/office/drawing/2014/main" id="{C0DCF72F-DDFB-AEF0-3702-C0A69A8947C6}"/>
              </a:ext>
            </a:extLst>
          </p:cNvPr>
          <p:cNvSpPr txBox="1"/>
          <p:nvPr/>
        </p:nvSpPr>
        <p:spPr>
          <a:xfrm>
            <a:off x="3469724" y="5074136"/>
            <a:ext cx="4581524" cy="1100818"/>
          </a:xfrm>
          <a:prstGeom prst="rect">
            <a:avLst/>
          </a:prstGeom>
          <a:noFill/>
          <a:ln w="28575">
            <a:solidFill>
              <a:schemeClr val="tx1"/>
            </a:solidFill>
          </a:ln>
        </p:spPr>
        <p:txBody>
          <a:bodyPr wrap="square" rtlCol="0">
            <a:spAutoFit/>
          </a:bodyPr>
          <a:lstStyle/>
          <a:p>
            <a:endParaRPr lang="en-US" altLang="ja-JP" sz="2000" dirty="0">
              <a:solidFill>
                <a:srgbClr val="FF0000"/>
              </a:solidFill>
            </a:endParaRPr>
          </a:p>
        </p:txBody>
      </p:sp>
      <p:pic>
        <p:nvPicPr>
          <p:cNvPr id="2" name="Online Media 1" title="2-2">
            <a:hlinkClick r:id="" action="ppaction://media"/>
            <a:extLst>
              <a:ext uri="{FF2B5EF4-FFF2-40B4-BE49-F238E27FC236}">
                <a16:creationId xmlns:a16="http://schemas.microsoft.com/office/drawing/2014/main" id="{F932ABAD-B5E6-D1F8-E354-255D42DB033E}"/>
              </a:ext>
            </a:extLst>
          </p:cNvPr>
          <p:cNvPicPr>
            <a:picLocks noRot="1" noChangeAspect="1"/>
          </p:cNvPicPr>
          <p:nvPr>
            <a:videoFile r:link="rId1"/>
          </p:nvPr>
        </p:nvPicPr>
        <p:blipFill>
          <a:blip r:embed="rId3"/>
          <a:stretch>
            <a:fillRect/>
          </a:stretch>
        </p:blipFill>
        <p:spPr>
          <a:xfrm>
            <a:off x="2962804" y="1860551"/>
            <a:ext cx="5589059" cy="3136901"/>
          </a:xfrm>
          <a:prstGeom prst="rect">
            <a:avLst/>
          </a:prstGeom>
        </p:spPr>
      </p:pic>
    </p:spTree>
    <p:extLst>
      <p:ext uri="{BB962C8B-B14F-4D97-AF65-F5344CB8AC3E}">
        <p14:creationId xmlns:p14="http://schemas.microsoft.com/office/powerpoint/2010/main" val="1914638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1034994"/>
            <a:ext cx="10515600" cy="1050981"/>
          </a:xfrm>
        </p:spPr>
        <p:txBody>
          <a:bodyPr>
            <a:normAutofit/>
          </a:bodyPr>
          <a:lstStyle/>
          <a:p>
            <a:r>
              <a:rPr kumimoji="1" lang="ja-JP" altLang="en-US" b="1" dirty="0">
                <a:solidFill>
                  <a:srgbClr val="FF0000"/>
                </a:solidFill>
                <a:latin typeface="+mn-ea"/>
                <a:ea typeface="+mn-ea"/>
              </a:rPr>
              <a:t>正解：特記すべき異常所見なし</a:t>
            </a:r>
          </a:p>
        </p:txBody>
      </p:sp>
      <p:sp>
        <p:nvSpPr>
          <p:cNvPr id="3" name="コンテンツ プレースホルダー 2"/>
          <p:cNvSpPr>
            <a:spLocks noGrp="1"/>
          </p:cNvSpPr>
          <p:nvPr>
            <p:ph idx="1"/>
          </p:nvPr>
        </p:nvSpPr>
        <p:spPr>
          <a:xfrm>
            <a:off x="838200" y="2085975"/>
            <a:ext cx="10515600" cy="2257425"/>
          </a:xfrm>
        </p:spPr>
        <p:txBody>
          <a:bodyPr>
            <a:noAutofit/>
          </a:bodyPr>
          <a:lstStyle/>
          <a:p>
            <a:pPr marL="0" indent="0">
              <a:lnSpc>
                <a:spcPct val="120000"/>
              </a:lnSpc>
              <a:buNone/>
            </a:pPr>
            <a:r>
              <a:rPr lang="ja-JP" altLang="en-US" sz="2400" kern="100" dirty="0">
                <a:effectLst/>
                <a:latin typeface="+mn-ea"/>
                <a:cs typeface="Times New Roman" panose="02020603050405020304" pitchFamily="18" charset="0"/>
              </a:rPr>
              <a:t>中年男性の１か月前からの食欲不振の精査のため、上部消化管内視鏡検査を施行したが、いずれの検査においても特に異常所見は認められなかった。また、追加検査として行った便潜血反応も陰性であった。</a:t>
            </a:r>
            <a:endParaRPr lang="en-US" altLang="ja-JP" sz="2400" kern="100" dirty="0">
              <a:effectLst/>
              <a:latin typeface="+mn-ea"/>
              <a:cs typeface="Times New Roman" panose="02020603050405020304" pitchFamily="18" charset="0"/>
            </a:endParaRPr>
          </a:p>
        </p:txBody>
      </p:sp>
    </p:spTree>
    <p:extLst>
      <p:ext uri="{BB962C8B-B14F-4D97-AF65-F5344CB8AC3E}">
        <p14:creationId xmlns:p14="http://schemas.microsoft.com/office/powerpoint/2010/main" val="15994406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B154023-EA00-FC7B-F654-B43327585864}"/>
              </a:ext>
            </a:extLst>
          </p:cNvPr>
          <p:cNvSpPr txBox="1"/>
          <p:nvPr/>
        </p:nvSpPr>
        <p:spPr>
          <a:xfrm>
            <a:off x="2824053" y="286767"/>
            <a:ext cx="6097162" cy="461665"/>
          </a:xfrm>
          <a:prstGeom prst="rect">
            <a:avLst/>
          </a:prstGeom>
          <a:noFill/>
        </p:spPr>
        <p:txBody>
          <a:bodyPr wrap="square">
            <a:spAutoFit/>
          </a:bodyPr>
          <a:lstStyle/>
          <a:p>
            <a:pPr marL="0" indent="0" algn="ctr">
              <a:buNone/>
            </a:pPr>
            <a:r>
              <a:rPr lang="ja-JP" altLang="en-US" sz="2400" dirty="0">
                <a:latin typeface="ＭＳ ゴシック" panose="020B0609070205080204" pitchFamily="49" charset="-128"/>
                <a:ea typeface="ＭＳ ゴシック" panose="020B0609070205080204" pitchFamily="49" charset="-128"/>
              </a:rPr>
              <a:t>■医療面接の様子を動画で示す。</a:t>
            </a:r>
            <a:endParaRPr lang="en-US" altLang="ja-JP" sz="2400" dirty="0">
              <a:latin typeface="ＭＳ ゴシック" panose="020B0609070205080204" pitchFamily="49" charset="-128"/>
              <a:ea typeface="ＭＳ ゴシック" panose="020B0609070205080204" pitchFamily="49" charset="-128"/>
            </a:endParaRPr>
          </a:p>
        </p:txBody>
      </p:sp>
      <p:pic>
        <p:nvPicPr>
          <p:cNvPr id="3" name="Online Media 2" title="2-3">
            <a:hlinkClick r:id="" action="ppaction://media"/>
            <a:extLst>
              <a:ext uri="{FF2B5EF4-FFF2-40B4-BE49-F238E27FC236}">
                <a16:creationId xmlns:a16="http://schemas.microsoft.com/office/drawing/2014/main" id="{FD8CE416-A885-DAA9-85D6-559EFFE80B0F}"/>
              </a:ext>
            </a:extLst>
          </p:cNvPr>
          <p:cNvPicPr>
            <a:picLocks noRot="1" noChangeAspect="1"/>
          </p:cNvPicPr>
          <p:nvPr>
            <a:videoFile r:link="rId1"/>
          </p:nvPr>
        </p:nvPicPr>
        <p:blipFill>
          <a:blip r:embed="rId4"/>
          <a:stretch>
            <a:fillRect/>
          </a:stretch>
        </p:blipFill>
        <p:spPr>
          <a:xfrm>
            <a:off x="1809222" y="1056215"/>
            <a:ext cx="8573558" cy="4756150"/>
          </a:xfrm>
          <a:prstGeom prst="rect">
            <a:avLst/>
          </a:prstGeom>
        </p:spPr>
      </p:pic>
    </p:spTree>
    <p:extLst>
      <p:ext uri="{BB962C8B-B14F-4D97-AF65-F5344CB8AC3E}">
        <p14:creationId xmlns:p14="http://schemas.microsoft.com/office/powerpoint/2010/main" val="33888545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1061357"/>
            <a:ext cx="10515600" cy="5115606"/>
          </a:xfrm>
        </p:spPr>
        <p:txBody>
          <a:bodyPr>
            <a:normAutofit/>
          </a:bodyPr>
          <a:lstStyle/>
          <a:p>
            <a:pPr marL="0" indent="0">
              <a:buNone/>
            </a:pPr>
            <a:r>
              <a:rPr lang="ja-JP" altLang="ja-JP" dirty="0">
                <a:latin typeface="ＭＳ ゴシック" panose="020B0609070205080204" pitchFamily="49" charset="-128"/>
                <a:ea typeface="ＭＳ ゴシック" panose="020B0609070205080204" pitchFamily="49" charset="-128"/>
              </a:rPr>
              <a:t>問</a:t>
            </a:r>
            <a:r>
              <a:rPr lang="en-US" altLang="ja-JP" dirty="0">
                <a:latin typeface="ＭＳ ゴシック" panose="020B0609070205080204" pitchFamily="49" charset="-128"/>
                <a:ea typeface="ＭＳ ゴシック" panose="020B0609070205080204" pitchFamily="49" charset="-128"/>
              </a:rPr>
              <a:t>6</a:t>
            </a:r>
            <a:r>
              <a:rPr lang="ja-JP"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うつ病の可能性を考慮して行うべき追加の問診事項を列挙しなさい。</a:t>
            </a:r>
            <a:endParaRPr lang="ja-JP" altLang="ja-JP" dirty="0">
              <a:latin typeface="ＭＳ ゴシック" panose="020B0609070205080204" pitchFamily="49" charset="-128"/>
              <a:ea typeface="ＭＳ ゴシック" panose="020B0609070205080204" pitchFamily="49" charset="-128"/>
            </a:endParaRPr>
          </a:p>
        </p:txBody>
      </p:sp>
      <p:sp>
        <p:nvSpPr>
          <p:cNvPr id="4" name="テキスト ボックス 3">
            <a:extLst>
              <a:ext uri="{FF2B5EF4-FFF2-40B4-BE49-F238E27FC236}">
                <a16:creationId xmlns:a16="http://schemas.microsoft.com/office/drawing/2014/main" id="{59F6E6C1-1F7E-4158-9E2B-D01636888787}"/>
              </a:ext>
            </a:extLst>
          </p:cNvPr>
          <p:cNvSpPr txBox="1"/>
          <p:nvPr/>
        </p:nvSpPr>
        <p:spPr>
          <a:xfrm>
            <a:off x="8017329" y="6373788"/>
            <a:ext cx="3755221" cy="369332"/>
          </a:xfrm>
          <a:prstGeom prst="rect">
            <a:avLst/>
          </a:prstGeom>
          <a:noFill/>
        </p:spPr>
        <p:txBody>
          <a:bodyPr wrap="square" rtlCol="0">
            <a:spAutoFit/>
          </a:bodyPr>
          <a:lstStyle/>
          <a:p>
            <a:r>
              <a:rPr kumimoji="1" lang="ja-JP" altLang="en-US" b="1" dirty="0">
                <a:solidFill>
                  <a:srgbClr val="FF0000"/>
                </a:solidFill>
                <a:highlight>
                  <a:srgbClr val="FFFF00"/>
                </a:highlight>
              </a:rPr>
              <a:t>次に進むと戻れなくなります</a:t>
            </a:r>
          </a:p>
        </p:txBody>
      </p:sp>
      <p:sp>
        <p:nvSpPr>
          <p:cNvPr id="5" name="テキスト ボックス 4">
            <a:extLst>
              <a:ext uri="{FF2B5EF4-FFF2-40B4-BE49-F238E27FC236}">
                <a16:creationId xmlns:a16="http://schemas.microsoft.com/office/drawing/2014/main" id="{31CDD842-3C0B-BECF-3414-21027A619C10}"/>
              </a:ext>
            </a:extLst>
          </p:cNvPr>
          <p:cNvSpPr txBox="1"/>
          <p:nvPr/>
        </p:nvSpPr>
        <p:spPr>
          <a:xfrm>
            <a:off x="925045" y="2362200"/>
            <a:ext cx="10314455" cy="3162300"/>
          </a:xfrm>
          <a:prstGeom prst="rect">
            <a:avLst/>
          </a:prstGeom>
          <a:noFill/>
          <a:ln w="28575">
            <a:solidFill>
              <a:schemeClr val="tx1"/>
            </a:solidFill>
          </a:ln>
        </p:spPr>
        <p:txBody>
          <a:bodyPr wrap="square" rtlCol="0">
            <a:spAutoFit/>
          </a:bodyPr>
          <a:lstStyle/>
          <a:p>
            <a:endParaRPr lang="en-US" altLang="ja-JP" sz="2000" dirty="0">
              <a:solidFill>
                <a:srgbClr val="FF0000"/>
              </a:solidFill>
            </a:endParaRPr>
          </a:p>
        </p:txBody>
      </p:sp>
    </p:spTree>
    <p:extLst>
      <p:ext uri="{BB962C8B-B14F-4D97-AF65-F5344CB8AC3E}">
        <p14:creationId xmlns:p14="http://schemas.microsoft.com/office/powerpoint/2010/main" val="247545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901644"/>
            <a:ext cx="10439400" cy="5470581"/>
          </a:xfrm>
        </p:spPr>
        <p:txBody>
          <a:bodyPr>
            <a:noAutofit/>
          </a:bodyPr>
          <a:lstStyle/>
          <a:p>
            <a:r>
              <a:rPr kumimoji="1" lang="ja-JP" altLang="en-US" b="1" dirty="0">
                <a:solidFill>
                  <a:srgbClr val="FF0000"/>
                </a:solidFill>
                <a:latin typeface="+mn-ea"/>
                <a:ea typeface="+mn-ea"/>
              </a:rPr>
              <a:t>正解：</a:t>
            </a:r>
            <a:br>
              <a:rPr kumimoji="1" lang="en-US" altLang="ja-JP" sz="3600" b="1" dirty="0">
                <a:solidFill>
                  <a:srgbClr val="FF0000"/>
                </a:solidFill>
                <a:latin typeface="+mn-ea"/>
                <a:ea typeface="+mn-ea"/>
              </a:rPr>
            </a:br>
            <a:r>
              <a:rPr kumimoji="1" lang="ja-JP" altLang="en-US" sz="2800" b="1" dirty="0">
                <a:solidFill>
                  <a:srgbClr val="FF0000"/>
                </a:solidFill>
                <a:latin typeface="+mn-ea"/>
                <a:ea typeface="+mn-ea"/>
              </a:rPr>
              <a:t>不眠</a:t>
            </a:r>
            <a:r>
              <a:rPr kumimoji="1" lang="en-US" altLang="ja-JP" sz="2800" b="1" dirty="0">
                <a:solidFill>
                  <a:srgbClr val="FF0000"/>
                </a:solidFill>
                <a:latin typeface="+mn-ea"/>
                <a:ea typeface="+mn-ea"/>
              </a:rPr>
              <a:t>/</a:t>
            </a:r>
            <a:r>
              <a:rPr kumimoji="1" lang="ja-JP" altLang="en-US" sz="2800" b="1" dirty="0">
                <a:solidFill>
                  <a:srgbClr val="FF0000"/>
                </a:solidFill>
                <a:latin typeface="+mn-ea"/>
                <a:ea typeface="+mn-ea"/>
              </a:rPr>
              <a:t>睡眠過多</a:t>
            </a:r>
            <a:r>
              <a:rPr lang="ja-JP" altLang="en-US" sz="2800" b="1" dirty="0">
                <a:latin typeface="+mn-ea"/>
                <a:ea typeface="+mn-ea"/>
              </a:rPr>
              <a:t>「</a:t>
            </a:r>
            <a:r>
              <a:rPr kumimoji="1" lang="ja-JP" altLang="en-US" sz="2800" dirty="0">
                <a:latin typeface="+mn-ea"/>
                <a:ea typeface="+mn-ea"/>
              </a:rPr>
              <a:t>夜はよく眠れますか」</a:t>
            </a:r>
            <a:br>
              <a:rPr kumimoji="1" lang="en-US" altLang="ja-JP" sz="2800" dirty="0">
                <a:latin typeface="+mn-ea"/>
                <a:ea typeface="+mn-ea"/>
              </a:rPr>
            </a:br>
            <a:r>
              <a:rPr kumimoji="1" lang="ja-JP" altLang="en-US" sz="2800" b="1" dirty="0">
                <a:solidFill>
                  <a:srgbClr val="FF0000"/>
                </a:solidFill>
                <a:latin typeface="+mn-ea"/>
                <a:ea typeface="+mn-ea"/>
              </a:rPr>
              <a:t>焦燥</a:t>
            </a:r>
            <a:r>
              <a:rPr kumimoji="1" lang="en-US" altLang="ja-JP" sz="2800" b="1" dirty="0">
                <a:solidFill>
                  <a:srgbClr val="FF0000"/>
                </a:solidFill>
                <a:latin typeface="+mn-ea"/>
                <a:ea typeface="+mn-ea"/>
              </a:rPr>
              <a:t>/</a:t>
            </a:r>
            <a:r>
              <a:rPr kumimoji="1" lang="ja-JP" altLang="en-US" sz="2800" b="1" dirty="0">
                <a:solidFill>
                  <a:srgbClr val="FF0000"/>
                </a:solidFill>
                <a:latin typeface="+mn-ea"/>
                <a:ea typeface="+mn-ea"/>
              </a:rPr>
              <a:t>制止</a:t>
            </a:r>
            <a:r>
              <a:rPr lang="ja-JP" altLang="en-US" sz="2800" b="1" dirty="0">
                <a:latin typeface="+mn-ea"/>
                <a:ea typeface="+mn-ea"/>
              </a:rPr>
              <a:t>「</a:t>
            </a:r>
            <a:r>
              <a:rPr lang="ja-JP" altLang="en-US" sz="2800" dirty="0">
                <a:latin typeface="+mn-ea"/>
                <a:ea typeface="+mn-ea"/>
              </a:rPr>
              <a:t>普段に比べて、話し方や動作が鈍くなっていたことはありますか」</a:t>
            </a:r>
            <a:br>
              <a:rPr kumimoji="1" lang="en-US" altLang="ja-JP" sz="2800" b="1" dirty="0">
                <a:latin typeface="+mn-ea"/>
                <a:ea typeface="+mn-ea"/>
              </a:rPr>
            </a:br>
            <a:r>
              <a:rPr kumimoji="1" lang="ja-JP" altLang="en-US" sz="2800" b="1" dirty="0">
                <a:solidFill>
                  <a:srgbClr val="FF0000"/>
                </a:solidFill>
                <a:latin typeface="+mn-ea"/>
                <a:ea typeface="+mn-ea"/>
              </a:rPr>
              <a:t>易疲労感</a:t>
            </a:r>
            <a:r>
              <a:rPr kumimoji="1" lang="ja-JP" altLang="en-US" sz="2800" dirty="0">
                <a:latin typeface="+mn-ea"/>
                <a:ea typeface="+mn-ea"/>
              </a:rPr>
              <a:t>「疲れを感じたり、気力がないと感じましたか」</a:t>
            </a:r>
            <a:br>
              <a:rPr kumimoji="1" lang="en-US" altLang="ja-JP" sz="2800" dirty="0">
                <a:solidFill>
                  <a:srgbClr val="FF0000"/>
                </a:solidFill>
                <a:latin typeface="+mn-ea"/>
                <a:ea typeface="+mn-ea"/>
              </a:rPr>
            </a:br>
            <a:r>
              <a:rPr kumimoji="1" lang="ja-JP" altLang="en-US" sz="2800" b="1" dirty="0">
                <a:solidFill>
                  <a:srgbClr val="FF0000"/>
                </a:solidFill>
                <a:latin typeface="+mn-ea"/>
                <a:ea typeface="+mn-ea"/>
              </a:rPr>
              <a:t>集中力低下</a:t>
            </a:r>
            <a:r>
              <a:rPr kumimoji="1" lang="ja-JP" altLang="en-US" sz="2800" dirty="0">
                <a:latin typeface="+mn-ea"/>
                <a:ea typeface="+mn-ea"/>
              </a:rPr>
              <a:t>「</a:t>
            </a:r>
            <a:r>
              <a:rPr lang="ja-JP" altLang="en-US" sz="2800" dirty="0">
                <a:latin typeface="+mn-ea"/>
                <a:ea typeface="+mn-ea"/>
              </a:rPr>
              <a:t>なかなかものごとに集中できなかったり、考えがまとまらなくなったりしていますか」</a:t>
            </a:r>
            <a:br>
              <a:rPr kumimoji="1" lang="en-US" altLang="ja-JP" sz="2800" dirty="0">
                <a:latin typeface="+mn-ea"/>
                <a:ea typeface="+mn-ea"/>
              </a:rPr>
            </a:br>
            <a:r>
              <a:rPr kumimoji="1" lang="ja-JP" altLang="en-US" sz="2800" b="1" dirty="0">
                <a:solidFill>
                  <a:srgbClr val="FF0000"/>
                </a:solidFill>
                <a:latin typeface="+mn-ea"/>
                <a:ea typeface="+mn-ea"/>
              </a:rPr>
              <a:t>無価値観</a:t>
            </a:r>
            <a:r>
              <a:rPr kumimoji="1" lang="en-US" altLang="ja-JP" sz="2800" b="1" dirty="0">
                <a:solidFill>
                  <a:srgbClr val="FF0000"/>
                </a:solidFill>
                <a:latin typeface="+mn-ea"/>
                <a:ea typeface="+mn-ea"/>
              </a:rPr>
              <a:t>/</a:t>
            </a:r>
            <a:r>
              <a:rPr kumimoji="1" lang="ja-JP" altLang="en-US" sz="2800" b="1" dirty="0">
                <a:solidFill>
                  <a:srgbClr val="FF0000"/>
                </a:solidFill>
                <a:latin typeface="+mn-ea"/>
                <a:ea typeface="+mn-ea"/>
              </a:rPr>
              <a:t>罪責感</a:t>
            </a:r>
            <a:r>
              <a:rPr kumimoji="1" lang="ja-JP" altLang="en-US" sz="2800" dirty="0">
                <a:latin typeface="+mn-ea"/>
                <a:ea typeface="+mn-ea"/>
              </a:rPr>
              <a:t>「</a:t>
            </a:r>
            <a:r>
              <a:rPr lang="ja-JP" altLang="en-US" sz="2800" dirty="0">
                <a:latin typeface="+mn-ea"/>
                <a:ea typeface="+mn-ea"/>
              </a:rPr>
              <a:t>自分に価値がないと感じたり、罪の意識を感じたりしましたか」</a:t>
            </a:r>
            <a:br>
              <a:rPr kumimoji="1" lang="en-US" altLang="ja-JP" sz="2800" dirty="0">
                <a:latin typeface="+mn-ea"/>
                <a:ea typeface="+mn-ea"/>
              </a:rPr>
            </a:br>
            <a:r>
              <a:rPr kumimoji="1" lang="ja-JP" altLang="en-US" sz="2800" b="1" dirty="0">
                <a:solidFill>
                  <a:srgbClr val="FF0000"/>
                </a:solidFill>
                <a:latin typeface="+mn-ea"/>
                <a:ea typeface="+mn-ea"/>
              </a:rPr>
              <a:t>自殺念慮</a:t>
            </a:r>
            <a:r>
              <a:rPr lang="ja-JP" altLang="en-US" sz="2800" dirty="0">
                <a:latin typeface="+mn-ea"/>
                <a:ea typeface="+mn-ea"/>
              </a:rPr>
              <a:t>「</a:t>
            </a:r>
            <a:r>
              <a:rPr kumimoji="1" lang="ja-JP" altLang="en-US" sz="2800" dirty="0">
                <a:latin typeface="+mn-ea"/>
                <a:ea typeface="+mn-ea"/>
              </a:rPr>
              <a:t>この世から消えてなくなりたいと考えたことはありませんか」</a:t>
            </a:r>
            <a:br>
              <a:rPr lang="en-US" altLang="ja-JP" sz="2800" dirty="0">
                <a:latin typeface="+mn-ea"/>
                <a:ea typeface="+mn-ea"/>
              </a:rPr>
            </a:br>
            <a:br>
              <a:rPr lang="en-US" altLang="ja-JP" sz="2800" dirty="0">
                <a:latin typeface="+mn-ea"/>
                <a:ea typeface="+mn-ea"/>
              </a:rPr>
            </a:br>
            <a:r>
              <a:rPr lang="ja-JP" altLang="en-US" sz="2800" dirty="0">
                <a:latin typeface="+mn-ea"/>
                <a:ea typeface="+mn-ea"/>
              </a:rPr>
              <a:t>本事例では</a:t>
            </a:r>
            <a:r>
              <a:rPr lang="en-US" altLang="ja-JP" sz="2800" dirty="0">
                <a:effectLst/>
                <a:latin typeface="+mn-ea"/>
                <a:ea typeface="+mn-ea"/>
              </a:rPr>
              <a:t>DSM</a:t>
            </a:r>
            <a:r>
              <a:rPr lang="ja-JP" altLang="ja-JP" sz="2800" dirty="0">
                <a:effectLst/>
                <a:latin typeface="+mn-ea"/>
                <a:ea typeface="+mn-ea"/>
                <a:cs typeface="Times New Roman" panose="02020603050405020304" pitchFamily="18" charset="0"/>
              </a:rPr>
              <a:t>（</a:t>
            </a:r>
            <a:r>
              <a:rPr lang="en-US" altLang="ja-JP" sz="2800" dirty="0">
                <a:effectLst/>
                <a:latin typeface="+mn-ea"/>
                <a:ea typeface="+mn-ea"/>
              </a:rPr>
              <a:t>diagnostic and statistical manual of mental disorders</a:t>
            </a:r>
            <a:r>
              <a:rPr lang="ja-JP" altLang="ja-JP" sz="2800" dirty="0">
                <a:effectLst/>
                <a:latin typeface="+mn-ea"/>
                <a:ea typeface="+mn-ea"/>
                <a:cs typeface="Times New Roman" panose="02020603050405020304" pitchFamily="18" charset="0"/>
              </a:rPr>
              <a:t>）Ⅴの診断基準のうち、</a:t>
            </a:r>
            <a:r>
              <a:rPr lang="ja-JP" altLang="en-US" sz="2800" dirty="0">
                <a:effectLst/>
                <a:latin typeface="+mn-ea"/>
                <a:ea typeface="+mn-ea"/>
                <a:cs typeface="Times New Roman" panose="02020603050405020304" pitchFamily="18" charset="0"/>
              </a:rPr>
              <a:t>前述の</a:t>
            </a:r>
            <a:r>
              <a:rPr lang="ja-JP" altLang="ja-JP" sz="2800" dirty="0">
                <a:effectLst/>
                <a:latin typeface="+mn-ea"/>
                <a:ea typeface="+mn-ea"/>
                <a:cs typeface="Times New Roman" panose="02020603050405020304" pitchFamily="18" charset="0"/>
              </a:rPr>
              <a:t>抑うつ気分、興味の低下、</a:t>
            </a:r>
            <a:r>
              <a:rPr lang="ja-JP" altLang="en-US" sz="2800" dirty="0">
                <a:latin typeface="+mn-ea"/>
                <a:ea typeface="+mn-ea"/>
                <a:cs typeface="Times New Roman" panose="02020603050405020304" pitchFamily="18" charset="0"/>
              </a:rPr>
              <a:t>食欲不振に加えて、</a:t>
            </a:r>
            <a:r>
              <a:rPr lang="ja-JP" altLang="ja-JP" sz="2800" dirty="0">
                <a:effectLst/>
                <a:latin typeface="+mn-ea"/>
                <a:ea typeface="+mn-ea"/>
                <a:cs typeface="Times New Roman" panose="02020603050405020304" pitchFamily="18" charset="0"/>
              </a:rPr>
              <a:t>不眠、</a:t>
            </a:r>
            <a:r>
              <a:rPr lang="ja-JP" altLang="en-US" sz="2800" dirty="0">
                <a:effectLst/>
                <a:latin typeface="+mn-ea"/>
                <a:ea typeface="+mn-ea"/>
                <a:cs typeface="Times New Roman" panose="02020603050405020304" pitchFamily="18" charset="0"/>
              </a:rPr>
              <a:t>易疲労感、</a:t>
            </a:r>
            <a:r>
              <a:rPr lang="ja-JP" altLang="ja-JP" sz="2800" dirty="0">
                <a:effectLst/>
                <a:latin typeface="+mn-ea"/>
                <a:ea typeface="+mn-ea"/>
                <a:cs typeface="Times New Roman" panose="02020603050405020304" pitchFamily="18" charset="0"/>
              </a:rPr>
              <a:t>集中力低下</a:t>
            </a:r>
            <a:r>
              <a:rPr lang="ja-JP" altLang="en-US" sz="2800" dirty="0">
                <a:effectLst/>
                <a:latin typeface="+mn-ea"/>
                <a:ea typeface="+mn-ea"/>
                <a:cs typeface="Times New Roman" panose="02020603050405020304" pitchFamily="18" charset="0"/>
              </a:rPr>
              <a:t>、罪責感</a:t>
            </a:r>
            <a:r>
              <a:rPr lang="ja-JP" altLang="ja-JP" sz="2800" dirty="0">
                <a:effectLst/>
                <a:latin typeface="+mn-ea"/>
                <a:ea typeface="+mn-ea"/>
                <a:cs typeface="Times New Roman" panose="02020603050405020304" pitchFamily="18" charset="0"/>
              </a:rPr>
              <a:t>の</a:t>
            </a:r>
            <a:r>
              <a:rPr lang="en-US" altLang="ja-JP" sz="2800" dirty="0">
                <a:effectLst/>
                <a:latin typeface="+mn-ea"/>
                <a:ea typeface="+mn-ea"/>
              </a:rPr>
              <a:t>7</a:t>
            </a:r>
            <a:r>
              <a:rPr lang="ja-JP" altLang="ja-JP" sz="2800" dirty="0">
                <a:effectLst/>
                <a:latin typeface="+mn-ea"/>
                <a:ea typeface="+mn-ea"/>
                <a:cs typeface="Times New Roman" panose="02020603050405020304" pitchFamily="18" charset="0"/>
              </a:rPr>
              <a:t>項目を認めたことから、大うつ病</a:t>
            </a:r>
            <a:r>
              <a:rPr lang="ja-JP" altLang="en-US" sz="2800" dirty="0">
                <a:effectLst/>
                <a:latin typeface="+mn-ea"/>
                <a:ea typeface="+mn-ea"/>
                <a:cs typeface="Times New Roman" panose="02020603050405020304" pitchFamily="18" charset="0"/>
              </a:rPr>
              <a:t>性</a:t>
            </a:r>
            <a:r>
              <a:rPr lang="ja-JP" altLang="ja-JP" sz="2800" dirty="0">
                <a:effectLst/>
                <a:latin typeface="+mn-ea"/>
                <a:ea typeface="+mn-ea"/>
                <a:cs typeface="Times New Roman" panose="02020603050405020304" pitchFamily="18" charset="0"/>
              </a:rPr>
              <a:t>エピソードと診断した。</a:t>
            </a:r>
            <a:br>
              <a:rPr kumimoji="1" lang="en-US" altLang="ja-JP" sz="2800" dirty="0">
                <a:latin typeface="+mn-ea"/>
                <a:ea typeface="+mn-ea"/>
              </a:rPr>
            </a:br>
            <a:endParaRPr kumimoji="1" lang="ja-JP" altLang="en-US" sz="2800" b="1" dirty="0">
              <a:latin typeface="+mn-ea"/>
              <a:ea typeface="+mn-ea"/>
            </a:endParaRPr>
          </a:p>
        </p:txBody>
      </p:sp>
    </p:spTree>
    <p:extLst>
      <p:ext uri="{BB962C8B-B14F-4D97-AF65-F5344CB8AC3E}">
        <p14:creationId xmlns:p14="http://schemas.microsoft.com/office/powerpoint/2010/main" val="36544626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1061357"/>
            <a:ext cx="10515600" cy="5115606"/>
          </a:xfrm>
        </p:spPr>
        <p:txBody>
          <a:bodyPr>
            <a:normAutofit/>
          </a:bodyPr>
          <a:lstStyle/>
          <a:p>
            <a:pPr marL="0" indent="0">
              <a:buNone/>
            </a:pPr>
            <a:r>
              <a:rPr lang="ja-JP" altLang="ja-JP" dirty="0">
                <a:latin typeface="ＭＳ ゴシック" panose="020B0609070205080204" pitchFamily="49" charset="-128"/>
                <a:ea typeface="ＭＳ ゴシック" panose="020B0609070205080204" pitchFamily="49" charset="-128"/>
              </a:rPr>
              <a:t>問</a:t>
            </a:r>
            <a:r>
              <a:rPr lang="en-US" altLang="ja-JP" dirty="0">
                <a:latin typeface="ＭＳ ゴシック" panose="020B0609070205080204" pitchFamily="49" charset="-128"/>
                <a:ea typeface="ＭＳ ゴシック" panose="020B0609070205080204" pitchFamily="49" charset="-128"/>
              </a:rPr>
              <a:t>7</a:t>
            </a:r>
            <a:r>
              <a:rPr lang="ja-JP"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この疾患で精神科専門医への受診を提案すべき患者の状態はどれか</a:t>
            </a:r>
            <a:r>
              <a:rPr lang="ja-JP" altLang="ja-JP" dirty="0">
                <a:latin typeface="ＭＳ ゴシック" panose="020B0609070205080204" pitchFamily="49" charset="-128"/>
                <a:ea typeface="ＭＳ ゴシック" panose="020B0609070205080204" pitchFamily="49" charset="-128"/>
              </a:rPr>
              <a:t>。</a:t>
            </a:r>
            <a:r>
              <a:rPr lang="en-US" altLang="ja-JP" b="1" dirty="0">
                <a:latin typeface="ＭＳ ゴシック" panose="020B0609070205080204" pitchFamily="49" charset="-128"/>
                <a:ea typeface="ＭＳ ゴシック" panose="020B0609070205080204" pitchFamily="49" charset="-128"/>
              </a:rPr>
              <a:t>3</a:t>
            </a:r>
            <a:r>
              <a:rPr lang="ja-JP" altLang="en-US" b="1" dirty="0">
                <a:latin typeface="ＭＳ ゴシック" panose="020B0609070205080204" pitchFamily="49" charset="-128"/>
                <a:ea typeface="ＭＳ ゴシック" panose="020B0609070205080204" pitchFamily="49" charset="-128"/>
              </a:rPr>
              <a:t>つ選べ</a:t>
            </a:r>
            <a:r>
              <a:rPr lang="ja-JP" altLang="en-US" dirty="0">
                <a:latin typeface="ＭＳ ゴシック" panose="020B0609070205080204" pitchFamily="49" charset="-128"/>
                <a:ea typeface="ＭＳ ゴシック" panose="020B0609070205080204" pitchFamily="49" charset="-128"/>
              </a:rPr>
              <a:t>。</a:t>
            </a:r>
            <a:endParaRPr lang="ja-JP"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a</a:t>
            </a:r>
            <a:r>
              <a:rPr lang="ja-JP" altLang="en-US" dirty="0">
                <a:latin typeface="ＭＳ ゴシック" panose="020B0609070205080204" pitchFamily="49" charset="-128"/>
                <a:ea typeface="ＭＳ ゴシック" panose="020B0609070205080204" pitchFamily="49" charset="-128"/>
              </a:rPr>
              <a:t>　自殺念慮がある</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ja-JP" altLang="ja-JP" sz="200"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b</a:t>
            </a:r>
            <a:r>
              <a:rPr lang="ja-JP" altLang="en-US" dirty="0">
                <a:latin typeface="ＭＳ ゴシック" panose="020B0609070205080204" pitchFamily="49" charset="-128"/>
                <a:ea typeface="ＭＳ ゴシック" panose="020B0609070205080204" pitchFamily="49" charset="-128"/>
              </a:rPr>
              <a:t>　気分が高揚することがある</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ja-JP" altLang="ja-JP" sz="200"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c</a:t>
            </a:r>
            <a:r>
              <a:rPr lang="ja-JP" altLang="en-US" dirty="0">
                <a:latin typeface="ＭＳ ゴシック" panose="020B0609070205080204" pitchFamily="49" charset="-128"/>
                <a:ea typeface="ＭＳ ゴシック" panose="020B0609070205080204" pitchFamily="49" charset="-128"/>
              </a:rPr>
              <a:t>　睡眠障害がある</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sz="200"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d</a:t>
            </a:r>
            <a:r>
              <a:rPr lang="ja-JP" altLang="en-US" dirty="0">
                <a:latin typeface="ＭＳ ゴシック" panose="020B0609070205080204" pitchFamily="49" charset="-128"/>
                <a:ea typeface="ＭＳ ゴシック" panose="020B0609070205080204" pitchFamily="49" charset="-128"/>
              </a:rPr>
              <a:t>　うつ病の家族歴がある</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sz="200"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e</a:t>
            </a:r>
            <a:r>
              <a:rPr lang="ja-JP" altLang="en-US" dirty="0">
                <a:latin typeface="ＭＳ ゴシック" panose="020B0609070205080204" pitchFamily="49" charset="-128"/>
                <a:ea typeface="ＭＳ ゴシック" panose="020B0609070205080204" pitchFamily="49" charset="-128"/>
              </a:rPr>
              <a:t>　幻覚や妄想を伴う</a:t>
            </a:r>
            <a:endParaRPr lang="en-US" altLang="ja-JP" dirty="0">
              <a:latin typeface="ＭＳ ゴシック" panose="020B0609070205080204" pitchFamily="49" charset="-128"/>
              <a:ea typeface="ＭＳ ゴシック" panose="020B0609070205080204" pitchFamily="49" charset="-128"/>
            </a:endParaRPr>
          </a:p>
        </p:txBody>
      </p:sp>
      <p:sp>
        <p:nvSpPr>
          <p:cNvPr id="4" name="テキスト ボックス 3">
            <a:extLst>
              <a:ext uri="{FF2B5EF4-FFF2-40B4-BE49-F238E27FC236}">
                <a16:creationId xmlns:a16="http://schemas.microsoft.com/office/drawing/2014/main" id="{59F6E6C1-1F7E-4158-9E2B-D01636888787}"/>
              </a:ext>
            </a:extLst>
          </p:cNvPr>
          <p:cNvSpPr txBox="1"/>
          <p:nvPr/>
        </p:nvSpPr>
        <p:spPr>
          <a:xfrm>
            <a:off x="8017329" y="6373788"/>
            <a:ext cx="3755221" cy="369332"/>
          </a:xfrm>
          <a:prstGeom prst="rect">
            <a:avLst/>
          </a:prstGeom>
          <a:noFill/>
        </p:spPr>
        <p:txBody>
          <a:bodyPr wrap="square" rtlCol="0">
            <a:spAutoFit/>
          </a:bodyPr>
          <a:lstStyle/>
          <a:p>
            <a:r>
              <a:rPr kumimoji="1" lang="ja-JP" altLang="en-US" b="1" dirty="0">
                <a:solidFill>
                  <a:srgbClr val="FF0000"/>
                </a:solidFill>
                <a:highlight>
                  <a:srgbClr val="FFFF00"/>
                </a:highlight>
              </a:rPr>
              <a:t>次に進むと戻れなくなります</a:t>
            </a:r>
          </a:p>
        </p:txBody>
      </p:sp>
    </p:spTree>
    <p:extLst>
      <p:ext uri="{BB962C8B-B14F-4D97-AF65-F5344CB8AC3E}">
        <p14:creationId xmlns:p14="http://schemas.microsoft.com/office/powerpoint/2010/main" val="22584144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151116"/>
            <a:ext cx="10515600" cy="1050981"/>
          </a:xfrm>
        </p:spPr>
        <p:txBody>
          <a:bodyPr/>
          <a:lstStyle/>
          <a:p>
            <a:r>
              <a:rPr kumimoji="1" lang="ja-JP" altLang="en-US" b="1" dirty="0">
                <a:solidFill>
                  <a:srgbClr val="FF0000"/>
                </a:solidFill>
                <a:latin typeface="+mn-ea"/>
                <a:ea typeface="+mn-ea"/>
              </a:rPr>
              <a:t>正解：</a:t>
            </a:r>
            <a:r>
              <a:rPr kumimoji="1" lang="en-US" altLang="ja-JP" b="1" dirty="0">
                <a:solidFill>
                  <a:srgbClr val="FF0000"/>
                </a:solidFill>
                <a:latin typeface="+mn-ea"/>
                <a:ea typeface="+mn-ea"/>
              </a:rPr>
              <a:t>a, b, e</a:t>
            </a:r>
            <a:endParaRPr kumimoji="1" lang="ja-JP" altLang="en-US" b="1" dirty="0">
              <a:solidFill>
                <a:srgbClr val="FF0000"/>
              </a:solidFill>
              <a:latin typeface="+mn-ea"/>
              <a:ea typeface="+mn-ea"/>
            </a:endParaRPr>
          </a:p>
        </p:txBody>
      </p:sp>
      <p:sp>
        <p:nvSpPr>
          <p:cNvPr id="3" name="コンテンツ プレースホルダー 2"/>
          <p:cNvSpPr>
            <a:spLocks noGrp="1"/>
          </p:cNvSpPr>
          <p:nvPr>
            <p:ph idx="1"/>
          </p:nvPr>
        </p:nvSpPr>
        <p:spPr>
          <a:xfrm>
            <a:off x="136187" y="1128409"/>
            <a:ext cx="11945566" cy="5486400"/>
          </a:xfrm>
        </p:spPr>
        <p:txBody>
          <a:bodyPr>
            <a:normAutofit fontScale="70000" lnSpcReduction="20000"/>
          </a:bodyPr>
          <a:lstStyle/>
          <a:p>
            <a:pPr marL="0" indent="0">
              <a:lnSpc>
                <a:spcPct val="120000"/>
              </a:lnSpc>
              <a:buNone/>
            </a:pPr>
            <a:r>
              <a:rPr lang="en-US" altLang="ja-JP" dirty="0"/>
              <a:t>a</a:t>
            </a:r>
            <a:r>
              <a:rPr lang="ja-JP" altLang="en-US" dirty="0"/>
              <a:t>：自殺念慮を伴う際には入院加療を行う必要性についても検討を行う必要があり、精神科専門医への早期の相談が必要であると考える</a:t>
            </a:r>
            <a:r>
              <a:rPr kumimoji="1" lang="ja-JP" altLang="en-US" dirty="0"/>
              <a:t>。</a:t>
            </a:r>
            <a:endParaRPr lang="en-US" altLang="ja-JP" dirty="0"/>
          </a:p>
          <a:p>
            <a:pPr marL="0" indent="0">
              <a:lnSpc>
                <a:spcPct val="120000"/>
              </a:lnSpc>
              <a:buNone/>
            </a:pPr>
            <a:r>
              <a:rPr lang="en-US" altLang="ja-JP" dirty="0"/>
              <a:t>b</a:t>
            </a:r>
            <a:r>
              <a:rPr lang="ja-JP" altLang="en-US" dirty="0"/>
              <a:t>：診察時は抑うつエピソードに該当する状態でも、双極性障害の経過中に抑うつエピソードを呈している可能性がある。双極性障害は治療が複雑であり、精神科専門医への早期の相談が必要である。</a:t>
            </a:r>
            <a:endParaRPr lang="en-US" altLang="ja-JP" dirty="0"/>
          </a:p>
          <a:p>
            <a:pPr marL="0" indent="0">
              <a:lnSpc>
                <a:spcPct val="120000"/>
              </a:lnSpc>
              <a:buNone/>
            </a:pPr>
            <a:r>
              <a:rPr kumimoji="1" lang="en-US" altLang="ja-JP" dirty="0"/>
              <a:t>c</a:t>
            </a:r>
            <a:r>
              <a:rPr kumimoji="1" lang="ja-JP" altLang="en-US" dirty="0"/>
              <a:t>：睡眠障害はうつ病の患者の８割以上にみられる一般的な症状であり</a:t>
            </a:r>
            <a:r>
              <a:rPr lang="ja-JP" altLang="en-US" dirty="0"/>
              <a:t>、精神科専門医への早期の相談は不要であると考えられる。</a:t>
            </a:r>
            <a:endParaRPr kumimoji="1" lang="en-US" altLang="ja-JP" dirty="0"/>
          </a:p>
          <a:p>
            <a:pPr marL="0" indent="0">
              <a:lnSpc>
                <a:spcPct val="120000"/>
              </a:lnSpc>
              <a:buNone/>
            </a:pPr>
            <a:r>
              <a:rPr kumimoji="1" lang="en-US" altLang="ja-JP" dirty="0"/>
              <a:t>d</a:t>
            </a:r>
            <a:r>
              <a:rPr kumimoji="1" lang="ja-JP" altLang="en-US" dirty="0"/>
              <a:t>：うつ病の家族歴はうつ病の診断を行うにあたり重要な情報ではあるものの、</a:t>
            </a:r>
            <a:r>
              <a:rPr lang="ja-JP" altLang="en-US" dirty="0"/>
              <a:t>精神科専門医への早期の相談は不要であると考えられる </a:t>
            </a:r>
            <a:r>
              <a:rPr kumimoji="1" lang="ja-JP" altLang="en-US" dirty="0"/>
              <a:t>。</a:t>
            </a:r>
            <a:endParaRPr kumimoji="1" lang="en-US" altLang="ja-JP" dirty="0"/>
          </a:p>
          <a:p>
            <a:pPr marL="0" indent="0">
              <a:lnSpc>
                <a:spcPct val="120000"/>
              </a:lnSpc>
              <a:buNone/>
            </a:pPr>
            <a:r>
              <a:rPr lang="en-US" altLang="ja-JP" dirty="0"/>
              <a:t>e</a:t>
            </a:r>
            <a:r>
              <a:rPr lang="ja-JP" altLang="en-US" dirty="0"/>
              <a:t>：幻覚や妄想を伴う際には統合失調症の可能性を考慮する必要がある。双極性障害と同様に同疾患の治療は複雑であり、精神科専門医への早期の相談が必要であると考える</a:t>
            </a:r>
            <a:r>
              <a:rPr kumimoji="1" lang="ja-JP" altLang="en-US" dirty="0"/>
              <a:t>。 </a:t>
            </a:r>
            <a:endParaRPr lang="en-US" altLang="ja-JP" dirty="0"/>
          </a:p>
          <a:p>
            <a:pPr marL="0" indent="0">
              <a:lnSpc>
                <a:spcPct val="120000"/>
              </a:lnSpc>
              <a:buNone/>
            </a:pPr>
            <a:endParaRPr lang="en-US" altLang="ja-JP" dirty="0"/>
          </a:p>
          <a:p>
            <a:pPr marL="0" indent="0">
              <a:lnSpc>
                <a:spcPct val="120000"/>
              </a:lnSpc>
              <a:buNone/>
            </a:pPr>
            <a:r>
              <a:rPr lang="en-US" altLang="ja-JP" dirty="0"/>
              <a:t>【</a:t>
            </a:r>
            <a:r>
              <a:rPr lang="ja-JP" altLang="en-US" dirty="0"/>
              <a:t>参考文献</a:t>
            </a:r>
            <a:r>
              <a:rPr lang="en-US" altLang="ja-JP" dirty="0"/>
              <a:t>】</a:t>
            </a:r>
          </a:p>
          <a:p>
            <a:pPr marL="0" indent="0">
              <a:lnSpc>
                <a:spcPct val="120000"/>
              </a:lnSpc>
              <a:buNone/>
            </a:pPr>
            <a:r>
              <a:rPr lang="ja-JP" altLang="en-US" dirty="0"/>
              <a:t>日本うつ病学会治療ガイドライン、日本うつ病学会監修：日本うつ病学会治療ガイドライン </a:t>
            </a:r>
            <a:r>
              <a:rPr lang="en-US" altLang="ja-JP" dirty="0"/>
              <a:t>Ⅱ. </a:t>
            </a:r>
            <a:r>
              <a:rPr lang="ja-JP" altLang="en-US" dirty="0"/>
              <a:t>大うつ病性障害、</a:t>
            </a:r>
            <a:r>
              <a:rPr lang="en-US" altLang="ja-JP" dirty="0"/>
              <a:t>2019 (</a:t>
            </a:r>
            <a:r>
              <a:rPr lang="ja-JP" altLang="en-US" dirty="0"/>
              <a:t>改訂版</a:t>
            </a:r>
            <a:r>
              <a:rPr lang="en-US" altLang="ja-JP" dirty="0"/>
              <a:t>)</a:t>
            </a:r>
            <a:r>
              <a:rPr lang="ja-JP" altLang="en-US" dirty="0"/>
              <a:t>．</a:t>
            </a:r>
            <a:endParaRPr kumimoji="1" lang="en-US" altLang="ja-JP" dirty="0"/>
          </a:p>
        </p:txBody>
      </p:sp>
    </p:spTree>
    <p:extLst>
      <p:ext uri="{BB962C8B-B14F-4D97-AF65-F5344CB8AC3E}">
        <p14:creationId xmlns:p14="http://schemas.microsoft.com/office/powerpoint/2010/main" val="2654285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5"/>
            <a:ext cx="10515600" cy="952459"/>
          </a:xfrm>
        </p:spPr>
        <p:txBody>
          <a:bodyPr/>
          <a:lstStyle/>
          <a:p>
            <a:r>
              <a:rPr kumimoji="1" lang="ja-JP" altLang="en-US" b="1" dirty="0"/>
              <a:t>モデル教材（</a:t>
            </a:r>
            <a:r>
              <a:rPr kumimoji="1" lang="ja-JP" altLang="en-US" b="1" i="1" dirty="0">
                <a:solidFill>
                  <a:srgbClr val="FF0000"/>
                </a:solidFill>
              </a:rPr>
              <a:t>食欲不振 </a:t>
            </a:r>
            <a:r>
              <a:rPr kumimoji="1" lang="ja-JP" altLang="en-US" b="1" dirty="0"/>
              <a:t>）</a:t>
            </a:r>
          </a:p>
        </p:txBody>
      </p:sp>
      <p:sp>
        <p:nvSpPr>
          <p:cNvPr id="4" name="コンテンツ プレースホルダー 3"/>
          <p:cNvSpPr txBox="1">
            <a:spLocks noGrp="1"/>
          </p:cNvSpPr>
          <p:nvPr>
            <p:ph idx="1"/>
          </p:nvPr>
        </p:nvSpPr>
        <p:spPr>
          <a:xfrm>
            <a:off x="619125" y="1317584"/>
            <a:ext cx="10815069" cy="4524315"/>
          </a:xfrm>
          <a:prstGeom prst="rect">
            <a:avLst/>
          </a:prstGeom>
          <a:noFill/>
        </p:spPr>
        <p:txBody>
          <a:bodyPr wrap="square" rtlCol="0">
            <a:spAutoFit/>
          </a:bodyPr>
          <a:lstStyle/>
          <a:p>
            <a:pPr marL="0" indent="0">
              <a:buNone/>
            </a:pPr>
            <a:r>
              <a:rPr kumimoji="1" lang="ja-JP" altLang="en-US" sz="4000" b="1" i="1" dirty="0">
                <a:solidFill>
                  <a:srgbClr val="FF0000"/>
                </a:solidFill>
              </a:rPr>
              <a:t>　</a:t>
            </a:r>
            <a:r>
              <a:rPr lang="ja-JP" altLang="en-US" b="1" i="1" dirty="0">
                <a:solidFill>
                  <a:srgbClr val="FF0000"/>
                </a:solidFill>
              </a:rPr>
              <a:t>あなたは地域中核病院の実習中、ステューデントドクターとして、指導医の監視下で自ら患者さんの対応をします。</a:t>
            </a:r>
            <a:endParaRPr lang="en-US" altLang="ja-JP" b="1" i="1" dirty="0">
              <a:solidFill>
                <a:srgbClr val="FF0000"/>
              </a:solidFill>
            </a:endParaRPr>
          </a:p>
          <a:p>
            <a:pPr marL="0" indent="0">
              <a:buNone/>
            </a:pPr>
            <a:r>
              <a:rPr lang="ja-JP" altLang="en-US" b="1" i="1" dirty="0">
                <a:solidFill>
                  <a:srgbClr val="FF0000"/>
                </a:solidFill>
              </a:rPr>
              <a:t>１）はじめに予診票を読み、次に進んでください。</a:t>
            </a:r>
            <a:endParaRPr lang="en-US" altLang="ja-JP" b="1" i="1" dirty="0">
              <a:solidFill>
                <a:srgbClr val="FF0000"/>
              </a:solidFill>
            </a:endParaRPr>
          </a:p>
          <a:p>
            <a:pPr marL="0" indent="0">
              <a:buNone/>
            </a:pPr>
            <a:r>
              <a:rPr lang="ja-JP" altLang="en-US" b="1" i="1" dirty="0">
                <a:solidFill>
                  <a:srgbClr val="FF0000"/>
                </a:solidFill>
              </a:rPr>
              <a:t>２）設問を解答し、その解説をガイドに診療を進めてください。途中で、前ページに戻られなくなる箇所があります。必要な情報は各自でメモをとるなどしてください（この教材にはメモを書く枠が別に設けられています）。</a:t>
            </a:r>
            <a:endParaRPr lang="en-US" altLang="ja-JP" b="1" i="1" dirty="0">
              <a:solidFill>
                <a:srgbClr val="FF0000"/>
              </a:solidFill>
            </a:endParaRPr>
          </a:p>
          <a:p>
            <a:pPr marL="0" indent="0">
              <a:buNone/>
            </a:pPr>
            <a:r>
              <a:rPr lang="ja-JP" altLang="en-US" b="1" i="1" dirty="0">
                <a:solidFill>
                  <a:srgbClr val="FF0000"/>
                </a:solidFill>
              </a:rPr>
              <a:t>３）終わりに患者さんの診療録を完成して提出してもらいます。診療録のひな型をダウンロードして、自分でとったメモをもとに必要事項を記載して、診療録を完成させましょう。</a:t>
            </a:r>
          </a:p>
        </p:txBody>
      </p:sp>
      <p:sp>
        <p:nvSpPr>
          <p:cNvPr id="5" name="テキスト ボックス 4">
            <a:extLst>
              <a:ext uri="{FF2B5EF4-FFF2-40B4-BE49-F238E27FC236}">
                <a16:creationId xmlns:a16="http://schemas.microsoft.com/office/drawing/2014/main" id="{9D8BC6C9-ED38-419A-AE6D-B11B09E8EF40}"/>
              </a:ext>
            </a:extLst>
          </p:cNvPr>
          <p:cNvSpPr txBox="1"/>
          <p:nvPr/>
        </p:nvSpPr>
        <p:spPr>
          <a:xfrm>
            <a:off x="347844" y="6222744"/>
            <a:ext cx="11496312" cy="369332"/>
          </a:xfrm>
          <a:prstGeom prst="rect">
            <a:avLst/>
          </a:prstGeom>
          <a:noFill/>
        </p:spPr>
        <p:txBody>
          <a:bodyPr wrap="square" rtlCol="0">
            <a:spAutoFit/>
          </a:bodyPr>
          <a:lstStyle/>
          <a:p>
            <a:pPr algn="ctr"/>
            <a:r>
              <a:rPr lang="ja-JP" altLang="en-US" b="1" dirty="0">
                <a:highlight>
                  <a:srgbClr val="FFFF00"/>
                </a:highlight>
              </a:rPr>
              <a:t>自己学習に参照できる資料：仲里信彦、食欲不振、全身倦怠感．</a:t>
            </a:r>
            <a:r>
              <a:rPr lang="ja-JP" altLang="en-US" b="1" i="1" dirty="0">
                <a:highlight>
                  <a:srgbClr val="FFFF00"/>
                </a:highlight>
              </a:rPr>
              <a:t>新臨床内科学第</a:t>
            </a:r>
            <a:r>
              <a:rPr lang="en-US" altLang="ja-JP" b="1" i="1" dirty="0">
                <a:highlight>
                  <a:srgbClr val="FFFF00"/>
                </a:highlight>
              </a:rPr>
              <a:t>10</a:t>
            </a:r>
            <a:r>
              <a:rPr lang="ja-JP" altLang="en-US" b="1" i="1" dirty="0">
                <a:highlight>
                  <a:srgbClr val="FFFF00"/>
                </a:highlight>
              </a:rPr>
              <a:t>版　</a:t>
            </a:r>
            <a:r>
              <a:rPr lang="en-US" altLang="ja-JP" b="1" i="1" dirty="0">
                <a:highlight>
                  <a:srgbClr val="FFFF00"/>
                </a:highlight>
              </a:rPr>
              <a:t>2020</a:t>
            </a:r>
            <a:r>
              <a:rPr lang="ja-JP" altLang="en-US" b="1" i="1" dirty="0">
                <a:highlight>
                  <a:srgbClr val="FFFF00"/>
                </a:highlight>
              </a:rPr>
              <a:t>、医学書院、</a:t>
            </a:r>
            <a:r>
              <a:rPr lang="en-US" altLang="ja-JP" b="1" i="1" dirty="0">
                <a:highlight>
                  <a:srgbClr val="FFFF00"/>
                </a:highlight>
              </a:rPr>
              <a:t>p47</a:t>
            </a:r>
            <a:endParaRPr kumimoji="1" lang="ja-JP" altLang="en-US" b="1" i="1" dirty="0">
              <a:solidFill>
                <a:srgbClr val="FF0000"/>
              </a:solidFill>
              <a:highlight>
                <a:srgbClr val="FFFF00"/>
              </a:highlight>
            </a:endParaRPr>
          </a:p>
        </p:txBody>
      </p:sp>
    </p:spTree>
    <p:extLst>
      <p:ext uri="{BB962C8B-B14F-4D97-AF65-F5344CB8AC3E}">
        <p14:creationId xmlns:p14="http://schemas.microsoft.com/office/powerpoint/2010/main" val="28030732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727104" y="1145546"/>
            <a:ext cx="10891648" cy="3771072"/>
          </a:xfrm>
        </p:spPr>
        <p:txBody>
          <a:bodyPr>
            <a:normAutofit fontScale="85000" lnSpcReduction="10000"/>
          </a:bodyPr>
          <a:lstStyle/>
          <a:p>
            <a:pPr marL="0" indent="0">
              <a:lnSpc>
                <a:spcPct val="170000"/>
              </a:lnSpc>
              <a:buNone/>
            </a:pPr>
            <a:r>
              <a:rPr lang="ja-JP" altLang="en-US" b="1" dirty="0">
                <a:latin typeface="ＭＳ ゴシック" panose="020B0609070205080204" pitchFamily="49" charset="-128"/>
                <a:ea typeface="ＭＳ ゴシック" panose="020B0609070205080204" pitchFamily="49" charset="-128"/>
              </a:rPr>
              <a:t>問</a:t>
            </a:r>
            <a:r>
              <a:rPr lang="en-US" altLang="ja-JP" b="1" dirty="0">
                <a:latin typeface="ＭＳ ゴシック" panose="020B0609070205080204" pitchFamily="49" charset="-128"/>
                <a:ea typeface="ＭＳ ゴシック" panose="020B0609070205080204" pitchFamily="49" charset="-128"/>
              </a:rPr>
              <a:t>8</a:t>
            </a:r>
            <a:r>
              <a:rPr lang="ja-JP" altLang="ja-JP" b="1" dirty="0">
                <a:latin typeface="ＭＳ ゴシック" panose="020B0609070205080204" pitchFamily="49" charset="-128"/>
                <a:ea typeface="ＭＳ ゴシック" panose="020B0609070205080204" pitchFamily="49" charset="-128"/>
              </a:rPr>
              <a:t>．</a:t>
            </a:r>
            <a:r>
              <a:rPr lang="ja-JP" altLang="en-US" b="1" dirty="0">
                <a:latin typeface="ＭＳ ゴシック" panose="020B0609070205080204" pitchFamily="49" charset="-128"/>
                <a:ea typeface="ＭＳ ゴシック" panose="020B0609070205080204" pitchFamily="49" charset="-128"/>
              </a:rPr>
              <a:t>以上の情報をもとに、別紙の診療録の患者名、年齢、性別、主訴、現病歴、既往歴、生活歴、家族歴、現症（身体診察所見）を記入してみましょう。</a:t>
            </a:r>
            <a:endParaRPr lang="en-US" altLang="ja-JP" b="1" dirty="0">
              <a:latin typeface="ＭＳ ゴシック" panose="020B0609070205080204" pitchFamily="49" charset="-128"/>
              <a:ea typeface="ＭＳ ゴシック" panose="020B0609070205080204" pitchFamily="49" charset="-128"/>
            </a:endParaRPr>
          </a:p>
          <a:p>
            <a:pPr marL="0" indent="0">
              <a:lnSpc>
                <a:spcPct val="170000"/>
              </a:lnSpc>
              <a:buNone/>
            </a:pPr>
            <a:r>
              <a:rPr lang="ja-JP" altLang="en-US" sz="2600" dirty="0">
                <a:latin typeface="ＭＳ ゴシック" panose="020B0609070205080204" pitchFamily="49" charset="-128"/>
                <a:ea typeface="ＭＳ ゴシック" panose="020B0609070205080204" pitchFamily="49" charset="-128"/>
              </a:rPr>
              <a:t>（注１）現病歴の最後の一文には患者の解釈モデルを記載してください。</a:t>
            </a:r>
            <a:endParaRPr lang="en-US" altLang="ja-JP" sz="2600" dirty="0">
              <a:latin typeface="ＭＳ ゴシック" panose="020B0609070205080204" pitchFamily="49" charset="-128"/>
              <a:ea typeface="ＭＳ ゴシック" panose="020B0609070205080204" pitchFamily="49" charset="-128"/>
            </a:endParaRPr>
          </a:p>
          <a:p>
            <a:pPr marL="0" indent="0">
              <a:lnSpc>
                <a:spcPct val="170000"/>
              </a:lnSpc>
              <a:buNone/>
            </a:pPr>
            <a:r>
              <a:rPr lang="ja-JP" altLang="en-US" sz="2600" dirty="0">
                <a:latin typeface="ＭＳ ゴシック" panose="020B0609070205080204" pitchFamily="49" charset="-128"/>
                <a:ea typeface="ＭＳ ゴシック" panose="020B0609070205080204" pitchFamily="49" charset="-128"/>
              </a:rPr>
              <a:t>（注２）問６以降の情報は不明なままとして、診療録の＜考察・診療計画＞のなかで、聴取する予定であることを記載してください。</a:t>
            </a:r>
            <a:endParaRPr lang="en-US" altLang="ja-JP" dirty="0">
              <a:latin typeface="ＭＳ ゴシック" panose="020B0609070205080204" pitchFamily="49" charset="-128"/>
              <a:ea typeface="ＭＳ ゴシック" panose="020B0609070205080204" pitchFamily="49" charset="-128"/>
            </a:endParaRPr>
          </a:p>
          <a:p>
            <a:pPr marL="0" indent="0">
              <a:lnSpc>
                <a:spcPct val="170000"/>
              </a:lnSpc>
              <a:buNone/>
            </a:pPr>
            <a:r>
              <a:rPr lang="ja-JP" altLang="en-US" dirty="0">
                <a:solidFill>
                  <a:srgbClr val="FF0000"/>
                </a:solidFill>
                <a:highlight>
                  <a:srgbClr val="FFFF00"/>
                </a:highlight>
                <a:latin typeface="ＭＳ ゴシック" panose="020B0609070205080204" pitchFamily="49" charset="-128"/>
                <a:ea typeface="ＭＳ ゴシック" panose="020B0609070205080204" pitchFamily="49" charset="-128"/>
              </a:rPr>
              <a:t>（注）次に進むと前に戻れなくなります。</a:t>
            </a:r>
            <a:endParaRPr lang="en-US" altLang="ja-JP" dirty="0">
              <a:solidFill>
                <a:srgbClr val="FF0000"/>
              </a:solidFill>
              <a:highlight>
                <a:srgbClr val="FFFF00"/>
              </a:highlight>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903534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998250372"/>
              </p:ext>
            </p:extLst>
          </p:nvPr>
        </p:nvGraphicFramePr>
        <p:xfrm>
          <a:off x="216800" y="728286"/>
          <a:ext cx="11620351" cy="5737604"/>
        </p:xfrm>
        <a:graphic>
          <a:graphicData uri="http://schemas.openxmlformats.org/drawingml/2006/table">
            <a:tbl>
              <a:tblPr firstRow="1" bandRow="1">
                <a:tableStyleId>{5940675A-B579-460E-94D1-54222C63F5DA}</a:tableStyleId>
              </a:tblPr>
              <a:tblGrid>
                <a:gridCol w="1425883">
                  <a:extLst>
                    <a:ext uri="{9D8B030D-6E8A-4147-A177-3AD203B41FA5}">
                      <a16:colId xmlns:a16="http://schemas.microsoft.com/office/drawing/2014/main" val="1696819996"/>
                    </a:ext>
                  </a:extLst>
                </a:gridCol>
                <a:gridCol w="1718057">
                  <a:extLst>
                    <a:ext uri="{9D8B030D-6E8A-4147-A177-3AD203B41FA5}">
                      <a16:colId xmlns:a16="http://schemas.microsoft.com/office/drawing/2014/main" val="2116195494"/>
                    </a:ext>
                  </a:extLst>
                </a:gridCol>
                <a:gridCol w="964120">
                  <a:extLst>
                    <a:ext uri="{9D8B030D-6E8A-4147-A177-3AD203B41FA5}">
                      <a16:colId xmlns:a16="http://schemas.microsoft.com/office/drawing/2014/main" val="4113137540"/>
                    </a:ext>
                  </a:extLst>
                </a:gridCol>
                <a:gridCol w="544120">
                  <a:extLst>
                    <a:ext uri="{9D8B030D-6E8A-4147-A177-3AD203B41FA5}">
                      <a16:colId xmlns:a16="http://schemas.microsoft.com/office/drawing/2014/main" val="820519015"/>
                    </a:ext>
                  </a:extLst>
                </a:gridCol>
                <a:gridCol w="420000">
                  <a:extLst>
                    <a:ext uri="{9D8B030D-6E8A-4147-A177-3AD203B41FA5}">
                      <a16:colId xmlns:a16="http://schemas.microsoft.com/office/drawing/2014/main" val="4152863546"/>
                    </a:ext>
                  </a:extLst>
                </a:gridCol>
                <a:gridCol w="1195139">
                  <a:extLst>
                    <a:ext uri="{9D8B030D-6E8A-4147-A177-3AD203B41FA5}">
                      <a16:colId xmlns:a16="http://schemas.microsoft.com/office/drawing/2014/main" val="2437690832"/>
                    </a:ext>
                  </a:extLst>
                </a:gridCol>
                <a:gridCol w="982690">
                  <a:extLst>
                    <a:ext uri="{9D8B030D-6E8A-4147-A177-3AD203B41FA5}">
                      <a16:colId xmlns:a16="http://schemas.microsoft.com/office/drawing/2014/main" val="1553335002"/>
                    </a:ext>
                  </a:extLst>
                </a:gridCol>
                <a:gridCol w="124794">
                  <a:extLst>
                    <a:ext uri="{9D8B030D-6E8A-4147-A177-3AD203B41FA5}">
                      <a16:colId xmlns:a16="http://schemas.microsoft.com/office/drawing/2014/main" val="3725189984"/>
                    </a:ext>
                  </a:extLst>
                </a:gridCol>
                <a:gridCol w="1065681">
                  <a:extLst>
                    <a:ext uri="{9D8B030D-6E8A-4147-A177-3AD203B41FA5}">
                      <a16:colId xmlns:a16="http://schemas.microsoft.com/office/drawing/2014/main" val="2153240401"/>
                    </a:ext>
                  </a:extLst>
                </a:gridCol>
                <a:gridCol w="247434">
                  <a:extLst>
                    <a:ext uri="{9D8B030D-6E8A-4147-A177-3AD203B41FA5}">
                      <a16:colId xmlns:a16="http://schemas.microsoft.com/office/drawing/2014/main" val="3056825740"/>
                    </a:ext>
                  </a:extLst>
                </a:gridCol>
                <a:gridCol w="754604">
                  <a:extLst>
                    <a:ext uri="{9D8B030D-6E8A-4147-A177-3AD203B41FA5}">
                      <a16:colId xmlns:a16="http://schemas.microsoft.com/office/drawing/2014/main" val="1328863857"/>
                    </a:ext>
                  </a:extLst>
                </a:gridCol>
                <a:gridCol w="1122768">
                  <a:extLst>
                    <a:ext uri="{9D8B030D-6E8A-4147-A177-3AD203B41FA5}">
                      <a16:colId xmlns:a16="http://schemas.microsoft.com/office/drawing/2014/main" val="3345001843"/>
                    </a:ext>
                  </a:extLst>
                </a:gridCol>
                <a:gridCol w="1055061">
                  <a:extLst>
                    <a:ext uri="{9D8B030D-6E8A-4147-A177-3AD203B41FA5}">
                      <a16:colId xmlns:a16="http://schemas.microsoft.com/office/drawing/2014/main" val="2683175522"/>
                    </a:ext>
                  </a:extLst>
                </a:gridCol>
              </a:tblGrid>
              <a:tr h="370840">
                <a:tc gridSpan="2">
                  <a:txBody>
                    <a:bodyPr/>
                    <a:lstStyle/>
                    <a:p>
                      <a:r>
                        <a:rPr kumimoji="1" lang="ja-JP" altLang="en-US" sz="1400" dirty="0"/>
                        <a:t>　　　　</a:t>
                      </a:r>
                      <a:r>
                        <a:rPr kumimoji="1" lang="ja-JP" altLang="en-US" sz="1100" dirty="0"/>
                        <a:t>（ふりがな）</a:t>
                      </a:r>
                    </a:p>
                  </a:txBody>
                  <a:tcPr>
                    <a:lnL w="76200" cap="flat" cmpd="sng" algn="ctr">
                      <a:solidFill>
                        <a:schemeClr val="tx1"/>
                      </a:solidFill>
                      <a:prstDash val="solid"/>
                      <a:round/>
                      <a:headEnd type="none" w="med" len="med"/>
                      <a:tailEnd type="none" w="med" len="med"/>
                    </a:lnL>
                    <a:lnR w="19050" cap="flat" cmpd="sng" algn="ctr">
                      <a:solidFill>
                        <a:schemeClr val="tx1"/>
                      </a:solidFill>
                      <a:prstDash val="sysDot"/>
                      <a:round/>
                      <a:headEnd type="none" w="med" len="med"/>
                      <a:tailEnd type="none" w="med" len="med"/>
                    </a:lnR>
                    <a:lnT w="76200" cap="flat" cmpd="sng" algn="ctr">
                      <a:solidFill>
                        <a:schemeClr val="tx1"/>
                      </a:solidFill>
                      <a:prstDash val="solid"/>
                      <a:round/>
                      <a:headEnd type="none" w="med" len="med"/>
                      <a:tailEnd type="none" w="med" len="med"/>
                    </a:lnT>
                    <a:lnB w="19050" cap="flat" cmpd="sng" algn="ctr">
                      <a:solidFill>
                        <a:schemeClr val="tx1"/>
                      </a:solidFill>
                      <a:prstDash val="sysDot"/>
                      <a:round/>
                      <a:headEnd type="none" w="med" len="med"/>
                      <a:tailEnd type="none" w="med" len="med"/>
                    </a:lnB>
                    <a:noFill/>
                  </a:tcPr>
                </a:tc>
                <a:tc hMerge="1">
                  <a:txBody>
                    <a:bodyPr/>
                    <a:lstStyle/>
                    <a:p>
                      <a:endParaRPr kumimoji="1" lang="ja-JP" altLang="en-US"/>
                    </a:p>
                  </a:txBody>
                  <a:tcPr/>
                </a:tc>
                <a:tc gridSpan="2">
                  <a:txBody>
                    <a:bodyPr/>
                    <a:lstStyle/>
                    <a:p>
                      <a:r>
                        <a:rPr kumimoji="1" lang="ja-JP" altLang="en-US" sz="1400" b="1" i="1" dirty="0">
                          <a:solidFill>
                            <a:schemeClr val="tx1"/>
                          </a:solidFill>
                          <a:latin typeface="HGS教科書体" panose="02020600000000000000" pitchFamily="18" charset="-128"/>
                          <a:ea typeface="HGS教科書体" panose="02020600000000000000" pitchFamily="18" charset="-128"/>
                        </a:rPr>
                        <a:t>こうろう たろう</a:t>
                      </a:r>
                    </a:p>
                  </a:txBody>
                  <a:tcPr>
                    <a:lnL w="19050" cap="flat" cmpd="sng" algn="ctr">
                      <a:solidFill>
                        <a:schemeClr val="tx1"/>
                      </a:solidFill>
                      <a:prstDash val="sysDot"/>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19050" cap="flat" cmpd="sng" algn="ctr">
                      <a:solidFill>
                        <a:schemeClr val="tx1"/>
                      </a:solidFill>
                      <a:prstDash val="sysDot"/>
                      <a:round/>
                      <a:headEnd type="none" w="med" len="med"/>
                      <a:tailEnd type="none" w="med" len="med"/>
                    </a:lnB>
                    <a:noFill/>
                  </a:tcPr>
                </a:tc>
                <a:tc hMerge="1">
                  <a:txBody>
                    <a:bodyPr/>
                    <a:lstStyle/>
                    <a:p>
                      <a:endParaRPr kumimoji="1" lang="ja-JP" altLang="en-US"/>
                    </a:p>
                  </a:txBody>
                  <a:tcPr/>
                </a:tc>
                <a:tc gridSpan="2">
                  <a:txBody>
                    <a:bodyPr/>
                    <a:lstStyle/>
                    <a:p>
                      <a:pPr algn="ctr"/>
                      <a:r>
                        <a:rPr lang="ja-JP" altLang="en-US" sz="1400" dirty="0">
                          <a:solidFill>
                            <a:schemeClr val="tx1"/>
                          </a:solidFill>
                        </a:rPr>
                        <a:t>性別</a:t>
                      </a:r>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19050" cap="flat" cmpd="sng" algn="ctr">
                      <a:solidFill>
                        <a:schemeClr val="tx1"/>
                      </a:solidFill>
                      <a:prstDash val="sysDot"/>
                      <a:round/>
                      <a:headEnd type="none" w="med" len="med"/>
                      <a:tailEnd type="none" w="med" len="med"/>
                    </a:lnB>
                    <a:noFill/>
                  </a:tcPr>
                </a:tc>
                <a:tc hMerge="1">
                  <a:txBody>
                    <a:bodyPr/>
                    <a:lstStyle/>
                    <a:p>
                      <a:endParaRPr kumimoji="1" lang="ja-JP" altLang="en-US"/>
                    </a:p>
                  </a:txBody>
                  <a:tcPr/>
                </a:tc>
                <a:tc gridSpan="3">
                  <a:txBody>
                    <a:bodyPr/>
                    <a:lstStyle/>
                    <a:p>
                      <a:pPr algn="ctr"/>
                      <a:r>
                        <a:rPr kumimoji="1" lang="ja-JP" altLang="en-US" sz="1400" dirty="0"/>
                        <a:t>記入日時</a:t>
                      </a:r>
                    </a:p>
                  </a:txBody>
                  <a:tcPr>
                    <a:lnL w="76200" cap="flat" cmpd="sng" algn="ctr">
                      <a:solidFill>
                        <a:schemeClr val="tx1"/>
                      </a:solidFill>
                      <a:prstDash val="solid"/>
                      <a:round/>
                      <a:headEnd type="none" w="med" len="med"/>
                      <a:tailEnd type="none" w="med" len="med"/>
                    </a:lnL>
                    <a:lnR w="19050" cap="flat" cmpd="sng" algn="ctr">
                      <a:solidFill>
                        <a:schemeClr val="tx1"/>
                      </a:solidFill>
                      <a:prstDash val="sysDot"/>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400" b="1" i="1" dirty="0">
                          <a:solidFill>
                            <a:schemeClr val="tx1"/>
                          </a:solidFill>
                          <a:latin typeface="HGS教科書体" panose="02020600000000000000" pitchFamily="18" charset="-128"/>
                          <a:ea typeface="HGS教科書体" panose="02020600000000000000" pitchFamily="18" charset="-128"/>
                        </a:rPr>
                        <a:t>20XX</a:t>
                      </a:r>
                      <a:r>
                        <a:rPr kumimoji="1" lang="ja-JP" altLang="en-US" sz="1400" b="1" i="1" dirty="0">
                          <a:solidFill>
                            <a:schemeClr val="tx1"/>
                          </a:solidFill>
                          <a:latin typeface="HGS教科書体" panose="02020600000000000000" pitchFamily="18" charset="-128"/>
                          <a:ea typeface="HGS教科書体" panose="02020600000000000000" pitchFamily="18" charset="-128"/>
                        </a:rPr>
                        <a:t>年</a:t>
                      </a:r>
                      <a:r>
                        <a:rPr kumimoji="1" lang="en-US" altLang="ja-JP" sz="1400" b="1" i="1" dirty="0">
                          <a:solidFill>
                            <a:schemeClr val="tx1"/>
                          </a:solidFill>
                          <a:latin typeface="HGS教科書体" panose="02020600000000000000" pitchFamily="18" charset="-128"/>
                          <a:ea typeface="HGS教科書体" panose="02020600000000000000" pitchFamily="18" charset="-128"/>
                        </a:rPr>
                        <a:t>9</a:t>
                      </a:r>
                      <a:r>
                        <a:rPr kumimoji="1" lang="ja-JP" altLang="en-US" sz="1400" b="1" i="1" dirty="0">
                          <a:solidFill>
                            <a:schemeClr val="tx1"/>
                          </a:solidFill>
                          <a:latin typeface="HGS教科書体" panose="02020600000000000000" pitchFamily="18" charset="-128"/>
                          <a:ea typeface="HGS教科書体" panose="02020600000000000000" pitchFamily="18" charset="-128"/>
                        </a:rPr>
                        <a:t>月</a:t>
                      </a:r>
                      <a:r>
                        <a:rPr kumimoji="1" lang="en-US" altLang="ja-JP" sz="1400" b="1" i="1" dirty="0">
                          <a:solidFill>
                            <a:schemeClr val="tx1"/>
                          </a:solidFill>
                          <a:latin typeface="HGS教科書体" panose="02020600000000000000" pitchFamily="18" charset="-128"/>
                          <a:ea typeface="HGS教科書体" panose="02020600000000000000" pitchFamily="18" charset="-128"/>
                        </a:rPr>
                        <a:t>11</a:t>
                      </a:r>
                      <a:r>
                        <a:rPr kumimoji="1" lang="ja-JP" altLang="en-US" sz="1400" b="1" i="1" dirty="0">
                          <a:solidFill>
                            <a:schemeClr val="tx1"/>
                          </a:solidFill>
                          <a:latin typeface="HGS教科書体" panose="02020600000000000000" pitchFamily="18" charset="-128"/>
                          <a:ea typeface="HGS教科書体" panose="02020600000000000000" pitchFamily="18" charset="-128"/>
                        </a:rPr>
                        <a:t>日</a:t>
                      </a:r>
                    </a:p>
                  </a:txBody>
                  <a:tcPr>
                    <a:lnL w="19050" cap="flat" cmpd="sng" algn="ctr">
                      <a:solidFill>
                        <a:schemeClr val="tx1"/>
                      </a:solidFill>
                      <a:prstDash val="sysDot"/>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01445643"/>
                  </a:ext>
                </a:extLst>
              </a:tr>
              <a:tr h="370840">
                <a:tc gridSpan="2">
                  <a:txBody>
                    <a:bodyPr/>
                    <a:lstStyle/>
                    <a:p>
                      <a:r>
                        <a:rPr kumimoji="1" lang="ja-JP" altLang="en-US" sz="1400" dirty="0"/>
                        <a:t>患者さんのお名前</a:t>
                      </a:r>
                    </a:p>
                  </a:txBody>
                  <a:tcPr>
                    <a:lnL w="76200" cap="flat" cmpd="sng" algn="ctr">
                      <a:solidFill>
                        <a:schemeClr val="tx1"/>
                      </a:solidFill>
                      <a:prstDash val="solid"/>
                      <a:round/>
                      <a:headEnd type="none" w="med" len="med"/>
                      <a:tailEnd type="none" w="med" len="med"/>
                    </a:lnL>
                    <a:lnR w="19050" cap="flat" cmpd="sng" algn="ctr">
                      <a:solidFill>
                        <a:schemeClr val="tx1"/>
                      </a:solidFill>
                      <a:prstDash val="sysDot"/>
                      <a:round/>
                      <a:headEnd type="none" w="med" len="med"/>
                      <a:tailEnd type="none" w="med" len="med"/>
                    </a:lnR>
                    <a:lnT w="19050" cap="flat" cmpd="sng" algn="ctr">
                      <a:solidFill>
                        <a:schemeClr val="tx1"/>
                      </a:solidFill>
                      <a:prstDash val="sysDot"/>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gridSpan="2">
                  <a:txBody>
                    <a:bodyPr/>
                    <a:lstStyle/>
                    <a:p>
                      <a:r>
                        <a:rPr kumimoji="1" lang="ja-JP" altLang="en-US" sz="1400" b="1" i="1" dirty="0">
                          <a:solidFill>
                            <a:schemeClr val="tx1"/>
                          </a:solidFill>
                          <a:latin typeface="HGS教科書体" panose="02020600000000000000" pitchFamily="18" charset="-128"/>
                          <a:ea typeface="HGS教科書体" panose="02020600000000000000" pitchFamily="18" charset="-128"/>
                        </a:rPr>
                        <a:t>　厚労　太郎</a:t>
                      </a:r>
                    </a:p>
                  </a:txBody>
                  <a:tcPr>
                    <a:lnL w="19050" cap="flat" cmpd="sng" algn="ctr">
                      <a:solidFill>
                        <a:schemeClr val="tx1"/>
                      </a:solidFill>
                      <a:prstDash val="sysDot"/>
                      <a:round/>
                      <a:headEnd type="none" w="med" len="med"/>
                      <a:tailEnd type="none" w="med" len="med"/>
                    </a:lnL>
                    <a:lnR w="76200" cap="flat" cmpd="sng" algn="ctr">
                      <a:solidFill>
                        <a:schemeClr val="tx1"/>
                      </a:solidFill>
                      <a:prstDash val="solid"/>
                      <a:round/>
                      <a:headEnd type="none" w="med" len="med"/>
                      <a:tailEnd type="none" w="med" len="med"/>
                    </a:lnR>
                    <a:lnT w="19050" cap="flat" cmpd="sng" algn="ctr">
                      <a:solidFill>
                        <a:schemeClr val="tx1"/>
                      </a:solidFill>
                      <a:prstDash val="sysDot"/>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gridSpan="2">
                  <a:txBody>
                    <a:bodyPr/>
                    <a:lstStyle/>
                    <a:p>
                      <a:r>
                        <a:rPr lang="ja-JP" altLang="en-US" sz="1400" dirty="0">
                          <a:solidFill>
                            <a:schemeClr val="tx1"/>
                          </a:solidFill>
                        </a:rPr>
                        <a:t>　男性・女性</a:t>
                      </a:r>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9050" cap="flat" cmpd="sng" algn="ctr">
                      <a:solidFill>
                        <a:schemeClr val="tx1"/>
                      </a:solidFill>
                      <a:prstDash val="sysDot"/>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gridSpan="3">
                  <a:txBody>
                    <a:bodyPr/>
                    <a:lstStyle/>
                    <a:p>
                      <a:pPr algn="ctr"/>
                      <a:r>
                        <a:rPr kumimoji="1" lang="ja-JP" altLang="en-US" sz="1400" dirty="0"/>
                        <a:t>生年月日</a:t>
                      </a:r>
                    </a:p>
                  </a:txBody>
                  <a:tcPr>
                    <a:lnL w="76200" cap="flat" cmpd="sng" algn="ctr">
                      <a:solidFill>
                        <a:schemeClr val="tx1"/>
                      </a:solidFill>
                      <a:prstDash val="solid"/>
                      <a:round/>
                      <a:headEnd type="none" w="med" len="med"/>
                      <a:tailEnd type="none" w="med" len="med"/>
                    </a:lnL>
                    <a:lnR w="19050" cap="flat" cmpd="sng" algn="ctr">
                      <a:solidFill>
                        <a:schemeClr val="tx1"/>
                      </a:solidFill>
                      <a:prstDash val="sysDot"/>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400" b="1" i="1" dirty="0">
                          <a:solidFill>
                            <a:schemeClr val="tx1"/>
                          </a:solidFill>
                          <a:latin typeface="HGS教科書体" panose="02020600000000000000" pitchFamily="18" charset="-128"/>
                          <a:ea typeface="HGS教科書体" panose="02020600000000000000" pitchFamily="18" charset="-128"/>
                        </a:rPr>
                        <a:t>19XX</a:t>
                      </a:r>
                      <a:r>
                        <a:rPr kumimoji="1" lang="ja-JP" altLang="en-US" sz="1400" b="1" i="1" dirty="0">
                          <a:solidFill>
                            <a:schemeClr val="tx1"/>
                          </a:solidFill>
                          <a:latin typeface="HGS教科書体" panose="02020600000000000000" pitchFamily="18" charset="-128"/>
                          <a:ea typeface="HGS教科書体" panose="02020600000000000000" pitchFamily="18" charset="-128"/>
                        </a:rPr>
                        <a:t>年</a:t>
                      </a:r>
                      <a:r>
                        <a:rPr kumimoji="1" lang="en-US" altLang="ja-JP" sz="1400" b="1" i="1" dirty="0">
                          <a:solidFill>
                            <a:schemeClr val="tx1"/>
                          </a:solidFill>
                          <a:latin typeface="HGS教科書体" panose="02020600000000000000" pitchFamily="18" charset="-128"/>
                          <a:ea typeface="HGS教科書体" panose="02020600000000000000" pitchFamily="18" charset="-128"/>
                        </a:rPr>
                        <a:t>9</a:t>
                      </a:r>
                      <a:r>
                        <a:rPr kumimoji="1" lang="ja-JP" altLang="en-US" sz="1400" b="1" i="1" dirty="0">
                          <a:solidFill>
                            <a:schemeClr val="tx1"/>
                          </a:solidFill>
                          <a:latin typeface="HGS教科書体" panose="02020600000000000000" pitchFamily="18" charset="-128"/>
                          <a:ea typeface="HGS教科書体" panose="02020600000000000000" pitchFamily="18" charset="-128"/>
                        </a:rPr>
                        <a:t>月</a:t>
                      </a:r>
                      <a:r>
                        <a:rPr kumimoji="1" lang="en-US" altLang="ja-JP" sz="1400" b="1" i="1" dirty="0">
                          <a:solidFill>
                            <a:schemeClr val="tx1"/>
                          </a:solidFill>
                          <a:latin typeface="HGS教科書体" panose="02020600000000000000" pitchFamily="18" charset="-128"/>
                          <a:ea typeface="HGS教科書体" panose="02020600000000000000" pitchFamily="18" charset="-128"/>
                        </a:rPr>
                        <a:t>10</a:t>
                      </a:r>
                      <a:r>
                        <a:rPr kumimoji="1" lang="ja-JP" altLang="en-US" sz="1400" b="1" i="1" dirty="0">
                          <a:solidFill>
                            <a:schemeClr val="tx1"/>
                          </a:solidFill>
                          <a:latin typeface="HGS教科書体" panose="02020600000000000000" pitchFamily="18" charset="-128"/>
                          <a:ea typeface="HGS教科書体" panose="02020600000000000000" pitchFamily="18" charset="-128"/>
                        </a:rPr>
                        <a:t>日</a:t>
                      </a:r>
                    </a:p>
                  </a:txBody>
                  <a:tcPr>
                    <a:lnL w="19050" cap="flat" cmpd="sng" algn="ctr">
                      <a:solidFill>
                        <a:schemeClr val="tx1"/>
                      </a:solidFill>
                      <a:prstDash val="sysDot"/>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98263884"/>
                  </a:ext>
                </a:extLst>
              </a:tr>
              <a:tr h="370840">
                <a:tc gridSpan="2">
                  <a:txBody>
                    <a:bodyPr/>
                    <a:lstStyle/>
                    <a:p>
                      <a:r>
                        <a:rPr kumimoji="1" lang="ja-JP" altLang="en-US" sz="1400" dirty="0"/>
                        <a:t>記入した人の名前</a:t>
                      </a:r>
                      <a:endParaRPr kumimoji="1" lang="en-US" altLang="ja-JP" sz="1400" dirty="0"/>
                    </a:p>
                    <a:p>
                      <a:r>
                        <a:rPr kumimoji="1" lang="ja-JP" altLang="en-US" sz="1400" dirty="0"/>
                        <a:t>（患者さんとの関係）</a:t>
                      </a:r>
                    </a:p>
                  </a:txBody>
                  <a:tcPr>
                    <a:lnL w="76200" cap="flat" cmpd="sng" algn="ctr">
                      <a:solidFill>
                        <a:schemeClr val="tx1"/>
                      </a:solidFill>
                      <a:prstDash val="solid"/>
                      <a:round/>
                      <a:headEnd type="none" w="med" len="med"/>
                      <a:tailEnd type="none" w="med" len="med"/>
                    </a:lnL>
                    <a:lnR w="19050" cap="flat" cmpd="sng" algn="ctr">
                      <a:solidFill>
                        <a:schemeClr val="tx1"/>
                      </a:solidFill>
                      <a:prstDash val="sysDot"/>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grid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1" dirty="0">
                          <a:solidFill>
                            <a:schemeClr val="tx1"/>
                          </a:solidFill>
                          <a:latin typeface="HGS教科書体" panose="02020600000000000000" pitchFamily="18" charset="-128"/>
                          <a:ea typeface="HGS教科書体" panose="02020600000000000000" pitchFamily="18" charset="-128"/>
                        </a:rPr>
                        <a:t> 厚労　太郎</a:t>
                      </a:r>
                    </a:p>
                  </a:txBody>
                  <a:tcPr anchor="ctr">
                    <a:lnL w="19050" cap="flat" cmpd="sng" algn="ctr">
                      <a:solidFill>
                        <a:schemeClr val="tx1"/>
                      </a:solidFill>
                      <a:prstDash val="sysDot"/>
                      <a:round/>
                      <a:headEnd type="none" w="med" len="med"/>
                      <a:tailEnd type="none" w="med" len="med"/>
                    </a:lnL>
                    <a:lnR w="19050" cap="flat" cmpd="sng" algn="ctr">
                      <a:solidFill>
                        <a:schemeClr val="tx1"/>
                      </a:solidFill>
                      <a:prstDash val="sysDot"/>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5">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tx1"/>
                          </a:solidFill>
                          <a:latin typeface="HGS教科書体" panose="02020600000000000000" pitchFamily="18" charset="-128"/>
                          <a:ea typeface="HGS教科書体" panose="02020600000000000000" pitchFamily="18" charset="-128"/>
                        </a:rPr>
                        <a:t>（</a:t>
                      </a:r>
                      <a:r>
                        <a:rPr kumimoji="1" lang="ja-JP" altLang="en-US" sz="1400" b="1" i="1" dirty="0">
                          <a:solidFill>
                            <a:schemeClr val="tx1"/>
                          </a:solidFill>
                          <a:latin typeface="HGS教科書体" panose="02020600000000000000" pitchFamily="18" charset="-128"/>
                          <a:ea typeface="HGS教科書体" panose="02020600000000000000" pitchFamily="18" charset="-128"/>
                        </a:rPr>
                        <a:t>本人</a:t>
                      </a:r>
                      <a:r>
                        <a:rPr kumimoji="1" lang="ja-JP" altLang="en-US" sz="1400" b="1" dirty="0">
                          <a:solidFill>
                            <a:schemeClr val="tx1"/>
                          </a:solidFill>
                          <a:latin typeface="HGS教科書体" panose="02020600000000000000" pitchFamily="18" charset="-128"/>
                          <a:ea typeface="HGS教科書体" panose="02020600000000000000" pitchFamily="18" charset="-128"/>
                        </a:rPr>
                        <a:t>）</a:t>
                      </a:r>
                    </a:p>
                  </a:txBody>
                  <a:tcPr anchor="ctr">
                    <a:lnL w="19050" cap="flat" cmpd="sng" algn="ctr">
                      <a:solidFill>
                        <a:schemeClr val="tx1"/>
                      </a:solidFill>
                      <a:prstDash val="sysDot"/>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8889426"/>
                  </a:ext>
                </a:extLst>
              </a:tr>
              <a:tr h="530604">
                <a:tc gridSpan="2">
                  <a:txBody>
                    <a:bodyPr/>
                    <a:lstStyle/>
                    <a:p>
                      <a:r>
                        <a:rPr kumimoji="1" lang="ja-JP" altLang="en-US" sz="1400" dirty="0"/>
                        <a:t>今日はどうされましたか。</a:t>
                      </a:r>
                    </a:p>
                  </a:txBody>
                  <a:tcPr>
                    <a:lnL w="76200" cap="flat" cmpd="sng" algn="ctr">
                      <a:solidFill>
                        <a:schemeClr val="tx1"/>
                      </a:solidFill>
                      <a:prstDash val="solid"/>
                      <a:round/>
                      <a:headEnd type="none" w="med" len="med"/>
                      <a:tailEnd type="none" w="med" len="med"/>
                    </a:lnL>
                    <a:lnR w="19050" cap="flat" cmpd="sng" algn="ctr">
                      <a:solidFill>
                        <a:schemeClr val="tx1"/>
                      </a:solidFill>
                      <a:prstDash val="sysDot"/>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gridSpan="11">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1" dirty="0">
                          <a:solidFill>
                            <a:schemeClr val="tx1"/>
                          </a:solidFill>
                          <a:latin typeface="HGS教科書体" panose="02020600000000000000" pitchFamily="18" charset="-128"/>
                          <a:ea typeface="HGS教科書体" panose="02020600000000000000" pitchFamily="18" charset="-128"/>
                        </a:rPr>
                        <a:t>１か月前からあまり食べられない。</a:t>
                      </a:r>
                      <a:endParaRPr kumimoji="1" lang="en-US" altLang="ja-JP" sz="1600" b="1" i="1" kern="1200" dirty="0">
                        <a:solidFill>
                          <a:schemeClr val="tx1"/>
                        </a:solidFill>
                        <a:effectLst/>
                        <a:latin typeface="HGS教科書体" panose="02020600000000000000" pitchFamily="18" charset="-128"/>
                        <a:ea typeface="HGS教科書体" panose="02020600000000000000" pitchFamily="18" charset="-128"/>
                        <a:cs typeface="+mn-cs"/>
                      </a:endParaRPr>
                    </a:p>
                  </a:txBody>
                  <a:tcPr>
                    <a:lnL w="19050" cap="flat" cmpd="sng" algn="ctr">
                      <a:solidFill>
                        <a:schemeClr val="tx1"/>
                      </a:solidFill>
                      <a:prstDash val="sysDot"/>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018237595"/>
                  </a:ext>
                </a:extLst>
              </a:tr>
              <a:tr h="370840">
                <a:tc gridSpan="2">
                  <a:txBody>
                    <a:bodyPr/>
                    <a:lstStyle/>
                    <a:p>
                      <a:r>
                        <a:rPr kumimoji="1" lang="ja-JP" altLang="en-US" sz="1400" dirty="0"/>
                        <a:t>これまでにかかった病気（とくに通院したり入院したりしたことがあるもの）はありますか。何歳から何歳までのことですか。</a:t>
                      </a:r>
                    </a:p>
                  </a:txBody>
                  <a:tcPr>
                    <a:lnL w="76200" cap="flat" cmpd="sng" algn="ctr">
                      <a:solidFill>
                        <a:schemeClr val="tx1"/>
                      </a:solidFill>
                      <a:prstDash val="solid"/>
                      <a:round/>
                      <a:headEnd type="none" w="med" len="med"/>
                      <a:tailEnd type="none" w="med" len="med"/>
                    </a:lnL>
                    <a:lnR w="19050" cap="flat" cmpd="sng" algn="ctr">
                      <a:solidFill>
                        <a:schemeClr val="tx1"/>
                      </a:solidFill>
                      <a:prstDash val="sysDot"/>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gridSpan="1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1" dirty="0">
                          <a:solidFill>
                            <a:schemeClr val="tx1"/>
                          </a:solidFill>
                          <a:latin typeface="HGP教科書体" panose="02020600000000000000" pitchFamily="18" charset="-128"/>
                          <a:ea typeface="HGP教科書体" panose="02020600000000000000" pitchFamily="18" charset="-128"/>
                        </a:rPr>
                        <a:t>特にありません</a:t>
                      </a:r>
                    </a:p>
                  </a:txBody>
                  <a:tcPr>
                    <a:lnL w="19050" cap="flat" cmpd="sng" algn="ctr">
                      <a:solidFill>
                        <a:schemeClr val="tx1"/>
                      </a:solidFill>
                      <a:prstDash val="sysDot"/>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58793150"/>
                  </a:ext>
                </a:extLst>
              </a:tr>
              <a:tr h="370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t>タバコは何歳から何歳まで、</a:t>
                      </a:r>
                      <a:r>
                        <a:rPr kumimoji="1" lang="en-US" altLang="ja-JP" sz="1400" dirty="0"/>
                        <a:t>1</a:t>
                      </a:r>
                      <a:r>
                        <a:rPr kumimoji="1" lang="ja-JP" altLang="en-US" sz="1400" dirty="0"/>
                        <a:t>日平均何本吸っていました（す）か。</a:t>
                      </a:r>
                    </a:p>
                  </a:txBody>
                  <a:tcPr>
                    <a:lnL w="76200" cap="flat" cmpd="sng" algn="ctr">
                      <a:solidFill>
                        <a:schemeClr val="tx1"/>
                      </a:solidFill>
                      <a:prstDash val="solid"/>
                      <a:round/>
                      <a:headEnd type="none" w="med" len="med"/>
                      <a:tailEnd type="none" w="med" len="med"/>
                    </a:lnL>
                    <a:lnR w="19050" cap="flat" cmpd="sng" algn="ctr">
                      <a:solidFill>
                        <a:schemeClr val="tx1"/>
                      </a:solidFill>
                      <a:prstDash val="sysDot"/>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600" dirty="0"/>
                    </a:p>
                  </a:txBody>
                  <a:tcPr>
                    <a:lnL w="76200" cap="flat" cmpd="sng" algn="ctr">
                      <a:solidFill>
                        <a:schemeClr val="tx1"/>
                      </a:solidFill>
                      <a:prstDash val="solid"/>
                      <a:round/>
                      <a:headEnd type="none" w="med" len="med"/>
                      <a:tailEnd type="none" w="med" len="med"/>
                    </a:lnL>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tcPr>
                </a:tc>
                <a:tc gridSpan="3">
                  <a:txBody>
                    <a:bodyPr/>
                    <a:lstStyle/>
                    <a:p>
                      <a:pPr algn="ctr"/>
                      <a:r>
                        <a:rPr kumimoji="1" lang="ja-JP" altLang="en-US" sz="1400" dirty="0">
                          <a:solidFill>
                            <a:schemeClr val="tx1"/>
                          </a:solidFill>
                        </a:rPr>
                        <a:t>　歳～　　歳</a:t>
                      </a:r>
                      <a:endParaRPr kumimoji="1" lang="en-US" altLang="ja-JP" sz="1400" dirty="0">
                        <a:solidFill>
                          <a:schemeClr val="tx1"/>
                        </a:solidFill>
                      </a:endParaRPr>
                    </a:p>
                    <a:p>
                      <a:pPr algn="ctr"/>
                      <a:r>
                        <a:rPr kumimoji="1" lang="ja-JP" altLang="en-US" sz="1400" dirty="0">
                          <a:solidFill>
                            <a:schemeClr val="tx1"/>
                          </a:solidFill>
                        </a:rPr>
                        <a:t>・</a:t>
                      </a:r>
                      <a:endParaRPr kumimoji="1" lang="en-US" altLang="ja-JP" sz="1400" dirty="0">
                        <a:solidFill>
                          <a:schemeClr val="tx1"/>
                        </a:solidFill>
                      </a:endParaRPr>
                    </a:p>
                    <a:p>
                      <a:pPr algn="ctr"/>
                      <a:r>
                        <a:rPr kumimoji="1" lang="ja-JP" altLang="en-US" sz="1400" dirty="0">
                          <a:solidFill>
                            <a:schemeClr val="tx1"/>
                          </a:solidFill>
                        </a:rPr>
                        <a:t>吸ったことない</a:t>
                      </a:r>
                    </a:p>
                  </a:txBody>
                  <a:tcPr>
                    <a:lnL w="19050" cap="flat" cmpd="sng" algn="ctr">
                      <a:solidFill>
                        <a:schemeClr val="tx1"/>
                      </a:solidFill>
                      <a:prstDash val="sysDot"/>
                      <a:round/>
                      <a:headEnd type="none" w="med" len="med"/>
                      <a:tailEnd type="none" w="med" len="med"/>
                    </a:lnL>
                    <a:lnR w="19050" cap="flat" cmpd="sng" algn="ctr">
                      <a:solidFill>
                        <a:schemeClr val="tx1"/>
                      </a:solidFill>
                      <a:prstDash val="sysDot"/>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dirty="0"/>
                    </a:p>
                  </a:txBody>
                  <a:tcPr/>
                </a:tc>
                <a:tc>
                  <a:txBody>
                    <a:bodyPr/>
                    <a:lstStyle/>
                    <a:p>
                      <a:pPr algn="r"/>
                      <a:r>
                        <a:rPr kumimoji="1" lang="ja-JP" altLang="en-US" sz="1400" dirty="0">
                          <a:latin typeface="HGS教科書体" panose="02020600000000000000" pitchFamily="18" charset="-128"/>
                          <a:ea typeface="HGS教科書体" panose="02020600000000000000" pitchFamily="18" charset="-128"/>
                        </a:rPr>
                        <a:t> </a:t>
                      </a:r>
                      <a:r>
                        <a:rPr kumimoji="1" lang="ja-JP" altLang="en-US" sz="1400" dirty="0"/>
                        <a:t>本</a:t>
                      </a:r>
                      <a:r>
                        <a:rPr kumimoji="1" lang="en-US" altLang="ja-JP" sz="1400" dirty="0"/>
                        <a:t>/</a:t>
                      </a:r>
                      <a:r>
                        <a:rPr kumimoji="1" lang="ja-JP" altLang="en-US" sz="1400" dirty="0"/>
                        <a:t>日</a:t>
                      </a:r>
                      <a:endParaRPr kumimoji="1" lang="en-US" altLang="ja-JP" sz="1400" dirty="0"/>
                    </a:p>
                  </a:txBody>
                  <a:tcPr>
                    <a:lnL w="19050" cap="flat" cmpd="sng" algn="ctr">
                      <a:solidFill>
                        <a:schemeClr val="tx1"/>
                      </a:solidFill>
                      <a:prstDash val="sysDot"/>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gridSpan="4">
                  <a:txBody>
                    <a:bodyPr/>
                    <a:lstStyle/>
                    <a:p>
                      <a:r>
                        <a:rPr kumimoji="1" lang="ja-JP" altLang="en-US" sz="1400" dirty="0"/>
                        <a:t>アルコールは何歳から何歳まで、</a:t>
                      </a:r>
                      <a:r>
                        <a:rPr kumimoji="1" lang="en-US" altLang="ja-JP" sz="1400" dirty="0"/>
                        <a:t>1</a:t>
                      </a:r>
                      <a:r>
                        <a:rPr kumimoji="1" lang="ja-JP" altLang="en-US" sz="1400" dirty="0"/>
                        <a:t>日平均何をどれくらい飲みました（す）か。</a:t>
                      </a:r>
                    </a:p>
                  </a:txBody>
                  <a:tcPr>
                    <a:lnL w="76200" cap="flat" cmpd="sng" algn="ctr">
                      <a:solidFill>
                        <a:schemeClr val="tx1"/>
                      </a:solidFill>
                      <a:prstDash val="solid"/>
                      <a:round/>
                      <a:headEnd type="none" w="med" len="med"/>
                      <a:tailEnd type="none" w="med" len="med"/>
                    </a:lnL>
                    <a:lnR w="19050" cap="flat" cmpd="sng" algn="ctr">
                      <a:solidFill>
                        <a:schemeClr val="tx1"/>
                      </a:solidFill>
                      <a:prstDash val="sysDot"/>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dirty="0"/>
                    </a:p>
                  </a:txBody>
                  <a:tcPr>
                    <a:lnL w="19050" cap="flat" cmpd="sng" algn="ctr">
                      <a:solidFill>
                        <a:schemeClr val="tx1"/>
                      </a:solidFill>
                      <a:prstDash val="sysDot"/>
                      <a:round/>
                      <a:headEnd type="none" w="med" len="med"/>
                      <a:tailEnd type="none" w="med" len="med"/>
                    </a:lnL>
                    <a:lnR w="19050" cap="flat" cmpd="sng" algn="ctr">
                      <a:solidFill>
                        <a:schemeClr val="tx1"/>
                      </a:solidFill>
                      <a:prstDash val="sysDot"/>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tcPr>
                </a:tc>
                <a:tc gridSpan="2">
                  <a:txBody>
                    <a:bodyPr/>
                    <a:lstStyle/>
                    <a:p>
                      <a:pPr algn="ctr"/>
                      <a:r>
                        <a:rPr kumimoji="1" lang="ja-JP" altLang="en-US" sz="1400" dirty="0"/>
                        <a:t>　歳～　　歳</a:t>
                      </a:r>
                      <a:endParaRPr kumimoji="1" lang="en-US" altLang="ja-JP" sz="1400" dirty="0"/>
                    </a:p>
                    <a:p>
                      <a:pPr algn="ctr"/>
                      <a:r>
                        <a:rPr kumimoji="1" lang="ja-JP" altLang="en-US" sz="1400" dirty="0"/>
                        <a:t>・</a:t>
                      </a:r>
                      <a:endParaRPr kumimoji="1" lang="en-US" altLang="ja-JP" sz="1400" dirty="0"/>
                    </a:p>
                    <a:p>
                      <a:pPr algn="ctr"/>
                      <a:r>
                        <a:rPr kumimoji="1" lang="ja-JP" altLang="en-US" sz="1400" dirty="0"/>
                        <a:t>飲んだことない</a:t>
                      </a:r>
                    </a:p>
                  </a:txBody>
                  <a:tcPr>
                    <a:lnL w="19050" cap="flat" cmpd="sng" algn="ctr">
                      <a:solidFill>
                        <a:schemeClr val="tx1"/>
                      </a:solidFill>
                      <a:prstDash val="sysDot"/>
                      <a:round/>
                      <a:headEnd type="none" w="med" len="med"/>
                      <a:tailEnd type="none" w="med" len="med"/>
                    </a:lnL>
                    <a:lnR w="19050" cap="flat" cmpd="sng" algn="ctr">
                      <a:solidFill>
                        <a:schemeClr val="tx1"/>
                      </a:solidFill>
                      <a:prstDash val="sysDot"/>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r"/>
                      <a:r>
                        <a:rPr kumimoji="1" lang="ja-JP" altLang="en-US" sz="1400" dirty="0"/>
                        <a:t>　本</a:t>
                      </a:r>
                      <a:r>
                        <a:rPr kumimoji="1" lang="en-US" altLang="ja-JP" sz="1400" dirty="0"/>
                        <a:t>/</a:t>
                      </a:r>
                      <a:r>
                        <a:rPr kumimoji="1" lang="ja-JP" altLang="en-US" sz="1400" dirty="0"/>
                        <a:t>日</a:t>
                      </a:r>
                    </a:p>
                  </a:txBody>
                  <a:tcPr>
                    <a:lnL w="19050" cap="flat" cmpd="sng" algn="ctr">
                      <a:solidFill>
                        <a:schemeClr val="tx1"/>
                      </a:solidFill>
                      <a:prstDash val="sysDot"/>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612770"/>
                  </a:ext>
                </a:extLst>
              </a:tr>
              <a:tr h="370840">
                <a:tc gridSpan="2">
                  <a:txBody>
                    <a:bodyPr/>
                    <a:lstStyle/>
                    <a:p>
                      <a:r>
                        <a:rPr kumimoji="1" lang="ja-JP" altLang="en-US" sz="1400" dirty="0"/>
                        <a:t>アレルギーはありますか。</a:t>
                      </a:r>
                    </a:p>
                  </a:txBody>
                  <a:tcPr>
                    <a:lnL w="76200" cap="flat" cmpd="sng" algn="ctr">
                      <a:solidFill>
                        <a:schemeClr val="tx1"/>
                      </a:solidFill>
                      <a:prstDash val="solid"/>
                      <a:round/>
                      <a:headEnd type="none" w="med" len="med"/>
                      <a:tailEnd type="none" w="med" len="med"/>
                    </a:lnL>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gridSpan="3">
                  <a:txBody>
                    <a:bodyPr/>
                    <a:lstStyle/>
                    <a:p>
                      <a:pPr algn="ctr"/>
                      <a:r>
                        <a:rPr kumimoji="1" lang="ja-JP" altLang="en-US" sz="1400" dirty="0">
                          <a:solidFill>
                            <a:schemeClr val="tx1"/>
                          </a:solidFill>
                        </a:rPr>
                        <a:t>はい・いいえ</a:t>
                      </a:r>
                    </a:p>
                  </a:txBody>
                  <a:tcP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dirty="0"/>
                    </a:p>
                  </a:txBody>
                  <a:tcPr/>
                </a:tc>
                <a:tc gridSpan="8">
                  <a:txBody>
                    <a:bodyPr/>
                    <a:lstStyle/>
                    <a:p>
                      <a:r>
                        <a:rPr kumimoji="1" lang="ja-JP" altLang="en-US" sz="1400" dirty="0"/>
                        <a:t>何に対するアレルギーですか：</a:t>
                      </a:r>
                    </a:p>
                  </a:txBody>
                  <a:tcPr>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52765976"/>
                  </a:ext>
                </a:extLst>
              </a:tr>
              <a:tr h="370840">
                <a:tc gridSpan="2">
                  <a:txBody>
                    <a:bodyPr/>
                    <a:lstStyle/>
                    <a:p>
                      <a:r>
                        <a:rPr kumimoji="1" lang="ja-JP" altLang="en-US" sz="1400" dirty="0"/>
                        <a:t>血縁の人や同居の方で病気やけがのために通院や入院をされた方はいますか。（誰が、何歳時、どのような病気・けがで、などできるだけ詳しく書いてください）</a:t>
                      </a:r>
                    </a:p>
                  </a:txBody>
                  <a:tcPr>
                    <a:lnL w="76200" cap="flat" cmpd="sng" algn="ctr">
                      <a:solidFill>
                        <a:schemeClr val="tx1"/>
                      </a:solidFill>
                      <a:prstDash val="solid"/>
                      <a:round/>
                      <a:headEnd type="none" w="med" len="med"/>
                      <a:tailEnd type="none" w="med" len="med"/>
                    </a:lnL>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gridSpan="1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1" dirty="0">
                          <a:solidFill>
                            <a:schemeClr val="tx1"/>
                          </a:solidFill>
                          <a:latin typeface="HG教科書体" panose="02020609000000000000" pitchFamily="17" charset="-128"/>
                          <a:ea typeface="HG教科書体" panose="02020609000000000000" pitchFamily="17" charset="-128"/>
                        </a:rPr>
                        <a:t>母、</a:t>
                      </a:r>
                      <a:r>
                        <a:rPr kumimoji="1" lang="en-US" altLang="ja-JP" sz="1800" b="1" i="1" dirty="0">
                          <a:solidFill>
                            <a:schemeClr val="tx1"/>
                          </a:solidFill>
                          <a:latin typeface="HG教科書体" panose="02020609000000000000" pitchFamily="17" charset="-128"/>
                          <a:ea typeface="HG教科書体" panose="02020609000000000000" pitchFamily="17" charset="-128"/>
                        </a:rPr>
                        <a:t>55</a:t>
                      </a:r>
                      <a:r>
                        <a:rPr kumimoji="1" lang="ja-JP" altLang="en-US" sz="1800" b="1" i="1" dirty="0">
                          <a:solidFill>
                            <a:schemeClr val="tx1"/>
                          </a:solidFill>
                          <a:latin typeface="HG教科書体" panose="02020609000000000000" pitchFamily="17" charset="-128"/>
                          <a:ea typeface="HG教科書体" panose="02020609000000000000" pitchFamily="17" charset="-128"/>
                        </a:rPr>
                        <a:t>歳、高血圧。 父、</a:t>
                      </a:r>
                      <a:r>
                        <a:rPr kumimoji="1" lang="en-US" altLang="ja-JP" sz="1800" b="1" i="1" dirty="0">
                          <a:solidFill>
                            <a:schemeClr val="tx1"/>
                          </a:solidFill>
                          <a:latin typeface="HG教科書体" panose="02020609000000000000" pitchFamily="17" charset="-128"/>
                          <a:ea typeface="HG教科書体" panose="02020609000000000000" pitchFamily="17" charset="-128"/>
                        </a:rPr>
                        <a:t>58</a:t>
                      </a:r>
                      <a:r>
                        <a:rPr kumimoji="1" lang="ja-JP" altLang="en-US" sz="1800" b="1" i="1" dirty="0">
                          <a:solidFill>
                            <a:schemeClr val="tx1"/>
                          </a:solidFill>
                          <a:latin typeface="HG教科書体" panose="02020609000000000000" pitchFamily="17" charset="-128"/>
                          <a:ea typeface="HG教科書体" panose="02020609000000000000" pitchFamily="17" charset="-128"/>
                        </a:rPr>
                        <a:t>歳、胃がん。</a:t>
                      </a:r>
                      <a:endParaRPr kumimoji="1" lang="en-US" altLang="ja-JP" sz="1800" b="1" i="1" dirty="0">
                        <a:solidFill>
                          <a:schemeClr val="tx1"/>
                        </a:solidFill>
                        <a:latin typeface="HG教科書体" panose="02020609000000000000" pitchFamily="17" charset="-128"/>
                        <a:ea typeface="HG教科書体" panose="02020609000000000000" pitchFamily="17" charset="-128"/>
                      </a:endParaRPr>
                    </a:p>
                  </a:txBody>
                  <a:tcPr>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671707554"/>
                  </a:ext>
                </a:extLst>
              </a:tr>
              <a:tr h="370840">
                <a:tc>
                  <a:txBody>
                    <a:bodyPr/>
                    <a:lstStyle/>
                    <a:p>
                      <a:pPr algn="ctr"/>
                      <a:r>
                        <a:rPr kumimoji="1" lang="ja-JP" altLang="en-US" sz="1400" dirty="0"/>
                        <a:t>身　長</a:t>
                      </a:r>
                    </a:p>
                  </a:txBody>
                  <a:tcPr>
                    <a:lnL w="76200" cap="flat" cmpd="sng" algn="ctr">
                      <a:solidFill>
                        <a:schemeClr val="tx1"/>
                      </a:solidFill>
                      <a:prstDash val="solid"/>
                      <a:round/>
                      <a:headEnd type="none" w="med" len="med"/>
                      <a:tailEnd type="none" w="med" len="med"/>
                    </a:lnL>
                    <a:lnR w="19050" cap="flat" cmpd="sng" algn="ctr">
                      <a:solidFill>
                        <a:schemeClr val="tx1"/>
                      </a:solidFill>
                      <a:prstDash val="sysDot"/>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a:txBody>
                    <a:bodyPr/>
                    <a:lstStyle/>
                    <a:p>
                      <a:pPr algn="ctr"/>
                      <a:r>
                        <a:rPr kumimoji="1" lang="en-US" altLang="ja-JP" sz="1600" b="1" i="1" dirty="0">
                          <a:latin typeface="HG教科書体" panose="02020609000000000000" pitchFamily="17" charset="-128"/>
                          <a:ea typeface="HG教科書体" panose="02020609000000000000" pitchFamily="17" charset="-128"/>
                        </a:rPr>
                        <a:t>155 </a:t>
                      </a:r>
                      <a:r>
                        <a:rPr kumimoji="1" lang="en-US" altLang="ja-JP" sz="1400" i="1" dirty="0">
                          <a:latin typeface="HG教科書体" panose="02020609000000000000" pitchFamily="17" charset="-128"/>
                          <a:ea typeface="HG教科書体" panose="02020609000000000000" pitchFamily="17" charset="-128"/>
                        </a:rPr>
                        <a:t>cm</a:t>
                      </a:r>
                      <a:endParaRPr kumimoji="1" lang="ja-JP" altLang="en-US" sz="1400" i="1" dirty="0">
                        <a:latin typeface="HG教科書体" panose="02020609000000000000" pitchFamily="17" charset="-128"/>
                        <a:ea typeface="HG教科書体" panose="02020609000000000000" pitchFamily="17" charset="-128"/>
                      </a:endParaRPr>
                    </a:p>
                  </a:txBody>
                  <a:tcPr>
                    <a:lnL w="19050" cap="flat" cmpd="sng" algn="ctr">
                      <a:solidFill>
                        <a:schemeClr val="tx1"/>
                      </a:solidFill>
                      <a:prstDash val="sysDot"/>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rowSpan="2">
                  <a:txBody>
                    <a:bodyPr/>
                    <a:lstStyle/>
                    <a:p>
                      <a:pPr algn="ctr"/>
                      <a:r>
                        <a:rPr kumimoji="1" lang="ja-JP" altLang="en-US" sz="1400" dirty="0"/>
                        <a:t>体　温</a:t>
                      </a:r>
                    </a:p>
                  </a:txBody>
                  <a:tcPr anchor="ctr">
                    <a:lnL w="76200" cap="flat" cmpd="sng" algn="ctr">
                      <a:solidFill>
                        <a:schemeClr val="tx1"/>
                      </a:solidFill>
                      <a:prstDash val="solid"/>
                      <a:round/>
                      <a:headEnd type="none" w="med" len="med"/>
                      <a:tailEnd type="none" w="med" len="med"/>
                    </a:lnL>
                    <a:lnR w="19050" cap="flat" cmpd="sng" algn="ctr">
                      <a:solidFill>
                        <a:schemeClr val="tx1"/>
                      </a:solidFill>
                      <a:prstDash val="sysDot"/>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rowSpan="2" gridSpan="2">
                  <a:txBody>
                    <a:bodyPr/>
                    <a:lstStyle/>
                    <a:p>
                      <a:pPr algn="ctr"/>
                      <a:r>
                        <a:rPr kumimoji="1" lang="en-US" altLang="ja-JP" sz="1600" b="1" i="1" dirty="0">
                          <a:latin typeface="HGP教科書体" panose="02020600000000000000" pitchFamily="18" charset="-128"/>
                          <a:ea typeface="HGP教科書体" panose="02020600000000000000" pitchFamily="18" charset="-128"/>
                        </a:rPr>
                        <a:t>36.2</a:t>
                      </a:r>
                      <a:r>
                        <a:rPr kumimoji="1" lang="ja-JP" altLang="en-US" sz="1400" dirty="0"/>
                        <a:t>℃</a:t>
                      </a:r>
                    </a:p>
                  </a:txBody>
                  <a:tcPr anchor="ctr">
                    <a:lnL w="19050" cap="flat" cmpd="sng" algn="ctr">
                      <a:solidFill>
                        <a:schemeClr val="tx1"/>
                      </a:solidFill>
                      <a:prstDash val="sysDot"/>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rowSpan="2" hMerge="1">
                  <a:txBody>
                    <a:bodyPr/>
                    <a:lstStyle/>
                    <a:p>
                      <a:endParaRPr kumimoji="1" lang="ja-JP" altLang="en-US"/>
                    </a:p>
                  </a:txBody>
                  <a:tcPr/>
                </a:tc>
                <a:tc gridSpan="2">
                  <a:txBody>
                    <a:bodyPr/>
                    <a:lstStyle/>
                    <a:p>
                      <a:pPr algn="ctr"/>
                      <a:r>
                        <a:rPr kumimoji="1" lang="ja-JP" altLang="en-US" sz="1400" dirty="0"/>
                        <a:t>血　圧</a:t>
                      </a:r>
                    </a:p>
                  </a:txBody>
                  <a:tcPr>
                    <a:lnL w="76200" cap="flat" cmpd="sng" algn="ctr">
                      <a:solidFill>
                        <a:schemeClr val="tx1"/>
                      </a:solidFill>
                      <a:prstDash val="solid"/>
                      <a:round/>
                      <a:headEnd type="none" w="med" len="med"/>
                      <a:tailEnd type="none" w="med" len="med"/>
                    </a:lnL>
                    <a:lnR w="19050" cap="flat" cmpd="sng" algn="ctr">
                      <a:solidFill>
                        <a:schemeClr val="tx1"/>
                      </a:solidFill>
                      <a:prstDash val="sysDot"/>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gridSpan="4">
                  <a:txBody>
                    <a:bodyPr/>
                    <a:lstStyle/>
                    <a:p>
                      <a:r>
                        <a:rPr kumimoji="1" lang="en-US" altLang="ja-JP" sz="1600" b="1" i="1" dirty="0">
                          <a:latin typeface="HGP教科書体" panose="02020600000000000000" pitchFamily="18" charset="-128"/>
                          <a:ea typeface="HGP教科書体" panose="02020600000000000000" pitchFamily="18" charset="-128"/>
                        </a:rPr>
                        <a:t>112/72</a:t>
                      </a:r>
                      <a:r>
                        <a:rPr kumimoji="1" lang="en-US" altLang="ja-JP" sz="1400" dirty="0"/>
                        <a:t> mmHg</a:t>
                      </a:r>
                      <a:endParaRPr kumimoji="1" lang="ja-JP" altLang="en-US" sz="1400" dirty="0"/>
                    </a:p>
                  </a:txBody>
                  <a:tcPr>
                    <a:lnL w="19050" cap="flat" cmpd="sng" algn="ctr">
                      <a:solidFill>
                        <a:schemeClr val="tx1"/>
                      </a:solidFill>
                      <a:prstDash val="sysDot"/>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r>
                        <a:rPr kumimoji="1" lang="en-US" altLang="ja-JP" sz="1400" dirty="0"/>
                        <a:t>SpO</a:t>
                      </a:r>
                      <a:r>
                        <a:rPr kumimoji="1" lang="en-US" altLang="ja-JP" sz="1400" baseline="-25000" dirty="0"/>
                        <a:t>2</a:t>
                      </a:r>
                      <a:r>
                        <a:rPr kumimoji="1" lang="en-US" altLang="ja-JP" sz="1400" baseline="0" dirty="0"/>
                        <a:t>(</a:t>
                      </a:r>
                      <a:r>
                        <a:rPr kumimoji="1" lang="en-US" altLang="ja-JP" sz="1400" baseline="0" dirty="0">
                          <a:latin typeface="HGP教科書体" panose="02020600000000000000" pitchFamily="18" charset="-128"/>
                          <a:ea typeface="HGP教科書体" panose="02020600000000000000" pitchFamily="18" charset="-128"/>
                        </a:rPr>
                        <a:t>room air</a:t>
                      </a:r>
                      <a:r>
                        <a:rPr kumimoji="1" lang="en-US" altLang="ja-JP" sz="1400" baseline="0" dirty="0"/>
                        <a:t>)</a:t>
                      </a:r>
                      <a:endParaRPr kumimoji="1" lang="ja-JP" altLang="en-US" sz="1400" baseline="-25000" dirty="0"/>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19050" cap="flat" cmpd="sng" algn="ctr">
                      <a:solidFill>
                        <a:schemeClr val="tx1"/>
                      </a:solidFill>
                      <a:prstDash val="sysDot"/>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999429416"/>
                  </a:ext>
                </a:extLst>
              </a:tr>
              <a:tr h="370840">
                <a:tc>
                  <a:txBody>
                    <a:bodyPr/>
                    <a:lstStyle/>
                    <a:p>
                      <a:pPr algn="ctr"/>
                      <a:r>
                        <a:rPr kumimoji="1" lang="ja-JP" altLang="en-US" sz="1400" dirty="0"/>
                        <a:t>体　重</a:t>
                      </a:r>
                    </a:p>
                  </a:txBody>
                  <a:tcPr>
                    <a:lnL w="76200" cap="flat" cmpd="sng" algn="ctr">
                      <a:solidFill>
                        <a:schemeClr val="tx1"/>
                      </a:solidFill>
                      <a:prstDash val="solid"/>
                      <a:round/>
                      <a:headEnd type="none" w="med" len="med"/>
                      <a:tailEnd type="none" w="med" len="med"/>
                    </a:lnL>
                    <a:lnR w="19050" cap="flat" cmpd="sng" algn="ctr">
                      <a:solidFill>
                        <a:schemeClr val="tx1"/>
                      </a:solidFill>
                      <a:prstDash val="sysDot"/>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a:txBody>
                    <a:bodyPr/>
                    <a:lstStyle/>
                    <a:p>
                      <a:pPr algn="ctr"/>
                      <a:r>
                        <a:rPr kumimoji="1" lang="en-US" altLang="ja-JP" sz="1600" b="1" i="1" dirty="0">
                          <a:latin typeface="HG教科書体" panose="02020609000000000000" pitchFamily="17" charset="-128"/>
                          <a:ea typeface="HG教科書体" panose="02020609000000000000" pitchFamily="17" charset="-128"/>
                        </a:rPr>
                        <a:t>50 </a:t>
                      </a:r>
                      <a:r>
                        <a:rPr kumimoji="1" lang="en-US" altLang="ja-JP" sz="1400" i="1" dirty="0">
                          <a:latin typeface="HG教科書体" panose="02020609000000000000" pitchFamily="17" charset="-128"/>
                          <a:ea typeface="HG教科書体" panose="02020609000000000000" pitchFamily="17" charset="-128"/>
                        </a:rPr>
                        <a:t>kg</a:t>
                      </a:r>
                      <a:endParaRPr kumimoji="1" lang="ja-JP" altLang="en-US" sz="1400" i="1" dirty="0">
                        <a:latin typeface="HG教科書体" panose="02020609000000000000" pitchFamily="17" charset="-128"/>
                        <a:ea typeface="HG教科書体" panose="02020609000000000000" pitchFamily="17" charset="-128"/>
                      </a:endParaRPr>
                    </a:p>
                  </a:txBody>
                  <a:tcPr>
                    <a:lnL w="19050" cap="flat" cmpd="sng" algn="ctr">
                      <a:solidFill>
                        <a:schemeClr val="tx1"/>
                      </a:solidFill>
                      <a:prstDash val="sysDot"/>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vMerge="1">
                  <a:txBody>
                    <a:bodyPr/>
                    <a:lstStyle/>
                    <a:p>
                      <a:pPr algn="ctr"/>
                      <a:endParaRPr kumimoji="1" lang="ja-JP" altLang="en-US" dirty="0"/>
                    </a:p>
                  </a:txBody>
                  <a:tcPr>
                    <a:lnL w="76200" cap="flat" cmpd="sng" algn="ctr">
                      <a:solidFill>
                        <a:schemeClr val="tx1"/>
                      </a:solidFill>
                      <a:prstDash val="solid"/>
                      <a:round/>
                      <a:headEnd type="none" w="med" len="med"/>
                      <a:tailEnd type="none" w="med" len="med"/>
                    </a:lnL>
                    <a:lnT w="76200" cap="flat" cmpd="sng" algn="ctr">
                      <a:solidFill>
                        <a:schemeClr val="tx1"/>
                      </a:solidFill>
                      <a:prstDash val="solid"/>
                      <a:round/>
                      <a:headEnd type="none" w="med" len="med"/>
                      <a:tailEnd type="none" w="med" len="med"/>
                    </a:lnT>
                  </a:tcPr>
                </a:tc>
                <a:tc gridSpan="2" vMerge="1">
                  <a:txBody>
                    <a:bodyPr/>
                    <a:lstStyle/>
                    <a:p>
                      <a:pPr algn="ctr"/>
                      <a:endParaRPr kumimoji="1" lang="ja-JP" altLang="en-US" dirty="0"/>
                    </a:p>
                  </a:txBody>
                  <a:tcPr>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tcPr>
                </a:tc>
                <a:tc hMerge="1" vMerge="1">
                  <a:txBody>
                    <a:bodyPr/>
                    <a:lstStyle/>
                    <a:p>
                      <a:endParaRPr kumimoji="1" lang="ja-JP" altLang="en-US"/>
                    </a:p>
                  </a:txBody>
                  <a:tcPr/>
                </a:tc>
                <a:tc gridSpan="2">
                  <a:txBody>
                    <a:bodyPr/>
                    <a:lstStyle/>
                    <a:p>
                      <a:pPr algn="ctr"/>
                      <a:r>
                        <a:rPr kumimoji="1" lang="ja-JP" altLang="en-US" sz="1400" dirty="0"/>
                        <a:t>脈　拍</a:t>
                      </a:r>
                    </a:p>
                  </a:txBody>
                  <a:tcPr>
                    <a:lnL w="76200" cap="flat" cmpd="sng" algn="ctr">
                      <a:solidFill>
                        <a:schemeClr val="tx1"/>
                      </a:solidFill>
                      <a:prstDash val="solid"/>
                      <a:round/>
                      <a:headEnd type="none" w="med" len="med"/>
                      <a:tailEnd type="none" w="med" len="med"/>
                    </a:lnL>
                    <a:lnR w="19050" cap="flat" cmpd="sng" algn="ctr">
                      <a:solidFill>
                        <a:schemeClr val="tx1"/>
                      </a:solidFill>
                      <a:prstDash val="sysDot"/>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gridSpan="4">
                  <a:txBody>
                    <a:bodyPr/>
                    <a:lstStyle/>
                    <a:p>
                      <a:r>
                        <a:rPr kumimoji="1" lang="en-US" altLang="ja-JP" sz="1600" b="1" i="1" dirty="0">
                          <a:latin typeface="HGP教科書体" panose="02020600000000000000" pitchFamily="18" charset="-128"/>
                          <a:ea typeface="HGP教科書体" panose="02020600000000000000" pitchFamily="18" charset="-128"/>
                        </a:rPr>
                        <a:t>62</a:t>
                      </a:r>
                      <a:r>
                        <a:rPr kumimoji="1" lang="en-US" altLang="ja-JP" sz="1400" dirty="0"/>
                        <a:t>/</a:t>
                      </a:r>
                      <a:r>
                        <a:rPr kumimoji="1" lang="ja-JP" altLang="en-US" sz="1400" dirty="0"/>
                        <a:t>分、</a:t>
                      </a:r>
                      <a:r>
                        <a:rPr kumimoji="1" lang="ja-JP" altLang="en-US" sz="1600" b="1" i="1" dirty="0">
                          <a:latin typeface="HGP教科書体" panose="02020600000000000000" pitchFamily="18" charset="-128"/>
                          <a:ea typeface="HGP教科書体" panose="02020600000000000000" pitchFamily="18" charset="-128"/>
                        </a:rPr>
                        <a:t>整</a:t>
                      </a:r>
                    </a:p>
                  </a:txBody>
                  <a:tcPr>
                    <a:lnL w="19050" cap="flat" cmpd="sng" algn="ctr">
                      <a:solidFill>
                        <a:schemeClr val="tx1"/>
                      </a:solidFill>
                      <a:prstDash val="sysDot"/>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gn="ctr"/>
                      <a:r>
                        <a:rPr kumimoji="1" lang="en-US" altLang="ja-JP" sz="1600" b="1" i="1" dirty="0">
                          <a:latin typeface="HGP教科書体" panose="02020600000000000000" pitchFamily="18" charset="-128"/>
                          <a:ea typeface="HGP教科書体" panose="02020600000000000000" pitchFamily="18" charset="-128"/>
                        </a:rPr>
                        <a:t>99</a:t>
                      </a:r>
                      <a:r>
                        <a:rPr kumimoji="1" lang="ja-JP" altLang="en-US" sz="1400" i="1" dirty="0">
                          <a:latin typeface="HGP教科書体" panose="02020600000000000000" pitchFamily="18" charset="-128"/>
                          <a:ea typeface="HGP教科書体" panose="02020600000000000000" pitchFamily="18" charset="-128"/>
                        </a:rPr>
                        <a:t> ％</a:t>
                      </a:r>
                      <a:endParaRPr kumimoji="1" lang="ja-JP" altLang="en-US" sz="1400" dirty="0">
                        <a:latin typeface="HGP教科書体" panose="02020600000000000000" pitchFamily="18" charset="-128"/>
                        <a:ea typeface="HGP教科書体" panose="02020600000000000000" pitchFamily="18" charset="-128"/>
                      </a:endParaRPr>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9050" cap="flat" cmpd="sng" algn="ctr">
                      <a:solidFill>
                        <a:schemeClr val="tx1"/>
                      </a:solidFill>
                      <a:prstDash val="sysDot"/>
                      <a:round/>
                      <a:headEnd type="none" w="med" len="med"/>
                      <a:tailEnd type="none" w="med" len="med"/>
                    </a:lnT>
                    <a:lnB w="762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649840481"/>
                  </a:ext>
                </a:extLst>
              </a:tr>
            </a:tbl>
          </a:graphicData>
        </a:graphic>
      </p:graphicFrame>
      <p:sp>
        <p:nvSpPr>
          <p:cNvPr id="5" name="楕円 4"/>
          <p:cNvSpPr/>
          <p:nvPr/>
        </p:nvSpPr>
        <p:spPr>
          <a:xfrm>
            <a:off x="4993365" y="1108181"/>
            <a:ext cx="639271" cy="250853"/>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楕円 6"/>
          <p:cNvSpPr/>
          <p:nvPr/>
        </p:nvSpPr>
        <p:spPr>
          <a:xfrm>
            <a:off x="9005394" y="3850879"/>
            <a:ext cx="1823917" cy="303532"/>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 name="楕円 7"/>
          <p:cNvSpPr/>
          <p:nvPr/>
        </p:nvSpPr>
        <p:spPr>
          <a:xfrm>
            <a:off x="4203130" y="4217989"/>
            <a:ext cx="796473" cy="26861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 name="正方形/長方形 8"/>
          <p:cNvSpPr/>
          <p:nvPr/>
        </p:nvSpPr>
        <p:spPr>
          <a:xfrm>
            <a:off x="579050" y="68944"/>
            <a:ext cx="10895849" cy="646331"/>
          </a:xfrm>
          <a:prstGeom prst="rect">
            <a:avLst/>
          </a:prstGeom>
        </p:spPr>
        <p:txBody>
          <a:bodyPr wrap="square">
            <a:spAutoFit/>
          </a:bodyPr>
          <a:lstStyle/>
          <a:p>
            <a:pPr algn="ctr"/>
            <a:r>
              <a:rPr lang="en-US" altLang="ja-JP" b="1" i="1" u="sng" dirty="0">
                <a:solidFill>
                  <a:srgbClr val="FF0000"/>
                </a:solidFill>
              </a:rPr>
              <a:t>50</a:t>
            </a:r>
            <a:r>
              <a:rPr lang="ja-JP" altLang="en-US" b="1" i="1" u="sng" dirty="0">
                <a:solidFill>
                  <a:srgbClr val="FF0000"/>
                </a:solidFill>
              </a:rPr>
              <a:t>歳の男性</a:t>
            </a:r>
            <a:r>
              <a:rPr lang="ja-JP" altLang="en-US" b="1" i="1" dirty="0">
                <a:solidFill>
                  <a:srgbClr val="FF0000"/>
                </a:solidFill>
              </a:rPr>
              <a:t>が来院した。次の予診票を読み、医療面接の動画をみて設問へ進んでください。</a:t>
            </a:r>
            <a:endParaRPr lang="en-US" altLang="ja-JP" b="1" i="1" dirty="0">
              <a:solidFill>
                <a:srgbClr val="FF0000"/>
              </a:solidFill>
            </a:endParaRPr>
          </a:p>
          <a:p>
            <a:pPr algn="ctr"/>
            <a:r>
              <a:rPr lang="ja-JP" altLang="en-US" b="1" i="1" dirty="0">
                <a:solidFill>
                  <a:srgbClr val="FF0000"/>
                </a:solidFill>
              </a:rPr>
              <a:t>（</a:t>
            </a:r>
            <a:r>
              <a:rPr lang="en-US" altLang="ja-JP" b="1" i="1" dirty="0">
                <a:solidFill>
                  <a:srgbClr val="FF0000"/>
                </a:solidFill>
              </a:rPr>
              <a:t>COVID-19</a:t>
            </a:r>
            <a:r>
              <a:rPr lang="ja-JP" altLang="en-US" b="1" i="1" dirty="0">
                <a:solidFill>
                  <a:srgbClr val="FF0000"/>
                </a:solidFill>
              </a:rPr>
              <a:t>が発生していない設定です）</a:t>
            </a:r>
            <a:endParaRPr lang="ja-JP" altLang="en-US" dirty="0"/>
          </a:p>
        </p:txBody>
      </p:sp>
      <p:sp>
        <p:nvSpPr>
          <p:cNvPr id="3" name="楕円 2">
            <a:extLst>
              <a:ext uri="{FF2B5EF4-FFF2-40B4-BE49-F238E27FC236}">
                <a16:creationId xmlns:a16="http://schemas.microsoft.com/office/drawing/2014/main" id="{6BE26578-B27E-938C-E804-7900AA204759}"/>
              </a:ext>
            </a:extLst>
          </p:cNvPr>
          <p:cNvSpPr/>
          <p:nvPr/>
        </p:nvSpPr>
        <p:spPr>
          <a:xfrm>
            <a:off x="3458958" y="3889290"/>
            <a:ext cx="1823917" cy="303532"/>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2074264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0CA0A1A3-FD5D-CE99-3EA3-04639BADA829}"/>
              </a:ext>
            </a:extLst>
          </p:cNvPr>
          <p:cNvSpPr txBox="1"/>
          <p:nvPr/>
        </p:nvSpPr>
        <p:spPr>
          <a:xfrm>
            <a:off x="2824053" y="286767"/>
            <a:ext cx="6097162" cy="461665"/>
          </a:xfrm>
          <a:prstGeom prst="rect">
            <a:avLst/>
          </a:prstGeom>
          <a:noFill/>
        </p:spPr>
        <p:txBody>
          <a:bodyPr wrap="square">
            <a:spAutoFit/>
          </a:bodyPr>
          <a:lstStyle/>
          <a:p>
            <a:pPr marL="0" indent="0" algn="ctr">
              <a:buNone/>
            </a:pPr>
            <a:r>
              <a:rPr lang="ja-JP" altLang="en-US" sz="2400" dirty="0">
                <a:latin typeface="ＭＳ ゴシック" panose="020B0609070205080204" pitchFamily="49" charset="-128"/>
                <a:ea typeface="ＭＳ ゴシック" panose="020B0609070205080204" pitchFamily="49" charset="-128"/>
              </a:rPr>
              <a:t>■医療面接の様子を動画で示す。</a:t>
            </a:r>
            <a:endParaRPr lang="en-US" altLang="ja-JP" sz="2400" dirty="0">
              <a:latin typeface="ＭＳ ゴシック" panose="020B0609070205080204" pitchFamily="49" charset="-128"/>
              <a:ea typeface="ＭＳ ゴシック" panose="020B0609070205080204" pitchFamily="49" charset="-128"/>
            </a:endParaRPr>
          </a:p>
        </p:txBody>
      </p:sp>
      <p:pic>
        <p:nvPicPr>
          <p:cNvPr id="2" name="Online Media 1" title="2-1">
            <a:hlinkClick r:id="" action="ppaction://media"/>
            <a:extLst>
              <a:ext uri="{FF2B5EF4-FFF2-40B4-BE49-F238E27FC236}">
                <a16:creationId xmlns:a16="http://schemas.microsoft.com/office/drawing/2014/main" id="{52935E26-BC74-FDD3-141A-E50ECEBC1379}"/>
              </a:ext>
            </a:extLst>
          </p:cNvPr>
          <p:cNvPicPr>
            <a:picLocks noRot="1" noChangeAspect="1"/>
          </p:cNvPicPr>
          <p:nvPr>
            <a:videoFile r:link="rId1"/>
          </p:nvPr>
        </p:nvPicPr>
        <p:blipFill>
          <a:blip r:embed="rId4"/>
          <a:stretch>
            <a:fillRect/>
          </a:stretch>
        </p:blipFill>
        <p:spPr>
          <a:xfrm>
            <a:off x="1396471" y="886882"/>
            <a:ext cx="9409642" cy="5306484"/>
          </a:xfrm>
          <a:prstGeom prst="rect">
            <a:avLst/>
          </a:prstGeom>
        </p:spPr>
      </p:pic>
    </p:spTree>
    <p:extLst>
      <p:ext uri="{BB962C8B-B14F-4D97-AF65-F5344CB8AC3E}">
        <p14:creationId xmlns:p14="http://schemas.microsoft.com/office/powerpoint/2010/main" val="3379138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1061357"/>
            <a:ext cx="10515600" cy="5115606"/>
          </a:xfrm>
        </p:spPr>
        <p:txBody>
          <a:bodyPr>
            <a:normAutofit/>
          </a:bodyPr>
          <a:lstStyle/>
          <a:p>
            <a:pPr marL="0" indent="0">
              <a:buNone/>
            </a:pPr>
            <a:r>
              <a:rPr lang="ja-JP" altLang="ja-JP" dirty="0">
                <a:latin typeface="ＭＳ ゴシック" panose="020B0609070205080204" pitchFamily="49" charset="-128"/>
                <a:ea typeface="ＭＳ ゴシック" panose="020B0609070205080204" pitchFamily="49" charset="-128"/>
              </a:rPr>
              <a:t>問</a:t>
            </a:r>
            <a:r>
              <a:rPr lang="en-US" altLang="ja-JP" dirty="0">
                <a:latin typeface="ＭＳ ゴシック" panose="020B0609070205080204" pitchFamily="49" charset="-128"/>
                <a:ea typeface="ＭＳ ゴシック" panose="020B0609070205080204" pitchFamily="49" charset="-128"/>
              </a:rPr>
              <a:t>1</a:t>
            </a:r>
            <a:r>
              <a:rPr lang="ja-JP" altLang="ja-JP" dirty="0">
                <a:latin typeface="ＭＳ ゴシック" panose="020B0609070205080204" pitchFamily="49" charset="-128"/>
                <a:ea typeface="ＭＳ ゴシック" panose="020B0609070205080204" pitchFamily="49" charset="-128"/>
              </a:rPr>
              <a:t>．診断</a:t>
            </a:r>
            <a:r>
              <a:rPr lang="ja-JP" altLang="en-US" dirty="0">
                <a:latin typeface="ＭＳ ゴシック" panose="020B0609070205080204" pitchFamily="49" charset="-128"/>
                <a:ea typeface="ＭＳ ゴシック" panose="020B0609070205080204" pitchFamily="49" charset="-128"/>
              </a:rPr>
              <a:t>に有用な「閉じた質問」項目はどれか</a:t>
            </a:r>
            <a:r>
              <a:rPr lang="ja-JP" altLang="ja-JP" dirty="0">
                <a:latin typeface="ＭＳ ゴシック" panose="020B0609070205080204" pitchFamily="49" charset="-128"/>
                <a:ea typeface="ＭＳ ゴシック" panose="020B0609070205080204" pitchFamily="49" charset="-128"/>
              </a:rPr>
              <a:t>。</a:t>
            </a:r>
            <a:r>
              <a:rPr lang="en-US" altLang="ja-JP" b="1" dirty="0">
                <a:latin typeface="ＭＳ ゴシック" panose="020B0609070205080204" pitchFamily="49" charset="-128"/>
                <a:ea typeface="ＭＳ ゴシック" panose="020B0609070205080204" pitchFamily="49" charset="-128"/>
              </a:rPr>
              <a:t>3</a:t>
            </a:r>
            <a:r>
              <a:rPr lang="ja-JP" altLang="en-US" b="1" dirty="0">
                <a:latin typeface="ＭＳ ゴシック" panose="020B0609070205080204" pitchFamily="49" charset="-128"/>
                <a:ea typeface="ＭＳ ゴシック" panose="020B0609070205080204" pitchFamily="49" charset="-128"/>
              </a:rPr>
              <a:t>つ選べ</a:t>
            </a:r>
            <a:r>
              <a:rPr lang="ja-JP" altLang="en-US" dirty="0">
                <a:latin typeface="ＭＳ ゴシック" panose="020B0609070205080204" pitchFamily="49" charset="-128"/>
                <a:ea typeface="ＭＳ ゴシック" panose="020B0609070205080204" pitchFamily="49" charset="-128"/>
              </a:rPr>
              <a:t>。</a:t>
            </a:r>
            <a:endParaRPr lang="ja-JP"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a</a:t>
            </a:r>
            <a:r>
              <a:rPr lang="ja-JP"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お腹の痛みや吐き気はありませんか</a:t>
            </a:r>
            <a:r>
              <a:rPr lang="ja-JP" altLang="ja-JP" dirty="0">
                <a:latin typeface="ＭＳ ゴシック" panose="020B0609070205080204" pitchFamily="49" charset="-128"/>
                <a:ea typeface="ＭＳ ゴシック" panose="020B0609070205080204" pitchFamily="49" charset="-128"/>
              </a:rPr>
              <a:t>」</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ja-JP" altLang="ja-JP" sz="200"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b</a:t>
            </a:r>
            <a:r>
              <a:rPr lang="ja-JP"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呼吸が苦しくなることはありませんか</a:t>
            </a:r>
            <a:r>
              <a:rPr lang="ja-JP" altLang="ja-JP" dirty="0">
                <a:latin typeface="ＭＳ ゴシック" panose="020B0609070205080204" pitchFamily="49" charset="-128"/>
                <a:ea typeface="ＭＳ ゴシック" panose="020B0609070205080204" pitchFamily="49" charset="-128"/>
              </a:rPr>
              <a:t>」</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ja-JP" altLang="ja-JP" sz="200"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c</a:t>
            </a:r>
            <a:r>
              <a:rPr lang="ja-JP"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胸のあたりがドキドキすることはありますか</a:t>
            </a:r>
            <a:r>
              <a:rPr lang="ja-JP" altLang="ja-JP" dirty="0">
                <a:latin typeface="ＭＳ ゴシック" panose="020B0609070205080204" pitchFamily="49" charset="-128"/>
                <a:ea typeface="ＭＳ ゴシック" panose="020B0609070205080204" pitchFamily="49" charset="-128"/>
              </a:rPr>
              <a:t>」</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sz="200"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d</a:t>
            </a:r>
            <a:r>
              <a:rPr lang="ja-JP"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職場などで実施する健康診断は毎年受診していますか</a:t>
            </a:r>
            <a:r>
              <a:rPr lang="ja-JP" altLang="ja-JP" dirty="0">
                <a:latin typeface="ＭＳ ゴシック" panose="020B0609070205080204" pitchFamily="49" charset="-128"/>
                <a:ea typeface="ＭＳ ゴシック" panose="020B0609070205080204" pitchFamily="49" charset="-128"/>
              </a:rPr>
              <a:t>」</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sz="200"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e</a:t>
            </a:r>
            <a:r>
              <a:rPr lang="ja-JP"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今回の症状で医療機関を受診するのははじめてですか</a:t>
            </a:r>
            <a:r>
              <a:rPr lang="ja-JP" altLang="ja-JP" dirty="0">
                <a:latin typeface="ＭＳ ゴシック" panose="020B0609070205080204" pitchFamily="49" charset="-128"/>
                <a:ea typeface="ＭＳ ゴシック" panose="020B0609070205080204" pitchFamily="49" charset="-128"/>
              </a:rPr>
              <a:t>」</a:t>
            </a:r>
            <a:endParaRPr lang="en-US" altLang="ja-JP" dirty="0">
              <a:latin typeface="ＭＳ ゴシック" panose="020B0609070205080204" pitchFamily="49" charset="-128"/>
              <a:ea typeface="ＭＳ ゴシック" panose="020B0609070205080204" pitchFamily="49" charset="-128"/>
            </a:endParaRPr>
          </a:p>
        </p:txBody>
      </p:sp>
      <p:sp>
        <p:nvSpPr>
          <p:cNvPr id="4" name="テキスト ボックス 3">
            <a:extLst>
              <a:ext uri="{FF2B5EF4-FFF2-40B4-BE49-F238E27FC236}">
                <a16:creationId xmlns:a16="http://schemas.microsoft.com/office/drawing/2014/main" id="{59F6E6C1-1F7E-4158-9E2B-D01636888787}"/>
              </a:ext>
            </a:extLst>
          </p:cNvPr>
          <p:cNvSpPr txBox="1"/>
          <p:nvPr/>
        </p:nvSpPr>
        <p:spPr>
          <a:xfrm>
            <a:off x="8017329" y="6373788"/>
            <a:ext cx="3755221" cy="369332"/>
          </a:xfrm>
          <a:prstGeom prst="rect">
            <a:avLst/>
          </a:prstGeom>
          <a:noFill/>
        </p:spPr>
        <p:txBody>
          <a:bodyPr wrap="square" rtlCol="0">
            <a:spAutoFit/>
          </a:bodyPr>
          <a:lstStyle/>
          <a:p>
            <a:r>
              <a:rPr kumimoji="1" lang="ja-JP" altLang="en-US" b="1" dirty="0">
                <a:solidFill>
                  <a:srgbClr val="FF0000"/>
                </a:solidFill>
                <a:highlight>
                  <a:srgbClr val="FFFF00"/>
                </a:highlight>
              </a:rPr>
              <a:t>次に進むと戻れなくなります</a:t>
            </a:r>
          </a:p>
        </p:txBody>
      </p:sp>
    </p:spTree>
    <p:extLst>
      <p:ext uri="{BB962C8B-B14F-4D97-AF65-F5344CB8AC3E}">
        <p14:creationId xmlns:p14="http://schemas.microsoft.com/office/powerpoint/2010/main" val="234438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151116"/>
            <a:ext cx="10515600" cy="1050981"/>
          </a:xfrm>
        </p:spPr>
        <p:txBody>
          <a:bodyPr/>
          <a:lstStyle/>
          <a:p>
            <a:r>
              <a:rPr kumimoji="1" lang="ja-JP" altLang="en-US" b="1" dirty="0">
                <a:solidFill>
                  <a:srgbClr val="FF0000"/>
                </a:solidFill>
                <a:latin typeface="+mn-ea"/>
                <a:ea typeface="+mn-ea"/>
              </a:rPr>
              <a:t>正解：</a:t>
            </a:r>
            <a:r>
              <a:rPr kumimoji="1" lang="en-US" altLang="ja-JP" b="1" dirty="0">
                <a:solidFill>
                  <a:srgbClr val="FF0000"/>
                </a:solidFill>
                <a:latin typeface="+mn-ea"/>
                <a:ea typeface="+mn-ea"/>
              </a:rPr>
              <a:t>a, b, d</a:t>
            </a:r>
            <a:endParaRPr kumimoji="1" lang="ja-JP" altLang="en-US" b="1" dirty="0">
              <a:solidFill>
                <a:srgbClr val="FF0000"/>
              </a:solidFill>
              <a:latin typeface="+mn-ea"/>
              <a:ea typeface="+mn-ea"/>
            </a:endParaRPr>
          </a:p>
        </p:txBody>
      </p:sp>
      <p:sp>
        <p:nvSpPr>
          <p:cNvPr id="3" name="コンテンツ プレースホルダー 2"/>
          <p:cNvSpPr>
            <a:spLocks noGrp="1"/>
          </p:cNvSpPr>
          <p:nvPr>
            <p:ph idx="1"/>
          </p:nvPr>
        </p:nvSpPr>
        <p:spPr>
          <a:xfrm>
            <a:off x="136187" y="1128408"/>
            <a:ext cx="11945566" cy="5578475"/>
          </a:xfrm>
        </p:spPr>
        <p:txBody>
          <a:bodyPr>
            <a:normAutofit fontScale="62500" lnSpcReduction="20000"/>
          </a:bodyPr>
          <a:lstStyle/>
          <a:p>
            <a:pPr marL="0" indent="0">
              <a:lnSpc>
                <a:spcPct val="120000"/>
              </a:lnSpc>
              <a:buNone/>
            </a:pPr>
            <a:r>
              <a:rPr lang="en-US" altLang="ja-JP" dirty="0"/>
              <a:t>a</a:t>
            </a:r>
            <a:r>
              <a:rPr lang="ja-JP" altLang="en-US" dirty="0"/>
              <a:t>：食欲不振をきたす器質的疾患として、消化性潰瘍（胃・十二指腸潰瘍）や機能性ディスペプシア</a:t>
            </a:r>
            <a:r>
              <a:rPr kumimoji="1" lang="ja-JP" altLang="en-US" dirty="0"/>
              <a:t>は頻度が多い疾患です。また、腹痛や</a:t>
            </a:r>
            <a:r>
              <a:rPr lang="ja-JP" altLang="en-US" dirty="0"/>
              <a:t>悪心</a:t>
            </a:r>
            <a:r>
              <a:rPr kumimoji="1" lang="ja-JP" altLang="en-US" dirty="0"/>
              <a:t>がある場合には悪性腫瘍（胃</a:t>
            </a:r>
            <a:r>
              <a:rPr lang="ja-JP" altLang="en-US" dirty="0"/>
              <a:t>癌</a:t>
            </a:r>
            <a:r>
              <a:rPr kumimoji="1" lang="ja-JP" altLang="en-US" dirty="0"/>
              <a:t>・膵</a:t>
            </a:r>
            <a:r>
              <a:rPr lang="ja-JP" altLang="en-US" dirty="0"/>
              <a:t>癌</a:t>
            </a:r>
            <a:r>
              <a:rPr kumimoji="1" lang="ja-JP" altLang="en-US" dirty="0"/>
              <a:t>）の可能性を見逃さないように、関連する病歴をさらに詳しく問診する必要があります。</a:t>
            </a:r>
            <a:endParaRPr lang="en-US" altLang="ja-JP" dirty="0"/>
          </a:p>
          <a:p>
            <a:pPr marL="0" indent="0">
              <a:lnSpc>
                <a:spcPct val="120000"/>
              </a:lnSpc>
              <a:buNone/>
            </a:pPr>
            <a:r>
              <a:rPr lang="en-US" altLang="ja-JP" dirty="0"/>
              <a:t>b</a:t>
            </a:r>
            <a:r>
              <a:rPr lang="ja-JP" altLang="en-US" dirty="0"/>
              <a:t>：食欲不振をきたす器質的疾患として、心不全や呼吸不全をきたす疾患（気管支喘息、</a:t>
            </a:r>
            <a:r>
              <a:rPr lang="en-US" altLang="ja-JP" dirty="0"/>
              <a:t>COPD</a:t>
            </a:r>
            <a:r>
              <a:rPr lang="ja-JP" altLang="en-US" dirty="0"/>
              <a:t>）を鑑別する必要があり、呼吸困難の有無は上記疾患を除外する際の有用な問診事項になると考えられる。</a:t>
            </a:r>
            <a:endParaRPr lang="en-US" altLang="ja-JP" dirty="0"/>
          </a:p>
          <a:p>
            <a:pPr marL="0" indent="0">
              <a:lnSpc>
                <a:spcPct val="120000"/>
              </a:lnSpc>
              <a:buNone/>
            </a:pPr>
            <a:r>
              <a:rPr kumimoji="1" lang="en-US" altLang="ja-JP" dirty="0"/>
              <a:t>c</a:t>
            </a:r>
            <a:r>
              <a:rPr kumimoji="1" lang="ja-JP" altLang="en-US" dirty="0"/>
              <a:t>：不整脈が食欲不振の原因になる可能性は否定できないものの、発症より１か月が経過しており、これまでに不整脈の既往がないことから、まずはその他の器質的疾患の鑑別を念頭とした閉じられた質問が診断に有用と考えられる。</a:t>
            </a:r>
            <a:endParaRPr kumimoji="1" lang="en-US" altLang="ja-JP" dirty="0"/>
          </a:p>
          <a:p>
            <a:pPr marL="0" indent="0">
              <a:lnSpc>
                <a:spcPct val="120000"/>
              </a:lnSpc>
              <a:buNone/>
            </a:pPr>
            <a:r>
              <a:rPr kumimoji="1" lang="en-US" altLang="ja-JP" dirty="0"/>
              <a:t>d</a:t>
            </a:r>
            <a:r>
              <a:rPr kumimoji="1" lang="ja-JP" altLang="en-US" dirty="0"/>
              <a:t>：食欲不振をきたす器質的疾患として、悪性腫瘍は見逃せない鑑別疾患であり、特に既往歴がないと問診表に記載されていた場合にも、必ず健診受診歴や家族歴は記載を行う必要がある。</a:t>
            </a:r>
            <a:endParaRPr kumimoji="1" lang="en-US" altLang="ja-JP" dirty="0"/>
          </a:p>
          <a:p>
            <a:pPr marL="0" indent="0">
              <a:lnSpc>
                <a:spcPct val="120000"/>
              </a:lnSpc>
              <a:buNone/>
            </a:pPr>
            <a:r>
              <a:rPr lang="en-US" altLang="ja-JP" dirty="0"/>
              <a:t>e</a:t>
            </a:r>
            <a:r>
              <a:rPr lang="ja-JP" altLang="en-US" dirty="0"/>
              <a:t>：食欲不振の鑑別を行う際に医療機関の受診歴の情報が有用になる可能性はあるが、診断に有用な「閉じた質問」としては、食欲不振をきたす鑑別疾患に直結する病歴聴取がより有用であると考えられる。</a:t>
            </a:r>
            <a:endParaRPr lang="en-US" altLang="ja-JP" dirty="0"/>
          </a:p>
          <a:p>
            <a:pPr marL="0" indent="0">
              <a:lnSpc>
                <a:spcPct val="120000"/>
              </a:lnSpc>
              <a:buNone/>
            </a:pPr>
            <a:r>
              <a:rPr lang="en-US" altLang="ja-JP" dirty="0"/>
              <a:t>【</a:t>
            </a:r>
            <a:r>
              <a:rPr lang="ja-JP" altLang="en-US" dirty="0"/>
              <a:t>参考文献</a:t>
            </a:r>
            <a:r>
              <a:rPr lang="en-US" altLang="ja-JP" dirty="0"/>
              <a:t>】</a:t>
            </a:r>
          </a:p>
          <a:p>
            <a:pPr marL="0" indent="0">
              <a:lnSpc>
                <a:spcPct val="120000"/>
              </a:lnSpc>
              <a:buNone/>
            </a:pPr>
            <a:r>
              <a:rPr lang="ja-JP" altLang="en-US" dirty="0"/>
              <a:t>診察エッセンシャルズ新訂第</a:t>
            </a:r>
            <a:r>
              <a:rPr lang="en-US" altLang="ja-JP" dirty="0"/>
              <a:t>3</a:t>
            </a:r>
            <a:r>
              <a:rPr lang="ja-JP" altLang="en-US" dirty="0"/>
              <a:t>版．</a:t>
            </a:r>
            <a:r>
              <a:rPr lang="en-US" altLang="ja-JP" dirty="0"/>
              <a:t>2020</a:t>
            </a:r>
            <a:r>
              <a:rPr lang="ja-JP" altLang="en-US" dirty="0"/>
              <a:t>．第</a:t>
            </a:r>
            <a:r>
              <a:rPr lang="en-US" altLang="ja-JP" dirty="0"/>
              <a:t>4</a:t>
            </a:r>
            <a:r>
              <a:rPr lang="ja-JP" altLang="en-US" dirty="0"/>
              <a:t>章 食欲不振．</a:t>
            </a:r>
            <a:endParaRPr lang="en-US" altLang="ja-JP" dirty="0"/>
          </a:p>
          <a:p>
            <a:pPr marL="0" indent="0">
              <a:lnSpc>
                <a:spcPct val="120000"/>
              </a:lnSpc>
              <a:buNone/>
            </a:pPr>
            <a:r>
              <a:rPr kumimoji="1" lang="ja-JP" altLang="en-US" dirty="0"/>
              <a:t>新臨床内科学第</a:t>
            </a:r>
            <a:r>
              <a:rPr kumimoji="1" lang="en-US" altLang="ja-JP" dirty="0"/>
              <a:t>10</a:t>
            </a:r>
            <a:r>
              <a:rPr kumimoji="1" lang="ja-JP" altLang="en-US" dirty="0"/>
              <a:t>版</a:t>
            </a:r>
            <a:r>
              <a:rPr kumimoji="1" lang="en-US" altLang="ja-JP" dirty="0"/>
              <a:t>. 2020. </a:t>
            </a:r>
            <a:r>
              <a:rPr lang="ja-JP" altLang="en-US" dirty="0"/>
              <a:t>第</a:t>
            </a:r>
            <a:r>
              <a:rPr lang="en-US" altLang="ja-JP" dirty="0"/>
              <a:t>1</a:t>
            </a:r>
            <a:r>
              <a:rPr lang="ja-JP" altLang="en-US" dirty="0"/>
              <a:t>章 </a:t>
            </a:r>
            <a:r>
              <a:rPr kumimoji="1" lang="ja-JP" altLang="en-US" dirty="0"/>
              <a:t>主要症候 食欲不振． </a:t>
            </a:r>
            <a:endParaRPr kumimoji="1" lang="en-US" altLang="ja-JP" dirty="0"/>
          </a:p>
        </p:txBody>
      </p:sp>
    </p:spTree>
    <p:extLst>
      <p:ext uri="{BB962C8B-B14F-4D97-AF65-F5344CB8AC3E}">
        <p14:creationId xmlns:p14="http://schemas.microsoft.com/office/powerpoint/2010/main" val="2638345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1061357"/>
            <a:ext cx="10515600" cy="5115606"/>
          </a:xfrm>
        </p:spPr>
        <p:txBody>
          <a:bodyPr>
            <a:normAutofit/>
          </a:bodyPr>
          <a:lstStyle/>
          <a:p>
            <a:pPr marL="0" indent="0">
              <a:buNone/>
            </a:pPr>
            <a:r>
              <a:rPr lang="ja-JP" altLang="ja-JP" dirty="0">
                <a:latin typeface="ＭＳ ゴシック" panose="020B0609070205080204" pitchFamily="49" charset="-128"/>
                <a:ea typeface="ＭＳ ゴシック" panose="020B0609070205080204" pitchFamily="49" charset="-128"/>
              </a:rPr>
              <a:t>問</a:t>
            </a:r>
            <a:r>
              <a:rPr lang="en-US" altLang="ja-JP" dirty="0">
                <a:latin typeface="ＭＳ ゴシック" panose="020B0609070205080204" pitchFamily="49" charset="-128"/>
                <a:ea typeface="ＭＳ ゴシック" panose="020B0609070205080204" pitchFamily="49" charset="-128"/>
              </a:rPr>
              <a:t>2</a:t>
            </a:r>
            <a:r>
              <a:rPr lang="ja-JP" altLang="ja-JP" dirty="0">
                <a:latin typeface="ＭＳ ゴシック" panose="020B0609070205080204" pitchFamily="49" charset="-128"/>
                <a:ea typeface="ＭＳ ゴシック" panose="020B0609070205080204" pitchFamily="49" charset="-128"/>
              </a:rPr>
              <a:t>．診断</a:t>
            </a:r>
            <a:r>
              <a:rPr lang="ja-JP" altLang="en-US" dirty="0">
                <a:latin typeface="ＭＳ ゴシック" panose="020B0609070205080204" pitchFamily="49" charset="-128"/>
                <a:ea typeface="ＭＳ ゴシック" panose="020B0609070205080204" pitchFamily="49" charset="-128"/>
              </a:rPr>
              <a:t>に最も有用な身体診察事項はどれか</a:t>
            </a:r>
            <a:r>
              <a:rPr lang="ja-JP" altLang="ja-JP" dirty="0">
                <a:latin typeface="ＭＳ ゴシック" panose="020B0609070205080204" pitchFamily="49" charset="-128"/>
                <a:ea typeface="ＭＳ ゴシック" panose="020B0609070205080204" pitchFamily="49" charset="-128"/>
              </a:rPr>
              <a:t>。</a:t>
            </a:r>
            <a:r>
              <a:rPr lang="en-US" altLang="ja-JP" b="1" dirty="0">
                <a:latin typeface="ＭＳ ゴシック" panose="020B0609070205080204" pitchFamily="49" charset="-128"/>
                <a:ea typeface="ＭＳ ゴシック" panose="020B0609070205080204" pitchFamily="49" charset="-128"/>
              </a:rPr>
              <a:t>3</a:t>
            </a:r>
            <a:r>
              <a:rPr lang="ja-JP" altLang="en-US" b="1" dirty="0">
                <a:latin typeface="ＭＳ ゴシック" panose="020B0609070205080204" pitchFamily="49" charset="-128"/>
                <a:ea typeface="ＭＳ ゴシック" panose="020B0609070205080204" pitchFamily="49" charset="-128"/>
              </a:rPr>
              <a:t>つ選べ</a:t>
            </a:r>
            <a:r>
              <a:rPr lang="ja-JP" altLang="en-US" dirty="0">
                <a:latin typeface="ＭＳ ゴシック" panose="020B0609070205080204" pitchFamily="49" charset="-128"/>
                <a:ea typeface="ＭＳ ゴシック" panose="020B0609070205080204" pitchFamily="49" charset="-128"/>
              </a:rPr>
              <a:t>。</a:t>
            </a:r>
            <a:endParaRPr lang="ja-JP"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a</a:t>
            </a:r>
            <a:r>
              <a:rPr lang="ja-JP" altLang="en-US" dirty="0">
                <a:latin typeface="ＭＳ ゴシック" panose="020B0609070205080204" pitchFamily="49" charset="-128"/>
                <a:ea typeface="ＭＳ ゴシック" panose="020B0609070205080204" pitchFamily="49" charset="-128"/>
              </a:rPr>
              <a:t>　眼瞼結膜の色調の確認</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ja-JP" altLang="ja-JP" sz="200"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b</a:t>
            </a:r>
            <a:r>
              <a:rPr lang="ja-JP" altLang="en-US" dirty="0">
                <a:latin typeface="ＭＳ ゴシック" panose="020B0609070205080204" pitchFamily="49" charset="-128"/>
                <a:ea typeface="ＭＳ ゴシック" panose="020B0609070205080204" pitchFamily="49" charset="-128"/>
              </a:rPr>
              <a:t>　甲状腺の触知</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ja-JP" altLang="ja-JP" sz="200"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c</a:t>
            </a:r>
            <a:r>
              <a:rPr lang="ja-JP" altLang="en-US" dirty="0">
                <a:latin typeface="ＭＳ ゴシック" panose="020B0609070205080204" pitchFamily="49" charset="-128"/>
                <a:ea typeface="ＭＳ ゴシック" panose="020B0609070205080204" pitchFamily="49" charset="-128"/>
              </a:rPr>
              <a:t>　下腿浮腫の確認</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sz="200"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d</a:t>
            </a:r>
            <a:r>
              <a:rPr lang="ja-JP" altLang="en-US" dirty="0">
                <a:latin typeface="ＭＳ ゴシック" panose="020B0609070205080204" pitchFamily="49" charset="-128"/>
                <a:ea typeface="ＭＳ ゴシック" panose="020B0609070205080204" pitchFamily="49" charset="-128"/>
              </a:rPr>
              <a:t>　項部硬直の確認</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sz="200"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e</a:t>
            </a:r>
            <a:r>
              <a:rPr lang="ja-JP" altLang="en-US" dirty="0">
                <a:latin typeface="ＭＳ ゴシック" panose="020B0609070205080204" pitchFamily="49" charset="-128"/>
                <a:ea typeface="ＭＳ ゴシック" panose="020B0609070205080204" pitchFamily="49" charset="-128"/>
              </a:rPr>
              <a:t>　皮疹の確認</a:t>
            </a:r>
            <a:endParaRPr lang="en-US" altLang="ja-JP" dirty="0">
              <a:latin typeface="ＭＳ ゴシック" panose="020B0609070205080204" pitchFamily="49" charset="-128"/>
              <a:ea typeface="ＭＳ ゴシック" panose="020B0609070205080204" pitchFamily="49" charset="-128"/>
            </a:endParaRPr>
          </a:p>
        </p:txBody>
      </p:sp>
      <p:sp>
        <p:nvSpPr>
          <p:cNvPr id="4" name="テキスト ボックス 3">
            <a:extLst>
              <a:ext uri="{FF2B5EF4-FFF2-40B4-BE49-F238E27FC236}">
                <a16:creationId xmlns:a16="http://schemas.microsoft.com/office/drawing/2014/main" id="{59F6E6C1-1F7E-4158-9E2B-D01636888787}"/>
              </a:ext>
            </a:extLst>
          </p:cNvPr>
          <p:cNvSpPr txBox="1"/>
          <p:nvPr/>
        </p:nvSpPr>
        <p:spPr>
          <a:xfrm>
            <a:off x="8017329" y="6373788"/>
            <a:ext cx="3755221" cy="369332"/>
          </a:xfrm>
          <a:prstGeom prst="rect">
            <a:avLst/>
          </a:prstGeom>
          <a:noFill/>
        </p:spPr>
        <p:txBody>
          <a:bodyPr wrap="square" rtlCol="0">
            <a:spAutoFit/>
          </a:bodyPr>
          <a:lstStyle/>
          <a:p>
            <a:r>
              <a:rPr kumimoji="1" lang="ja-JP" altLang="en-US" b="1" dirty="0">
                <a:solidFill>
                  <a:srgbClr val="FF0000"/>
                </a:solidFill>
                <a:highlight>
                  <a:srgbClr val="FFFF00"/>
                </a:highlight>
              </a:rPr>
              <a:t>次に進むと戻れなくなります</a:t>
            </a:r>
          </a:p>
        </p:txBody>
      </p:sp>
    </p:spTree>
    <p:extLst>
      <p:ext uri="{BB962C8B-B14F-4D97-AF65-F5344CB8AC3E}">
        <p14:creationId xmlns:p14="http://schemas.microsoft.com/office/powerpoint/2010/main" val="596130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151116"/>
            <a:ext cx="10515600" cy="1050981"/>
          </a:xfrm>
        </p:spPr>
        <p:txBody>
          <a:bodyPr/>
          <a:lstStyle/>
          <a:p>
            <a:r>
              <a:rPr kumimoji="1" lang="ja-JP" altLang="en-US" b="1" dirty="0">
                <a:solidFill>
                  <a:srgbClr val="FF0000"/>
                </a:solidFill>
                <a:latin typeface="+mn-ea"/>
                <a:ea typeface="+mn-ea"/>
              </a:rPr>
              <a:t>正解：</a:t>
            </a:r>
            <a:r>
              <a:rPr kumimoji="1" lang="en-US" altLang="ja-JP" b="1" dirty="0">
                <a:solidFill>
                  <a:srgbClr val="FF0000"/>
                </a:solidFill>
                <a:latin typeface="+mn-ea"/>
                <a:ea typeface="+mn-ea"/>
              </a:rPr>
              <a:t>a, b, c</a:t>
            </a:r>
            <a:endParaRPr kumimoji="1" lang="ja-JP" altLang="en-US" b="1" dirty="0">
              <a:solidFill>
                <a:srgbClr val="FF0000"/>
              </a:solidFill>
              <a:latin typeface="+mn-ea"/>
              <a:ea typeface="+mn-ea"/>
            </a:endParaRPr>
          </a:p>
        </p:txBody>
      </p:sp>
      <p:sp>
        <p:nvSpPr>
          <p:cNvPr id="3" name="コンテンツ プレースホルダー 2"/>
          <p:cNvSpPr>
            <a:spLocks noGrp="1"/>
          </p:cNvSpPr>
          <p:nvPr>
            <p:ph idx="1"/>
          </p:nvPr>
        </p:nvSpPr>
        <p:spPr>
          <a:xfrm>
            <a:off x="136187" y="1052907"/>
            <a:ext cx="11945566" cy="5729592"/>
          </a:xfrm>
        </p:spPr>
        <p:txBody>
          <a:bodyPr>
            <a:normAutofit fontScale="77500" lnSpcReduction="20000"/>
          </a:bodyPr>
          <a:lstStyle/>
          <a:p>
            <a:pPr marL="0" indent="0">
              <a:lnSpc>
                <a:spcPct val="120000"/>
              </a:lnSpc>
              <a:buNone/>
            </a:pPr>
            <a:r>
              <a:rPr lang="en-US" altLang="ja-JP" dirty="0"/>
              <a:t>a</a:t>
            </a:r>
            <a:r>
              <a:rPr lang="ja-JP" altLang="en-US" dirty="0"/>
              <a:t>：中年男性の食欲不振をきたす器質的疾患として、貧血をきたす消化性潰瘍（胃・十二指腸潰瘍）や悪性腫瘍</a:t>
            </a:r>
            <a:r>
              <a:rPr kumimoji="1" lang="ja-JP" altLang="en-US" dirty="0"/>
              <a:t>（胃がん）の可能性を鑑別として考える必要があるため、診断に有用な所見であると考える。</a:t>
            </a:r>
            <a:endParaRPr lang="en-US" altLang="ja-JP" dirty="0"/>
          </a:p>
          <a:p>
            <a:pPr marL="0" indent="0">
              <a:lnSpc>
                <a:spcPct val="120000"/>
              </a:lnSpc>
              <a:buNone/>
            </a:pPr>
            <a:r>
              <a:rPr lang="en-US" altLang="ja-JP" dirty="0"/>
              <a:t>b</a:t>
            </a:r>
            <a:r>
              <a:rPr lang="ja-JP" altLang="en-US" dirty="0"/>
              <a:t>：食欲不振をきたす器質的疾患として、甲状腺機能亢進症および甲状腺機能低下症を鑑別する必要があり、甲状腺腫大の有無また甲状腺圧痛の有無は診断に有用な所見であると考える。</a:t>
            </a:r>
            <a:endParaRPr lang="en-US" altLang="ja-JP" dirty="0"/>
          </a:p>
          <a:p>
            <a:pPr marL="0" indent="0">
              <a:lnSpc>
                <a:spcPct val="120000"/>
              </a:lnSpc>
              <a:buNone/>
            </a:pPr>
            <a:r>
              <a:rPr kumimoji="1" lang="en-US" altLang="ja-JP" dirty="0"/>
              <a:t>c</a:t>
            </a:r>
            <a:r>
              <a:rPr kumimoji="1" lang="ja-JP" altLang="en-US" dirty="0"/>
              <a:t>：</a:t>
            </a:r>
            <a:r>
              <a:rPr lang="ja-JP" altLang="en-US" dirty="0"/>
              <a:t>食欲不振をきたす器質的疾患として、心不全や甲状腺機能低下症を鑑別する必要があることから、下腿浮腫の有無は診断に有用な所見であると考える</a:t>
            </a:r>
            <a:r>
              <a:rPr kumimoji="1" lang="ja-JP" altLang="en-US" dirty="0"/>
              <a:t>。</a:t>
            </a:r>
            <a:endParaRPr kumimoji="1" lang="en-US" altLang="ja-JP" dirty="0"/>
          </a:p>
          <a:p>
            <a:pPr marL="0" indent="0">
              <a:lnSpc>
                <a:spcPct val="120000"/>
              </a:lnSpc>
              <a:buNone/>
            </a:pPr>
            <a:r>
              <a:rPr kumimoji="1" lang="en-US" altLang="ja-JP" dirty="0"/>
              <a:t>d</a:t>
            </a:r>
            <a:r>
              <a:rPr kumimoji="1" lang="ja-JP" altLang="en-US" dirty="0"/>
              <a:t>：</a:t>
            </a:r>
            <a:r>
              <a:rPr lang="ja-JP" altLang="en-US" dirty="0"/>
              <a:t>食欲不振をきたす器質的疾患として、</a:t>
            </a:r>
            <a:r>
              <a:rPr kumimoji="1" lang="ja-JP" altLang="en-US" dirty="0"/>
              <a:t>髄膜炎や脳出血を優先的に鑑別する経過とは異なるため、現時点において同所見は診断に際して有用な所見とは考えにくい。</a:t>
            </a:r>
            <a:endParaRPr kumimoji="1" lang="en-US" altLang="ja-JP" dirty="0"/>
          </a:p>
          <a:p>
            <a:pPr marL="0" indent="0">
              <a:lnSpc>
                <a:spcPct val="120000"/>
              </a:lnSpc>
              <a:buNone/>
            </a:pPr>
            <a:r>
              <a:rPr lang="en-US" altLang="ja-JP" dirty="0"/>
              <a:t>e</a:t>
            </a:r>
            <a:r>
              <a:rPr lang="ja-JP" altLang="en-US" dirty="0"/>
              <a:t>：食欲不振の鑑別を行う際に皮疹があれば膠原病等の可能性を考える有用な情報となる可能性はあるが、</a:t>
            </a:r>
            <a:r>
              <a:rPr kumimoji="1" lang="ja-JP" altLang="en-US" dirty="0"/>
              <a:t>現時点において同所見は診断に際して有用な所見とは考えにくい。</a:t>
            </a:r>
            <a:endParaRPr kumimoji="1" lang="en-US" altLang="ja-JP" dirty="0"/>
          </a:p>
          <a:p>
            <a:pPr marL="0" indent="0">
              <a:lnSpc>
                <a:spcPct val="120000"/>
              </a:lnSpc>
              <a:buNone/>
            </a:pPr>
            <a:r>
              <a:rPr lang="en-US" altLang="ja-JP" dirty="0"/>
              <a:t>【</a:t>
            </a:r>
            <a:r>
              <a:rPr lang="ja-JP" altLang="en-US" dirty="0"/>
              <a:t>参考文献</a:t>
            </a:r>
            <a:r>
              <a:rPr lang="en-US" altLang="ja-JP" dirty="0"/>
              <a:t>】</a:t>
            </a:r>
          </a:p>
          <a:p>
            <a:pPr marL="0" indent="0">
              <a:lnSpc>
                <a:spcPct val="120000"/>
              </a:lnSpc>
              <a:buNone/>
            </a:pPr>
            <a:r>
              <a:rPr lang="ja-JP" altLang="en-US" dirty="0"/>
              <a:t>診察エッセンシャルズ新訂第</a:t>
            </a:r>
            <a:r>
              <a:rPr lang="en-US" altLang="ja-JP" dirty="0"/>
              <a:t>3</a:t>
            </a:r>
            <a:r>
              <a:rPr lang="ja-JP" altLang="en-US" dirty="0"/>
              <a:t>版．</a:t>
            </a:r>
            <a:r>
              <a:rPr lang="en-US" altLang="ja-JP" dirty="0"/>
              <a:t>2020</a:t>
            </a:r>
            <a:r>
              <a:rPr lang="ja-JP" altLang="en-US" dirty="0"/>
              <a:t>．第</a:t>
            </a:r>
            <a:r>
              <a:rPr lang="en-US" altLang="ja-JP" dirty="0"/>
              <a:t>4</a:t>
            </a:r>
            <a:r>
              <a:rPr lang="ja-JP" altLang="en-US" dirty="0"/>
              <a:t>章 食欲不振．</a:t>
            </a:r>
            <a:endParaRPr lang="en-US" altLang="ja-JP" dirty="0"/>
          </a:p>
          <a:p>
            <a:pPr marL="0" indent="0">
              <a:lnSpc>
                <a:spcPct val="120000"/>
              </a:lnSpc>
              <a:buNone/>
            </a:pPr>
            <a:r>
              <a:rPr kumimoji="1" lang="ja-JP" altLang="en-US" dirty="0"/>
              <a:t>新臨床内科学第</a:t>
            </a:r>
            <a:r>
              <a:rPr kumimoji="1" lang="en-US" altLang="ja-JP" dirty="0"/>
              <a:t>10</a:t>
            </a:r>
            <a:r>
              <a:rPr kumimoji="1" lang="ja-JP" altLang="en-US" dirty="0"/>
              <a:t>版</a:t>
            </a:r>
            <a:r>
              <a:rPr kumimoji="1" lang="en-US" altLang="ja-JP" dirty="0"/>
              <a:t>. 2020. </a:t>
            </a:r>
            <a:r>
              <a:rPr lang="ja-JP" altLang="en-US" dirty="0"/>
              <a:t>第</a:t>
            </a:r>
            <a:r>
              <a:rPr lang="en-US" altLang="ja-JP" dirty="0"/>
              <a:t>1</a:t>
            </a:r>
            <a:r>
              <a:rPr lang="ja-JP" altLang="en-US" dirty="0"/>
              <a:t>章 </a:t>
            </a:r>
            <a:r>
              <a:rPr kumimoji="1" lang="ja-JP" altLang="en-US" dirty="0"/>
              <a:t>主要症候 食欲不振． </a:t>
            </a:r>
            <a:endParaRPr kumimoji="1" lang="en-US" altLang="ja-JP" dirty="0"/>
          </a:p>
          <a:p>
            <a:pPr marL="0" indent="0">
              <a:lnSpc>
                <a:spcPct val="120000"/>
              </a:lnSpc>
              <a:buNone/>
            </a:pPr>
            <a:endParaRPr kumimoji="1" lang="en-US" altLang="ja-JP" dirty="0"/>
          </a:p>
        </p:txBody>
      </p:sp>
    </p:spTree>
    <p:extLst>
      <p:ext uri="{BB962C8B-B14F-4D97-AF65-F5344CB8AC3E}">
        <p14:creationId xmlns:p14="http://schemas.microsoft.com/office/powerpoint/2010/main" val="3440013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1061357"/>
            <a:ext cx="10515600" cy="5115606"/>
          </a:xfrm>
        </p:spPr>
        <p:txBody>
          <a:bodyPr>
            <a:normAutofit/>
          </a:bodyPr>
          <a:lstStyle/>
          <a:p>
            <a:pPr marL="0" indent="0">
              <a:buNone/>
            </a:pPr>
            <a:r>
              <a:rPr lang="ja-JP" altLang="ja-JP" dirty="0">
                <a:latin typeface="ＭＳ ゴシック" panose="020B0609070205080204" pitchFamily="49" charset="-128"/>
                <a:ea typeface="ＭＳ ゴシック" panose="020B0609070205080204" pitchFamily="49" charset="-128"/>
              </a:rPr>
              <a:t>問</a:t>
            </a:r>
            <a:r>
              <a:rPr lang="en-US" altLang="ja-JP" dirty="0">
                <a:latin typeface="ＭＳ ゴシック" panose="020B0609070205080204" pitchFamily="49" charset="-128"/>
                <a:ea typeface="ＭＳ ゴシック" panose="020B0609070205080204" pitchFamily="49" charset="-128"/>
              </a:rPr>
              <a:t>3</a:t>
            </a:r>
            <a:r>
              <a:rPr lang="ja-JP"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食欲不振以外の自覚症状はなく、身体診察上でも特記すべき異常はなく、原因精査のため血液検査を施行することになりました。本症例の鑑別疾患また除外すべき疾患と共に、必要と考えられる検査項目を列挙しなさい。</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b="0" i="0" dirty="0">
                <a:solidFill>
                  <a:srgbClr val="242424"/>
                </a:solidFill>
                <a:effectLst/>
                <a:latin typeface="ＭＳ ゴシック" panose="020B0609070205080204" pitchFamily="49" charset="-128"/>
                <a:ea typeface="ＭＳ ゴシック" panose="020B0609070205080204" pitchFamily="49" charset="-128"/>
              </a:rPr>
              <a:t>例：●●病を除外するため、□を測定する</a:t>
            </a:r>
            <a:endParaRPr lang="ja-JP" altLang="ja-JP" dirty="0">
              <a:latin typeface="ＭＳ ゴシック" panose="020B0609070205080204" pitchFamily="49" charset="-128"/>
              <a:ea typeface="ＭＳ ゴシック" panose="020B0609070205080204" pitchFamily="49" charset="-128"/>
            </a:endParaRPr>
          </a:p>
        </p:txBody>
      </p:sp>
      <p:sp>
        <p:nvSpPr>
          <p:cNvPr id="4" name="テキスト ボックス 3">
            <a:extLst>
              <a:ext uri="{FF2B5EF4-FFF2-40B4-BE49-F238E27FC236}">
                <a16:creationId xmlns:a16="http://schemas.microsoft.com/office/drawing/2014/main" id="{59F6E6C1-1F7E-4158-9E2B-D01636888787}"/>
              </a:ext>
            </a:extLst>
          </p:cNvPr>
          <p:cNvSpPr txBox="1"/>
          <p:nvPr/>
        </p:nvSpPr>
        <p:spPr>
          <a:xfrm>
            <a:off x="8017329" y="6373788"/>
            <a:ext cx="3755221" cy="369332"/>
          </a:xfrm>
          <a:prstGeom prst="rect">
            <a:avLst/>
          </a:prstGeom>
          <a:noFill/>
        </p:spPr>
        <p:txBody>
          <a:bodyPr wrap="square" rtlCol="0">
            <a:spAutoFit/>
          </a:bodyPr>
          <a:lstStyle/>
          <a:p>
            <a:r>
              <a:rPr kumimoji="1" lang="ja-JP" altLang="en-US" b="1" dirty="0">
                <a:solidFill>
                  <a:srgbClr val="FF0000"/>
                </a:solidFill>
                <a:highlight>
                  <a:srgbClr val="FFFF00"/>
                </a:highlight>
              </a:rPr>
              <a:t>次に進むと戻れなくなります</a:t>
            </a:r>
          </a:p>
        </p:txBody>
      </p:sp>
      <p:sp>
        <p:nvSpPr>
          <p:cNvPr id="5" name="テキスト ボックス 4">
            <a:extLst>
              <a:ext uri="{FF2B5EF4-FFF2-40B4-BE49-F238E27FC236}">
                <a16:creationId xmlns:a16="http://schemas.microsoft.com/office/drawing/2014/main" id="{31CDD842-3C0B-BECF-3414-21027A619C10}"/>
              </a:ext>
            </a:extLst>
          </p:cNvPr>
          <p:cNvSpPr txBox="1"/>
          <p:nvPr/>
        </p:nvSpPr>
        <p:spPr>
          <a:xfrm>
            <a:off x="963066" y="3317322"/>
            <a:ext cx="10265868" cy="2764696"/>
          </a:xfrm>
          <a:prstGeom prst="rect">
            <a:avLst/>
          </a:prstGeom>
          <a:noFill/>
          <a:ln w="28575">
            <a:solidFill>
              <a:schemeClr val="tx1"/>
            </a:solidFill>
          </a:ln>
        </p:spPr>
        <p:txBody>
          <a:bodyPr wrap="square" rtlCol="0">
            <a:spAutoFit/>
          </a:bodyPr>
          <a:lstStyle/>
          <a:p>
            <a:endParaRPr lang="en-US" altLang="ja-JP" sz="2000" dirty="0">
              <a:solidFill>
                <a:srgbClr val="FF0000"/>
              </a:solidFill>
            </a:endParaRPr>
          </a:p>
        </p:txBody>
      </p:sp>
    </p:spTree>
    <p:extLst>
      <p:ext uri="{BB962C8B-B14F-4D97-AF65-F5344CB8AC3E}">
        <p14:creationId xmlns:p14="http://schemas.microsoft.com/office/powerpoint/2010/main" val="308217214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3863</TotalTime>
  <Words>3146</Words>
  <PresentationFormat>Widescreen</PresentationFormat>
  <Paragraphs>175</Paragraphs>
  <Slides>20</Slides>
  <Notes>3</Notes>
  <HiddenSlides>0</HiddenSlides>
  <MMClips>3</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テーマ</vt:lpstr>
      <vt:lpstr>PowerPoint Presentation</vt:lpstr>
      <vt:lpstr>モデル教材（食欲不振 ）</vt:lpstr>
      <vt:lpstr>PowerPoint Presentation</vt:lpstr>
      <vt:lpstr>PowerPoint Presentation</vt:lpstr>
      <vt:lpstr>PowerPoint Presentation</vt:lpstr>
      <vt:lpstr>正解：a, b, d</vt:lpstr>
      <vt:lpstr>PowerPoint Presentation</vt:lpstr>
      <vt:lpstr>正解：a, b, c</vt:lpstr>
      <vt:lpstr>PowerPoint Presentation</vt:lpstr>
      <vt:lpstr>正解：下記検査結果参照</vt:lpstr>
      <vt:lpstr>PowerPoint Presentation</vt:lpstr>
      <vt:lpstr>正解：c, d, e</vt:lpstr>
      <vt:lpstr>PowerPoint Presentation</vt:lpstr>
      <vt:lpstr>正解：特記すべき異常所見なし</vt:lpstr>
      <vt:lpstr>PowerPoint Presentation</vt:lpstr>
      <vt:lpstr>PowerPoint Presentation</vt:lpstr>
      <vt:lpstr>正解： 不眠/睡眠過多「夜はよく眠れますか」 焦燥/制止「普段に比べて、話し方や動作が鈍くなっていたことはありますか」 易疲労感「疲れを感じたり、気力がないと感じましたか」 集中力低下「なかなかものごとに集中できなかったり、考えがまとまらなくなったりしていますか」 無価値観/罪責感「自分に価値がないと感じたり、罪の意識を感じたりしましたか」 自殺念慮「この世から消えてなくなりたいと考えたことはありませんか」  本事例ではDSM（diagnostic and statistical manual of mental disorders）Ⅴの診断基準のうち、前述の抑うつ気分、興味の低下、食欲不振に加えて、不眠、易疲労感、集中力低下、罪責感の7項目を認めたことから、大うつ病性エピソードと診断した。 </vt:lpstr>
      <vt:lpstr>PowerPoint Presentation</vt:lpstr>
      <vt:lpstr>正解：a, b, 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2019-09-07T10:23:45Z</dcterms:created>
  <dcterms:modified xsi:type="dcterms:W3CDTF">2025-04-09T05:41:46Z</dcterms:modified>
</cp:coreProperties>
</file>