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59" r:id="rId3"/>
    <p:sldId id="260" r:id="rId4"/>
    <p:sldId id="257" r:id="rId5"/>
    <p:sldId id="261" r:id="rId6"/>
    <p:sldId id="262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CEA1-C037-4477-BE75-ABD66C7AD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B4006-FA98-4F85-AE92-8B75AA0E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A03E51-5CD0-4191-B014-4951DE51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765628-021C-41F2-8ACC-08C1725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A932A9-09D0-4DF1-9407-00C0630A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77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BE348-514F-476F-AB52-2FFC6DE4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5E6930-EFDF-461E-8633-204AFAAA4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17F0AE-9115-45FF-A7EC-EC41A102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B0AD0-0B7F-4E3D-BF45-11F4AEDE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73C6A-D4DA-4E5B-A56C-FE658E54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3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897689D-1496-427F-8109-7B20D5600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43336F-A0E2-4D2A-8105-F2461837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8B46AB-4F85-4C48-9EA7-A575D6EC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F06B1A-80E1-4038-B2EF-FC3225A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713209-B29B-4B4D-A21F-5BDDCD9C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7AC36-7C72-410E-BCFD-0D07FD09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56A709-9928-4A90-ABCC-22B4D5A7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E9ABD-B20C-4515-96F1-71F94DBB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84888-F779-4A1D-8156-D89D95A9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C0D1A7-92E4-4C03-9070-8FB1BA8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4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44EF6-E8B1-4B5C-BEF5-1D51A5EC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5587D1-99A1-47C1-96AD-6353EB38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8A18BC-238E-4B2E-9E65-BC6ACEF9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3EE64-41F4-4502-8D8E-D5F77DA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AC3033-57BE-4AAA-995F-BE1C41F5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1D55B-540F-47FA-9811-462EEF15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96B87-FE37-4895-A9AF-ED73DDF2A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C96E96-6B69-427D-BD82-AECD7CD3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0921CF-05AA-4B90-A167-42129F8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343DB0-4AD2-4D32-ADB3-E0BDAC1C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5CA984-3FCB-4D2B-A5F0-905957F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2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3647-6BEC-4DB9-A4EF-137995A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4AEF8-E021-4976-88F1-E6B30486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D1B00-0241-40DF-B28C-C358B77E3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F29BD4-5C12-4E9C-A9A1-254AE1247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0C6F2B-3704-4654-B3BE-A3C328398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B7C168-4A87-46A2-B48A-51D9333F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BE8935-CB9B-472C-8399-6EA2FA90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4BE9AB-F544-464E-B65C-AF8831D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4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B95B-D557-429A-A64B-CBFF0E87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88D1F9-D094-4B15-B083-B9463939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4CB7FE-D18E-4AA9-9BB2-839C9D1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31CB54-CF46-4B1E-90CB-15CB47F7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8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606A52-FEE7-4D00-B02C-A52A9B2C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EE11DB-0ED3-4A1F-9E24-5832B56B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B9D88-D6ED-422C-8EF0-5CF0DE6F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8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924E4-5F25-4843-AB5B-B8E0518E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33BDC-17C6-428A-A824-73182EFC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2C4D41-1D63-4BF9-8129-7564C422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EC1214-A63E-4B09-9F17-10D7E630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C12B73-5951-461B-8BD9-ADDF1699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6DCD2-3A06-47DF-8424-C66E702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48857-A329-4B5C-A448-8C9D3191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2319F7-816B-4B32-AE54-6EA3609E2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970E53-6990-482F-BC1A-B2E7F876F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1D5667-3AF7-4219-90CD-A76BA640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CE34AE-1B5B-4BA9-9480-9DBAA529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13A638-45E5-42CD-AADF-C2F7B346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9C65E5-BFA8-40D5-9523-8A55533F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87CE4A-A5C2-4FF9-AD11-A00FA230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DFD874-8E52-4322-A880-294863397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A19C4A-1130-4E7D-93A6-97105EF2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48EEF-5737-487E-8104-274009763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0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895699" y="2971901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Ⅱ-40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08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027" y="1611021"/>
            <a:ext cx="50323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十分</a:t>
            </a:r>
            <a:r>
              <a:rPr lang="ja-JP" altLang="en-US" dirty="0">
                <a:latin typeface="+mn-ea"/>
              </a:rPr>
              <a:t>な大きさの対極板</a:t>
            </a:r>
            <a:r>
              <a:rPr lang="ja-JP" altLang="en-US" dirty="0" smtClean="0">
                <a:latin typeface="+mn-ea"/>
              </a:rPr>
              <a:t>を適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切</a:t>
            </a:r>
            <a:r>
              <a:rPr lang="ja-JP" altLang="en-US" dirty="0">
                <a:latin typeface="+mn-ea"/>
              </a:rPr>
              <a:t>な部位</a:t>
            </a:r>
            <a:r>
              <a:rPr lang="ja-JP" altLang="en-US" dirty="0" smtClean="0">
                <a:latin typeface="+mn-ea"/>
              </a:rPr>
              <a:t>に的確に貼る</a:t>
            </a: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意図</a:t>
            </a:r>
            <a:r>
              <a:rPr lang="ja-JP" altLang="en-US" dirty="0">
                <a:latin typeface="+mn-ea"/>
              </a:rPr>
              <a:t>しない熱傷事故</a:t>
            </a:r>
            <a:r>
              <a:rPr lang="ja-JP" altLang="en-US" dirty="0" smtClean="0">
                <a:latin typeface="+mn-ea"/>
              </a:rPr>
              <a:t>や，引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火</a:t>
            </a:r>
            <a:r>
              <a:rPr lang="ja-JP" altLang="en-US" dirty="0">
                <a:latin typeface="+mn-ea"/>
              </a:rPr>
              <a:t>による火災事故の予防</a:t>
            </a:r>
            <a:r>
              <a:rPr lang="ja-JP" altLang="en-US" dirty="0" smtClean="0">
                <a:latin typeface="+mn-ea"/>
              </a:rPr>
              <a:t>に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努める</a:t>
            </a: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心臓</a:t>
            </a:r>
            <a:r>
              <a:rPr lang="ja-JP" altLang="en-US" dirty="0">
                <a:latin typeface="+mn-ea"/>
              </a:rPr>
              <a:t>ペースメーカ植込み</a:t>
            </a:r>
            <a:r>
              <a:rPr lang="ja-JP" altLang="en-US" dirty="0" smtClean="0">
                <a:latin typeface="+mn-ea"/>
              </a:rPr>
              <a:t>患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者</a:t>
            </a:r>
            <a:r>
              <a:rPr lang="ja-JP" altLang="en-US" dirty="0">
                <a:latin typeface="+mn-ea"/>
              </a:rPr>
              <a:t>への使用前</a:t>
            </a:r>
            <a:r>
              <a:rPr lang="ja-JP" altLang="en-US" dirty="0" smtClean="0">
                <a:latin typeface="+mn-ea"/>
              </a:rPr>
              <a:t>に，設定変更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dirty="0">
                <a:latin typeface="+mn-ea"/>
              </a:rPr>
              <a:t>の対応を依頼</a:t>
            </a:r>
            <a:r>
              <a:rPr lang="ja-JP" altLang="en-US" dirty="0" smtClean="0">
                <a:latin typeface="+mn-ea"/>
              </a:rPr>
              <a:t>する</a:t>
            </a:r>
            <a:endParaRPr lang="ja-JP" altLang="en-US" dirty="0">
              <a:latin typeface="+mn-ea"/>
            </a:endParaRPr>
          </a:p>
          <a:p>
            <a:endParaRPr lang="en-US" altLang="ja-JP" dirty="0">
              <a:latin typeface="+mn-ea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 txBox="1">
            <a:spLocks/>
          </p:cNvSpPr>
          <p:nvPr/>
        </p:nvSpPr>
        <p:spPr bwMode="auto">
          <a:xfrm>
            <a:off x="581608" y="81359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 txBox="1">
            <a:spLocks/>
          </p:cNvSpPr>
          <p:nvPr/>
        </p:nvSpPr>
        <p:spPr bwMode="auto">
          <a:xfrm>
            <a:off x="6221359" y="813594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 txBox="1">
            <a:spLocks/>
          </p:cNvSpPr>
          <p:nvPr/>
        </p:nvSpPr>
        <p:spPr>
          <a:xfrm>
            <a:off x="581608" y="1694997"/>
            <a:ext cx="4960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身体に高周波電気を流して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高熱を発生させることで，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組織の切開や出血の凝固，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止血などを行う</a:t>
            </a:r>
            <a:endParaRPr lang="en-US" altLang="ja-JP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845" y="64355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4289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9" y="95807"/>
            <a:ext cx="10759751" cy="1028778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</a:t>
            </a: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のメカニズム</a:t>
            </a:r>
            <a:endParaRPr lang="ja-JP" altLang="en-US" sz="4000" b="1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FDEDD11-3FFB-4ADE-B88A-6B5D2BE42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400" y="1030949"/>
            <a:ext cx="5515946" cy="4558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lang="ja-JP" altLang="en-US" sz="2400" dirty="0" smtClean="0"/>
              <a:t>メス先</a:t>
            </a:r>
            <a:r>
              <a:rPr lang="ja-JP" altLang="en-US" sz="2400" dirty="0"/>
              <a:t>電極から高周波電流</a:t>
            </a:r>
            <a:r>
              <a:rPr lang="ja-JP" altLang="en-US" sz="2400" dirty="0" smtClean="0"/>
              <a:t>を身体へ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流す</a:t>
            </a:r>
            <a:r>
              <a:rPr lang="ja-JP" altLang="en-US" sz="2400" dirty="0"/>
              <a:t>と高熱が発生する</a:t>
            </a:r>
            <a:r>
              <a:rPr lang="ja-JP" altLang="en-US" sz="2400" dirty="0" smtClean="0"/>
              <a:t>。この熱を利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err="1" smtClean="0"/>
              <a:t>用</a:t>
            </a:r>
            <a:r>
              <a:rPr lang="ja-JP" altLang="en-US" sz="2400" dirty="0" err="1"/>
              <a:t>して</a:t>
            </a:r>
            <a:r>
              <a:rPr lang="ja-JP" altLang="en-US" sz="2400" dirty="0"/>
              <a:t>組織の</a:t>
            </a:r>
            <a:r>
              <a:rPr lang="ja-JP" altLang="en-US" sz="2400" dirty="0" smtClean="0"/>
              <a:t>切開や</a:t>
            </a:r>
            <a:r>
              <a:rPr lang="ja-JP" altLang="en-US" sz="2400" dirty="0"/>
              <a:t>出血の</a:t>
            </a:r>
            <a:r>
              <a:rPr lang="ja-JP" altLang="en-US" sz="2400" dirty="0" smtClean="0"/>
              <a:t>凝固，止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血</a:t>
            </a:r>
            <a:r>
              <a:rPr lang="ja-JP" altLang="en-US" sz="2400" dirty="0"/>
              <a:t>などを</a:t>
            </a:r>
            <a:r>
              <a:rPr lang="ja-JP" altLang="en-US" sz="2400" dirty="0" smtClean="0"/>
              <a:t>行う</a:t>
            </a:r>
            <a:endParaRPr lang="en-US" altLang="ja-JP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3D30B9-0E35-480E-8825-ACD708044379}"/>
              </a:ext>
            </a:extLst>
          </p:cNvPr>
          <p:cNvSpPr txBox="1"/>
          <p:nvPr/>
        </p:nvSpPr>
        <p:spPr>
          <a:xfrm>
            <a:off x="5238124" y="8345835"/>
            <a:ext cx="379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+mn-ea"/>
              </a:rPr>
              <a:t>電気メスの仕組み</a:t>
            </a:r>
            <a:endParaRPr lang="en-US" altLang="ja-JP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694" t="29753" r="14445" b="16297"/>
          <a:stretch/>
        </p:blipFill>
        <p:spPr>
          <a:xfrm>
            <a:off x="2062900" y="2939486"/>
            <a:ext cx="7568891" cy="3837129"/>
          </a:xfrm>
          <a:prstGeom prst="rect">
            <a:avLst/>
          </a:prstGeom>
        </p:spPr>
      </p:pic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6FDEDD11-3FFB-4ADE-B88A-6B5D2BE42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3954" y="1030949"/>
            <a:ext cx="5515946" cy="4558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lang="ja-JP" altLang="en-US" sz="2400" dirty="0" smtClean="0"/>
              <a:t>電流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経路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1900" dirty="0" smtClean="0"/>
              <a:t>本体 </a:t>
            </a:r>
            <a:r>
              <a:rPr lang="ja-JP" altLang="en-US" sz="1900" dirty="0"/>
              <a:t>→ メス先電極 → 患者 → </a:t>
            </a:r>
            <a:r>
              <a:rPr lang="ja-JP" altLang="en-US" sz="1900" dirty="0" smtClean="0"/>
              <a:t>対極板 </a:t>
            </a:r>
            <a:r>
              <a:rPr lang="ja-JP" altLang="en-US" sz="1900" dirty="0"/>
              <a:t>→ 本体</a:t>
            </a:r>
            <a:endParaRPr lang="en-US" altLang="ja-JP" sz="1900" dirty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lang="ja-JP" altLang="en-US" sz="2400" dirty="0" smtClean="0"/>
              <a:t>人体</a:t>
            </a:r>
            <a:r>
              <a:rPr lang="ja-JP" altLang="en-US" sz="2400" dirty="0"/>
              <a:t>が感じにくい高周波</a:t>
            </a:r>
            <a:r>
              <a:rPr lang="ja-JP" altLang="en-US" sz="2400" dirty="0" smtClean="0"/>
              <a:t>電流を使用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して</a:t>
            </a:r>
            <a:r>
              <a:rPr lang="ja-JP" altLang="en-US" sz="2400" dirty="0"/>
              <a:t>いる</a:t>
            </a:r>
            <a:r>
              <a:rPr lang="ja-JP" altLang="en-US" sz="2400" dirty="0" smtClean="0"/>
              <a:t>ため，感電する</a:t>
            </a:r>
            <a:r>
              <a:rPr lang="ja-JP" altLang="en-US" sz="2400" dirty="0"/>
              <a:t>こと</a:t>
            </a:r>
            <a:r>
              <a:rPr lang="ja-JP" altLang="en-US" sz="2400" dirty="0" smtClean="0"/>
              <a:t>はない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53249" y="6468838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65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545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電気メスの構成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3D30B9-0E35-480E-8825-ACD708044379}"/>
              </a:ext>
            </a:extLst>
          </p:cNvPr>
          <p:cNvSpPr txBox="1"/>
          <p:nvPr/>
        </p:nvSpPr>
        <p:spPr>
          <a:xfrm>
            <a:off x="7181603" y="6130933"/>
            <a:ext cx="379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電気メスの作用方式と原理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FFA82985-3193-4E28-AC9B-314085884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49" y="1521820"/>
            <a:ext cx="5562601" cy="4908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メス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本体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高周波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電流を発生する部分。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大きさや作用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方式（切開，凝固，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混合など）を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メス先電極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を身体に流し込む部分。非常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小さい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一点に電流が集中する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流れ込む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部分に高熱が発生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メス先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電極から流入した高周波電流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に回収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し，本体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へ戻す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部分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広い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面積で電流を受けるので高熱は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生しない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C6A60DB-1625-481A-8B0C-DB04F84BB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60" t="25372" r="6458" b="18332"/>
          <a:stretch/>
        </p:blipFill>
        <p:spPr>
          <a:xfrm>
            <a:off x="7084456" y="3238019"/>
            <a:ext cx="3993459" cy="284295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05A674-5711-44C0-A925-A6824191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" t="25509" r="51577" b="18195"/>
          <a:stretch/>
        </p:blipFill>
        <p:spPr>
          <a:xfrm>
            <a:off x="7084456" y="453876"/>
            <a:ext cx="3993459" cy="2842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84456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4949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92" y="415003"/>
            <a:ext cx="7923415" cy="1114540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電気メスの取り扱い手順と注意点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7152D-8274-4542-B9AD-ACA673B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440"/>
            <a:ext cx="10425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➊</a:t>
            </a:r>
            <a:r>
              <a:rPr lang="ja-JP" altLang="en-US" dirty="0" smtClean="0"/>
              <a:t>対極板</a:t>
            </a:r>
            <a:r>
              <a:rPr lang="ja-JP" altLang="en-US" dirty="0"/>
              <a:t>を患者に装着</a:t>
            </a:r>
            <a:r>
              <a:rPr lang="ja-JP" altLang="en-US" dirty="0" smtClean="0"/>
              <a:t>し，本体</a:t>
            </a:r>
            <a:r>
              <a:rPr lang="ja-JP" altLang="en-US" dirty="0"/>
              <a:t>と接続</a:t>
            </a:r>
            <a:r>
              <a:rPr lang="ja-JP" altLang="en-US" dirty="0" smtClean="0"/>
              <a:t>する 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❷</a:t>
            </a:r>
            <a:r>
              <a:rPr lang="ja-JP" altLang="en-US" dirty="0" smtClean="0"/>
              <a:t>術</a:t>
            </a:r>
            <a:r>
              <a:rPr lang="ja-JP" altLang="en-US" dirty="0"/>
              <a:t>野から下ろされたメス先電極を本体と接続</a:t>
            </a:r>
            <a:r>
              <a:rPr lang="ja-JP" altLang="en-US" dirty="0" smtClean="0"/>
              <a:t>する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注意！</a:t>
            </a:r>
            <a:r>
              <a:rPr lang="ja-JP" altLang="en-US" dirty="0" smtClean="0"/>
              <a:t>　メス先電極のコード</a:t>
            </a:r>
            <a:r>
              <a:rPr lang="ja-JP" altLang="en-US" dirty="0"/>
              <a:t>を小さく巻いた状態で使用する</a:t>
            </a:r>
            <a:r>
              <a:rPr lang="ja-JP" altLang="en-US" dirty="0" smtClean="0"/>
              <a:t>と電気</a:t>
            </a:r>
            <a:r>
              <a:rPr lang="ja-JP" altLang="en-US" dirty="0"/>
              <a:t>抵抗が</a:t>
            </a:r>
            <a:r>
              <a:rPr lang="ja-JP" altLang="en-US" dirty="0" smtClean="0"/>
              <a:t>上がり，対極板</a:t>
            </a:r>
            <a:r>
              <a:rPr lang="ja-JP" altLang="en-US" dirty="0"/>
              <a:t>以外の部分に電流が流れやすく</a:t>
            </a:r>
            <a:r>
              <a:rPr lang="ja-JP" altLang="en-US" dirty="0" smtClean="0"/>
              <a:t>なる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❸</a:t>
            </a:r>
            <a:r>
              <a:rPr lang="ja-JP" altLang="en-US" dirty="0" smtClean="0"/>
              <a:t>術者</a:t>
            </a:r>
            <a:r>
              <a:rPr lang="ja-JP" altLang="en-US" dirty="0"/>
              <a:t>の指示</a:t>
            </a:r>
            <a:r>
              <a:rPr lang="ja-JP" altLang="en-US" dirty="0" smtClean="0"/>
              <a:t>で，作用</a:t>
            </a:r>
            <a:r>
              <a:rPr lang="ja-JP" altLang="en-US" dirty="0"/>
              <a:t>方式（</a:t>
            </a:r>
            <a:r>
              <a:rPr lang="ja-JP" altLang="en-US" dirty="0" smtClean="0"/>
              <a:t>切開，凝固，混合</a:t>
            </a:r>
            <a:r>
              <a:rPr lang="ja-JP" altLang="en-US" dirty="0"/>
              <a:t>など）と出力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大きさを</a:t>
            </a:r>
            <a:r>
              <a:rPr lang="ja-JP" altLang="en-US" dirty="0"/>
              <a:t>設定</a:t>
            </a:r>
            <a:r>
              <a:rPr lang="ja-JP" altLang="en-US" dirty="0" smtClean="0"/>
              <a:t>する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注意！</a:t>
            </a:r>
            <a:r>
              <a:rPr lang="ja-JP" altLang="en-US" dirty="0" smtClean="0"/>
              <a:t>　出力</a:t>
            </a:r>
            <a:r>
              <a:rPr lang="ja-JP" altLang="en-US" dirty="0"/>
              <a:t>が弱いと感じる場合</a:t>
            </a:r>
            <a:r>
              <a:rPr lang="ja-JP" altLang="en-US" dirty="0" smtClean="0"/>
              <a:t>は，むやみ</a:t>
            </a:r>
            <a:r>
              <a:rPr lang="ja-JP" altLang="en-US" dirty="0"/>
              <a:t>に出力の大きさを</a:t>
            </a:r>
            <a:r>
              <a:rPr lang="ja-JP" altLang="en-US" dirty="0" smtClean="0"/>
              <a:t>上げず，メス先</a:t>
            </a:r>
            <a:r>
              <a:rPr lang="ja-JP" altLang="en-US" dirty="0"/>
              <a:t>の汚れを取り除く。対極板が適切に装着されているか確認することも</a:t>
            </a:r>
            <a:r>
              <a:rPr lang="ja-JP" altLang="en-US" dirty="0" smtClean="0"/>
              <a:t>重要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68078" y="646878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9550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785"/>
            <a:ext cx="10515600" cy="106850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対極板の正しい装着方法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7152D-8274-4542-B9AD-ACA673B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4688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lang="ja-JP" altLang="en-US" dirty="0" smtClean="0"/>
              <a:t>対極板</a:t>
            </a:r>
            <a:r>
              <a:rPr lang="ja-JP" altLang="en-US" dirty="0"/>
              <a:t>の不適切な使用は熱傷の原因になる</a:t>
            </a:r>
            <a:r>
              <a:rPr lang="ja-JP" altLang="en-US" dirty="0" smtClean="0"/>
              <a:t>ため，以下</a:t>
            </a:r>
            <a:r>
              <a:rPr lang="ja-JP" altLang="en-US" dirty="0"/>
              <a:t>の点に</a:t>
            </a:r>
            <a:r>
              <a:rPr lang="ja-JP" altLang="en-US" dirty="0" smtClean="0"/>
              <a:t>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err="1" smtClean="0"/>
              <a:t>意</a:t>
            </a:r>
            <a:r>
              <a:rPr lang="ja-JP" altLang="en-US" dirty="0" err="1"/>
              <a:t>して</a:t>
            </a:r>
            <a:r>
              <a:rPr lang="ja-JP" altLang="en-US" dirty="0"/>
              <a:t>正しく装着する</a:t>
            </a:r>
            <a:r>
              <a:rPr lang="ja-JP" altLang="en-US" dirty="0" smtClean="0"/>
              <a:t>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・長辺</a:t>
            </a:r>
            <a:r>
              <a:rPr lang="ja-JP" altLang="en-US" sz="2000" dirty="0"/>
              <a:t>が術野に向くように</a:t>
            </a:r>
            <a:r>
              <a:rPr lang="ja-JP" altLang="en-US" sz="2000" dirty="0" smtClean="0"/>
              <a:t>貼る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・使用</a:t>
            </a:r>
            <a:r>
              <a:rPr lang="ja-JP" altLang="en-US" sz="2000" dirty="0"/>
              <a:t>期限を過ぎた対極板は使用</a:t>
            </a:r>
            <a:r>
              <a:rPr lang="ja-JP" altLang="en-US" sz="2000" dirty="0" smtClean="0"/>
              <a:t>しない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・十分</a:t>
            </a:r>
            <a:r>
              <a:rPr lang="ja-JP" altLang="en-US" sz="2000" dirty="0"/>
              <a:t>な装着面積が</a:t>
            </a:r>
            <a:r>
              <a:rPr lang="ja-JP" altLang="en-US" sz="2000" dirty="0" smtClean="0"/>
              <a:t>あり，凹凸</a:t>
            </a:r>
            <a:r>
              <a:rPr lang="ja-JP" altLang="en-US" sz="2000" dirty="0"/>
              <a:t>の少ない部位に</a:t>
            </a:r>
            <a:r>
              <a:rPr lang="ja-JP" altLang="en-US" sz="2000" dirty="0" smtClean="0"/>
              <a:t>貼る 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・血行</a:t>
            </a:r>
            <a:r>
              <a:rPr lang="ja-JP" altLang="en-US" sz="2000" dirty="0"/>
              <a:t>のよい筋肉質の部位</a:t>
            </a:r>
            <a:r>
              <a:rPr lang="ja-JP" altLang="en-US" sz="2000" dirty="0" smtClean="0"/>
              <a:t>で，圧迫</a:t>
            </a:r>
            <a:r>
              <a:rPr lang="ja-JP" altLang="en-US" sz="2000" dirty="0"/>
              <a:t>を受けない部位に</a:t>
            </a:r>
            <a:r>
              <a:rPr lang="ja-JP" altLang="en-US" sz="2000" dirty="0" smtClean="0"/>
              <a:t>貼る 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 smtClean="0"/>
              <a:t>　・体毛</a:t>
            </a:r>
            <a:r>
              <a:rPr lang="ja-JP" altLang="en-US" sz="2000" dirty="0"/>
              <a:t>が濃い場合は剃毛してから</a:t>
            </a:r>
            <a:r>
              <a:rPr lang="ja-JP" altLang="en-US" sz="2000" dirty="0" smtClean="0"/>
              <a:t>貼る</a:t>
            </a:r>
            <a:endParaRPr lang="ja-JP" altLang="en-US" sz="2000" dirty="0"/>
          </a:p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5C2CFE-5C42-45FB-AF1D-67711E3CB462}"/>
              </a:ext>
            </a:extLst>
          </p:cNvPr>
          <p:cNvSpPr txBox="1"/>
          <p:nvPr/>
        </p:nvSpPr>
        <p:spPr>
          <a:xfrm>
            <a:off x="4196418" y="6160492"/>
            <a:ext cx="3799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対極板装着部位の例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1110" t="14957" r="26149" b="23077"/>
          <a:stretch/>
        </p:blipFill>
        <p:spPr>
          <a:xfrm>
            <a:off x="1184909" y="4560745"/>
            <a:ext cx="2266950" cy="12594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5729" t="25000" r="29896" b="23518"/>
          <a:stretch/>
        </p:blipFill>
        <p:spPr>
          <a:xfrm>
            <a:off x="6373677" y="4647058"/>
            <a:ext cx="2202735" cy="11731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17301" t="24427" r="31111" b="18430"/>
          <a:stretch/>
        </p:blipFill>
        <p:spPr>
          <a:xfrm>
            <a:off x="8906007" y="4521253"/>
            <a:ext cx="2254051" cy="14044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l="15873" t="25414" r="22857" b="11658"/>
          <a:stretch/>
        </p:blipFill>
        <p:spPr>
          <a:xfrm>
            <a:off x="3794869" y="4659409"/>
            <a:ext cx="2042709" cy="118011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09641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45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669"/>
            <a:ext cx="10515600" cy="111533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熱傷の原因と</a:t>
            </a: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対策</a:t>
            </a:r>
            <a:endParaRPr lang="ja-JP" altLang="en-US" sz="4000" b="1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F950B6-099A-4453-BC57-271A8074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17" y="1556574"/>
            <a:ext cx="35560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が十分な面積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endParaRPr lang="en-US" altLang="ja-JP" sz="2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患者と接触していない</a:t>
            </a:r>
            <a:endParaRPr lang="en-US" altLang="ja-JP" sz="2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と，高周波電流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集中</a:t>
            </a:r>
            <a:endParaRPr lang="en-US" altLang="ja-JP" sz="2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により，熱傷を起こす</a:t>
            </a:r>
            <a:endParaRPr lang="en-US" altLang="ja-JP" sz="2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危険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lang="en-US" altLang="ja-JP" sz="2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による熱傷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sz="2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原因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r>
              <a:rPr lang="ja-JP" altLang="en-US" sz="2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対策の</a:t>
            </a:r>
            <a:r>
              <a:rPr lang="ja-JP" altLang="en-US" sz="2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endParaRPr lang="en-US" altLang="ja-JP" sz="2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・対極板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のはがれ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術前にしっかり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固定する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・対極板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の乾き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使用期限を確認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・対極板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のサイズが小さい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患者に適した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サイズ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4BBBD4-3667-4EB2-BD16-BA8F5148FF8C}"/>
              </a:ext>
            </a:extLst>
          </p:cNvPr>
          <p:cNvSpPr txBox="1"/>
          <p:nvPr/>
        </p:nvSpPr>
        <p:spPr>
          <a:xfrm>
            <a:off x="5510874" y="5723246"/>
            <a:ext cx="4252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対極板装着部での熱傷の原因と対策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0317" t="26684" r="20397" b="21394"/>
          <a:stretch/>
        </p:blipFill>
        <p:spPr>
          <a:xfrm>
            <a:off x="3390901" y="1524000"/>
            <a:ext cx="8492536" cy="40766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26020" y="6492034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093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熱傷の原因と対策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4BBBD4-3667-4EB2-BD16-BA8F5148FF8C}"/>
              </a:ext>
            </a:extLst>
          </p:cNvPr>
          <p:cNvSpPr txBox="1"/>
          <p:nvPr/>
        </p:nvSpPr>
        <p:spPr>
          <a:xfrm>
            <a:off x="4064665" y="6470413"/>
            <a:ext cx="4252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対極板装着部での熱傷の原因と対策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2485DE-BE1C-48F5-8B12-2EADEA06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3" t="21111" r="1146" b="24815"/>
          <a:stretch/>
        </p:blipFill>
        <p:spPr>
          <a:xfrm>
            <a:off x="1297454" y="2566671"/>
            <a:ext cx="9597091" cy="389215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801CD-2AA3-432F-AEFD-D6CDFC7A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463"/>
            <a:ext cx="10515600" cy="202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lang="ja-JP" altLang="en-US" sz="2400" dirty="0" smtClean="0"/>
              <a:t>メス先</a:t>
            </a:r>
            <a:r>
              <a:rPr lang="ja-JP" altLang="en-US" sz="2400" dirty="0"/>
              <a:t>電極からの電流が対極板以外のところを流れる</a:t>
            </a:r>
            <a:r>
              <a:rPr lang="ja-JP" altLang="en-US" sz="2400" dirty="0" smtClean="0"/>
              <a:t>と，熱傷を起こす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ja-JP" altLang="en-US" sz="2400" dirty="0" smtClean="0"/>
              <a:t>危険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ある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ja-JP" altLang="en-US" sz="2400" dirty="0" smtClean="0"/>
              <a:t>術前</a:t>
            </a:r>
            <a:r>
              <a:rPr lang="ja-JP" altLang="en-US" sz="2400" dirty="0"/>
              <a:t>に身体が接触する部位にガーゼやタオルを挿入する</a:t>
            </a:r>
            <a:r>
              <a:rPr lang="ja-JP" altLang="en-US" sz="2400" dirty="0" smtClean="0"/>
              <a:t>ことで，身体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lang="ja-JP" altLang="en-US" sz="2400" dirty="0" smtClean="0"/>
              <a:t>同士</a:t>
            </a:r>
            <a:r>
              <a:rPr lang="ja-JP" altLang="en-US" sz="2400" dirty="0"/>
              <a:t>の接触を</a:t>
            </a:r>
            <a:r>
              <a:rPr lang="ja-JP" altLang="en-US" sz="2400" dirty="0" smtClean="0"/>
              <a:t>防ぐ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4332" y="6531968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2806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ADBD7-9A96-4EEF-93A4-AAABAA2B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07" y="500061"/>
            <a:ext cx="5814786" cy="132556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電気メスによる雑音障害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522B7C-1858-4956-8637-FB1504B1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739"/>
            <a:ext cx="10515600" cy="364626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メスの高周波電流は雑音障害を引き起こすことが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雑音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障害による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トラブルと対策の例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・患者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モニタへのノイズ混入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モニタ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のフィルタ機能を使用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視鏡モニタへのノイズ混入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視鏡のカメラケーブルと電気メスのケーブルを離して使用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・心臓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ペースメーカの誤作動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臨床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工学技士へ対応を依頼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し，一時的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に設定を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変える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2769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9120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257</Words>
  <Application>Microsoft Office PowerPoint</Application>
  <PresentationFormat>ワイド画面</PresentationFormat>
  <Paragraphs>96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電気メスのメカニズム</vt:lpstr>
      <vt:lpstr>電気メスの構成</vt:lpstr>
      <vt:lpstr>電気メスの取り扱い手順と注意点</vt:lpstr>
      <vt:lpstr>対極板の正しい装着方法</vt:lpstr>
      <vt:lpstr>熱傷の原因と対策</vt:lpstr>
      <vt:lpstr>熱傷の原因と対策</vt:lpstr>
      <vt:lpstr>電気メスによる雑音障害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肺動脈カテーテルと心拍出量測定 （スワンガンツ・カテーテル）</dc:title>
  <dc:creator>本塚 旭</dc:creator>
  <cp:lastModifiedBy>医学書院</cp:lastModifiedBy>
  <cp:revision>36</cp:revision>
  <dcterms:created xsi:type="dcterms:W3CDTF">2021-05-25T03:42:41Z</dcterms:created>
  <dcterms:modified xsi:type="dcterms:W3CDTF">2021-10-06T02:03:52Z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