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1" r:id="rId2"/>
    <p:sldId id="260" r:id="rId3"/>
    <p:sldId id="259" r:id="rId4"/>
    <p:sldId id="261" r:id="rId5"/>
    <p:sldId id="262" r:id="rId6"/>
    <p:sldId id="312" r:id="rId7"/>
    <p:sldId id="313" r:id="rId8"/>
    <p:sldId id="314" r:id="rId9"/>
    <p:sldId id="315" r:id="rId10"/>
    <p:sldId id="316" r:id="rId11"/>
    <p:sldId id="317" r:id="rId12"/>
    <p:sldId id="268" r:id="rId13"/>
    <p:sldId id="272" r:id="rId14"/>
    <p:sldId id="318" r:id="rId15"/>
    <p:sldId id="319" r:id="rId16"/>
    <p:sldId id="320" r:id="rId17"/>
    <p:sldId id="321" r:id="rId18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614" autoAdjust="0"/>
  </p:normalViewPr>
  <p:slideViewPr>
    <p:cSldViewPr snapToGrid="0">
      <p:cViewPr varScale="1">
        <p:scale>
          <a:sx n="76" d="100"/>
          <a:sy n="76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fld id="{E1ACC772-1F6D-403C-80AD-619B838506C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60"/>
            <a:ext cx="4307046" cy="341541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60"/>
            <a:ext cx="4307046" cy="341541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A2C18767-8334-42CD-ABFB-C428ABB273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52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6732" cy="34200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458" y="1"/>
            <a:ext cx="4308306" cy="34200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E79A137A-8109-4000-A501-2D57129FCA76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620" y="3275739"/>
            <a:ext cx="7952100" cy="2681149"/>
          </a:xfrm>
          <a:prstGeom prst="rect">
            <a:avLst/>
          </a:prstGeom>
        </p:spPr>
        <p:txBody>
          <a:bodyPr vert="horz" lIns="90562" tIns="45281" rIns="90562" bIns="452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193"/>
            <a:ext cx="4306732" cy="34200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458" y="6465193"/>
            <a:ext cx="4308306" cy="34200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7F3F9827-105F-477D-A19B-125D65060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54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F9827-105F-477D-A19B-125D65060D9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13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F9827-105F-477D-A19B-125D65060D9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27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F9827-105F-477D-A19B-125D65060D9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0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4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89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96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7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4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0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0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20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8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EE54-9B69-44B8-8E31-594B095DFFDF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BFFE-FC27-45D4-9DBE-3D671A6FE4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663332" y="2985997"/>
            <a:ext cx="641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Ⅱ-21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人工呼吸器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493977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換気モード❸</a:t>
            </a:r>
            <a:r>
              <a:rPr lang="en-US" altLang="ja-JP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―</a:t>
            </a:r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PSV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555" t="18643" r="12015" b="11852"/>
          <a:stretch/>
        </p:blipFill>
        <p:spPr>
          <a:xfrm>
            <a:off x="1250668" y="1384431"/>
            <a:ext cx="10014232" cy="47498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119257" y="64023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8261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735277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換気モード➍</a:t>
            </a:r>
            <a:r>
              <a:rPr lang="en-US" altLang="ja-JP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―</a:t>
            </a:r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CPAP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8750" t="27900" r="13820" b="25062"/>
          <a:stretch/>
        </p:blipFill>
        <p:spPr>
          <a:xfrm>
            <a:off x="673100" y="1892301"/>
            <a:ext cx="10699750" cy="365614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43057" y="64150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443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68023B6D-C601-4C73-93CB-68E190E3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009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呼吸器装着中の観察・確認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項目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021" t="17778" r="3646" b="35000"/>
          <a:stretch/>
        </p:blipFill>
        <p:spPr>
          <a:xfrm>
            <a:off x="628650" y="1862366"/>
            <a:ext cx="10934700" cy="326843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979557" y="63896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8905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8" y="488951"/>
            <a:ext cx="10515600" cy="1016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アラーム発生時）➊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19257" y="64023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8819" t="32346" r="15694" b="17407"/>
          <a:stretch/>
        </p:blipFill>
        <p:spPr>
          <a:xfrm>
            <a:off x="368300" y="1663700"/>
            <a:ext cx="11578435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8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7" y="0"/>
            <a:ext cx="10515600" cy="8731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アラーム発生時）❷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09453" y="6523014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500" t="27222" r="27187" b="9074"/>
          <a:stretch/>
        </p:blipFill>
        <p:spPr>
          <a:xfrm>
            <a:off x="998266" y="824556"/>
            <a:ext cx="10195463" cy="55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7" y="553811"/>
            <a:ext cx="10515600" cy="87312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非侵襲</a:t>
            </a: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的陽圧換気（</a:t>
            </a:r>
            <a:r>
              <a:rPr lang="en-US" altLang="zh-TW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NPPV</a:t>
            </a: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23593" y="1714033"/>
            <a:ext cx="10944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en-US" altLang="ja-JP" sz="2800" dirty="0" smtClean="0"/>
              <a:t>NPPV </a:t>
            </a:r>
            <a:r>
              <a:rPr lang="ja-JP" altLang="en-US" sz="2800" dirty="0" smtClean="0"/>
              <a:t>は人工</a:t>
            </a:r>
            <a:r>
              <a:rPr lang="ja-JP" altLang="en-US" sz="2800" dirty="0"/>
              <a:t>気道を留置せず，マスクなどを用いて口</a:t>
            </a:r>
            <a:r>
              <a:rPr lang="ja-JP" altLang="en-US" sz="2800" dirty="0" smtClean="0"/>
              <a:t>鼻腔から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ス</a:t>
            </a:r>
            <a:r>
              <a:rPr lang="ja-JP" altLang="en-US" sz="2800" dirty="0"/>
              <a:t>を送り，換気を補助する</a:t>
            </a:r>
            <a:r>
              <a:rPr lang="ja-JP" altLang="en-US" sz="2800" dirty="0" smtClean="0"/>
              <a:t>方法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en-US" altLang="ja-JP" sz="2800" dirty="0"/>
              <a:t>NPPV </a:t>
            </a:r>
            <a:r>
              <a:rPr lang="ja-JP" altLang="en-US" sz="2800" dirty="0"/>
              <a:t>には①気管挿管・気管切開</a:t>
            </a:r>
            <a:r>
              <a:rPr lang="ja-JP" altLang="en-US" sz="2800" dirty="0" smtClean="0"/>
              <a:t>に伴う</a:t>
            </a:r>
            <a:r>
              <a:rPr lang="ja-JP" altLang="en-US" sz="2800" dirty="0"/>
              <a:t>出血や損傷，合併症を</a:t>
            </a:r>
            <a:r>
              <a:rPr lang="ja-JP" altLang="en-US" sz="2800" dirty="0" smtClean="0"/>
              <a:t>軽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減</a:t>
            </a:r>
            <a:r>
              <a:rPr lang="ja-JP" altLang="en-US" sz="2800" dirty="0"/>
              <a:t>できる，②会話</a:t>
            </a:r>
            <a:r>
              <a:rPr lang="ja-JP" altLang="en-US" sz="2800" dirty="0" smtClean="0"/>
              <a:t>・食事</a:t>
            </a:r>
            <a:r>
              <a:rPr lang="ja-JP" altLang="en-US" sz="2800" dirty="0"/>
              <a:t>が可能である，③着脱（導入と中断）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容易である</a:t>
            </a:r>
            <a:r>
              <a:rPr lang="ja-JP" altLang="en-US" sz="2800" dirty="0"/>
              <a:t>，④鎮痛薬の減量（または不要）が可能で</a:t>
            </a:r>
            <a:r>
              <a:rPr lang="ja-JP" altLang="en-US" sz="2800" dirty="0" smtClean="0"/>
              <a:t>ある</a:t>
            </a:r>
            <a:r>
              <a:rPr lang="ja-JP" altLang="en-US" sz="2800" dirty="0"/>
              <a:t>，</a:t>
            </a:r>
            <a:r>
              <a:rPr lang="ja-JP" altLang="en-US" sz="2800" dirty="0" smtClean="0"/>
              <a:t>など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多くの利点があり，その適応は</a:t>
            </a:r>
            <a:r>
              <a:rPr lang="ja-JP" altLang="en-US" sz="2800" dirty="0" smtClean="0"/>
              <a:t>増えてきている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en-US" altLang="ja-JP" sz="2800" dirty="0"/>
              <a:t>NPPV </a:t>
            </a:r>
            <a:r>
              <a:rPr lang="ja-JP" altLang="en-US" sz="2800" dirty="0"/>
              <a:t>の管理の実際については，まず適切な</a:t>
            </a:r>
            <a:r>
              <a:rPr lang="ja-JP" altLang="en-US" sz="2800" dirty="0" smtClean="0"/>
              <a:t>マスク</a:t>
            </a:r>
            <a:r>
              <a:rPr lang="ja-JP" altLang="en-US" sz="2800" dirty="0"/>
              <a:t>を選択する</a:t>
            </a:r>
            <a:r>
              <a:rPr lang="ja-JP" altLang="en-US" sz="2800" dirty="0" smtClean="0"/>
              <a:t>必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要</a:t>
            </a:r>
            <a:r>
              <a:rPr lang="ja-JP" altLang="en-US" sz="2800" dirty="0"/>
              <a:t>が</a:t>
            </a:r>
            <a:r>
              <a:rPr lang="ja-JP" altLang="en-US" sz="2800" dirty="0" smtClean="0"/>
              <a:t>ある（次頁スライド）。また</a:t>
            </a:r>
            <a:r>
              <a:rPr lang="ja-JP" altLang="en-US" sz="2800" dirty="0"/>
              <a:t>，</a:t>
            </a:r>
            <a:r>
              <a:rPr lang="en-US" altLang="ja-JP" sz="2800" dirty="0"/>
              <a:t>NPPV </a:t>
            </a:r>
            <a:r>
              <a:rPr lang="ja-JP" altLang="en-US" sz="2800" dirty="0"/>
              <a:t>導入後は，機器</a:t>
            </a:r>
            <a:r>
              <a:rPr lang="ja-JP" altLang="en-US" sz="2800" dirty="0" smtClean="0"/>
              <a:t>その</a:t>
            </a:r>
            <a:r>
              <a:rPr lang="ja-JP" altLang="en-US" sz="2800" dirty="0" err="1" smtClean="0"/>
              <a:t>も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のだけで</a:t>
            </a:r>
            <a:r>
              <a:rPr lang="ja-JP" altLang="en-US" sz="2800" dirty="0"/>
              <a:t>なく，患者の状態や合併症の有無</a:t>
            </a:r>
            <a:r>
              <a:rPr lang="ja-JP" altLang="en-US" sz="2800" dirty="0" smtClean="0"/>
              <a:t>など</a:t>
            </a:r>
            <a:r>
              <a:rPr lang="ja-JP" altLang="en-US" sz="2800" dirty="0"/>
              <a:t>をモニタリング</a:t>
            </a:r>
            <a:r>
              <a:rPr lang="ja-JP" altLang="en-US" sz="2800" dirty="0" err="1" smtClean="0"/>
              <a:t>す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err="1" smtClean="0"/>
              <a:t>る</a:t>
            </a:r>
            <a:r>
              <a:rPr lang="ja-JP" altLang="en-US" sz="2800" dirty="0"/>
              <a:t>必要</a:t>
            </a:r>
            <a:r>
              <a:rPr lang="ja-JP" altLang="en-US" sz="2800" dirty="0" smtClean="0"/>
              <a:t>がある（次々頁スライド）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19257" y="64023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207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4030" y="0"/>
            <a:ext cx="10515600" cy="873124"/>
          </a:xfrm>
        </p:spPr>
        <p:txBody>
          <a:bodyPr>
            <a:normAutofit/>
          </a:bodyPr>
          <a:lstStyle/>
          <a:p>
            <a:pPr algn="ctr"/>
            <a:r>
              <a:rPr lang="en-US" altLang="ja-JP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NPPV</a:t>
            </a:r>
            <a:r>
              <a:rPr lang="ja-JP" altLang="en-US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マスク</a:t>
            </a:r>
            <a:r>
              <a:rPr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の種類と利点・欠点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40896" y="6233180"/>
            <a:ext cx="165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0902" t="13210" r="21180" b="5432"/>
          <a:stretch/>
        </p:blipFill>
        <p:spPr>
          <a:xfrm>
            <a:off x="2398330" y="634969"/>
            <a:ext cx="7747000" cy="61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7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3530" y="0"/>
            <a:ext cx="10515600" cy="873124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NPPV 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導入後のモニタリング内容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49708" y="6334780"/>
            <a:ext cx="157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7396" t="14258" r="19896" b="13889"/>
          <a:stretch/>
        </p:blipFill>
        <p:spPr>
          <a:xfrm>
            <a:off x="1515680" y="795880"/>
            <a:ext cx="9131300" cy="58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609599" y="1724664"/>
            <a:ext cx="5181600" cy="5011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機能の低下や機能不全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に，その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機能の代行および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補　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助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行う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①肺胞換気量の維持，②肺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ガス交換の改善，③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呼吸仕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事量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の軽減を図る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呼吸器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疾患だけでなく，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手術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後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の循環不全や代謝不全時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全身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管理を行う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10657CD9-1E3F-4592-96DF-318C3174C602}"/>
              </a:ext>
            </a:extLst>
          </p:cNvPr>
          <p:cNvSpPr txBox="1">
            <a:spLocks/>
          </p:cNvSpPr>
          <p:nvPr/>
        </p:nvSpPr>
        <p:spPr bwMode="auto">
          <a:xfrm>
            <a:off x="609599" y="813594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7C5A2D53-20B5-4320-9E41-3538646433B3}"/>
              </a:ext>
            </a:extLst>
          </p:cNvPr>
          <p:cNvSpPr txBox="1">
            <a:spLocks/>
          </p:cNvSpPr>
          <p:nvPr/>
        </p:nvSpPr>
        <p:spPr bwMode="auto">
          <a:xfrm>
            <a:off x="6193367" y="813594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6193367" y="1724664"/>
            <a:ext cx="5181600" cy="5011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得られた測定値から適切な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換気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設定であるか判断する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の換気条件に合った適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切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なアラームを設定する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生体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情報モニタ，特に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パルス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オキシメータ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は必ず装着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66857" y="642812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918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人工呼吸器の構成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56467" y="2117744"/>
            <a:ext cx="2940149" cy="3866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駆動源接続部，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工呼吸器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本体，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吸回路などから構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成される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48819" t="26296" r="11945" b="24692"/>
          <a:stretch/>
        </p:blipFill>
        <p:spPr>
          <a:xfrm>
            <a:off x="838200" y="1690688"/>
            <a:ext cx="6718283" cy="472063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963868" y="6409145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349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4166" y="316031"/>
            <a:ext cx="9453467" cy="972231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グラフィックモニタ（一例）とその役割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4375" t="25679" r="12986" b="15061"/>
          <a:stretch/>
        </p:blipFill>
        <p:spPr>
          <a:xfrm>
            <a:off x="1753709" y="2546003"/>
            <a:ext cx="8534380" cy="3916350"/>
          </a:xfrm>
          <a:prstGeom prst="rect">
            <a:avLst/>
          </a:prstGeom>
        </p:spPr>
      </p:pic>
      <p:sp>
        <p:nvSpPr>
          <p:cNvPr id="6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838197" y="1288262"/>
            <a:ext cx="10365404" cy="1257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条件やアラーム，その他の機能を設定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呼吸器の内部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に搭載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されている各センサから得られた測定値を確認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気道内圧波形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や吸気・呼気フロー波形，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換気量波形などから，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患者の状態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を把握する</a:t>
            </a:r>
            <a:endParaRPr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06557" y="6558582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146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735277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呼吸回路➊</a:t>
            </a:r>
            <a:r>
              <a:rPr lang="en-US" altLang="ja-JP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―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構成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1354" t="14445" r="22708" b="50556"/>
          <a:stretch/>
        </p:blipFill>
        <p:spPr>
          <a:xfrm>
            <a:off x="867228" y="2084840"/>
            <a:ext cx="10721495" cy="377348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93857" y="64150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4362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735277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呼吸回路❷</a:t>
            </a:r>
            <a:r>
              <a:rPr lang="en-US" altLang="ja-JP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―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役割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833" t="23827" r="9305" b="24321"/>
          <a:stretch/>
        </p:blipFill>
        <p:spPr>
          <a:xfrm>
            <a:off x="568158" y="1714631"/>
            <a:ext cx="11106483" cy="40765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81157" y="64023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085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換気様式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76300" y="736731"/>
            <a:ext cx="1026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ja-JP" altLang="en-US" sz="2400" dirty="0" smtClean="0"/>
              <a:t>送り込む</a:t>
            </a:r>
            <a:r>
              <a:rPr lang="ja-JP" altLang="en-US" sz="2400" dirty="0"/>
              <a:t>ガス量を一定にする量規定換気 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VCV</a:t>
            </a:r>
            <a:r>
              <a:rPr lang="ja-JP" altLang="en-US" sz="2400" dirty="0"/>
              <a:t>）と</a:t>
            </a:r>
            <a:r>
              <a:rPr lang="ja-JP" altLang="en-US" sz="2400" dirty="0" smtClean="0"/>
              <a:t>，圧を一定に</a:t>
            </a:r>
            <a:r>
              <a:rPr lang="ja-JP" altLang="en-US" sz="2400" dirty="0" err="1" smtClean="0"/>
              <a:t>す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err="1" smtClean="0"/>
              <a:t>る</a:t>
            </a:r>
            <a:r>
              <a:rPr lang="ja-JP" altLang="en-US" sz="2400" dirty="0" smtClean="0"/>
              <a:t>圧規定換気（</a:t>
            </a:r>
            <a:r>
              <a:rPr lang="en-US" altLang="ja-JP" sz="2400" dirty="0" smtClean="0"/>
              <a:t>PCV</a:t>
            </a:r>
            <a:r>
              <a:rPr lang="ja-JP" altLang="en-US" sz="2400" dirty="0"/>
              <a:t>）が</a:t>
            </a:r>
            <a:r>
              <a:rPr lang="ja-JP" altLang="en-US" sz="2400" dirty="0" smtClean="0"/>
              <a:t>ある</a:t>
            </a:r>
            <a:endParaRPr lang="en-US" altLang="ja-JP" sz="2400" dirty="0" smtClean="0"/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en-US" altLang="ja-JP" sz="2400" dirty="0" smtClean="0"/>
              <a:t>VCV </a:t>
            </a:r>
            <a:r>
              <a:rPr lang="ja-JP" altLang="en-US" sz="2400" dirty="0"/>
              <a:t>では一回換気量，換気回数，吸気流速などを，</a:t>
            </a:r>
            <a:r>
              <a:rPr lang="en-US" altLang="ja-JP" sz="2400" dirty="0" smtClean="0"/>
              <a:t>PCV</a:t>
            </a:r>
            <a:r>
              <a:rPr lang="ja-JP" altLang="en-US" sz="2400" dirty="0" smtClean="0"/>
              <a:t>では最高気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道内圧</a:t>
            </a:r>
            <a:r>
              <a:rPr lang="ja-JP" altLang="en-US" sz="2400" dirty="0"/>
              <a:t>，換気回数，吸気時間などを</a:t>
            </a:r>
            <a:r>
              <a:rPr lang="ja-JP" altLang="en-US" sz="2400" dirty="0" smtClean="0"/>
              <a:t>設定</a:t>
            </a:r>
            <a:r>
              <a:rPr lang="ja-JP" altLang="en-US" sz="2400" dirty="0"/>
              <a:t>する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7847" t="18025" r="7222" b="20740"/>
          <a:stretch/>
        </p:blipFill>
        <p:spPr>
          <a:xfrm>
            <a:off x="959254" y="2306391"/>
            <a:ext cx="10095691" cy="40944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30357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008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1700" y="125677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換気モード➊</a:t>
            </a:r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―CMV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6826" t="15961" r="23413" b="17019"/>
          <a:stretch/>
        </p:blipFill>
        <p:spPr>
          <a:xfrm>
            <a:off x="1776396" y="863731"/>
            <a:ext cx="8766208" cy="552981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43057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0115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9800" y="290777"/>
            <a:ext cx="10515600" cy="89045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換気モード❷</a:t>
            </a:r>
            <a:r>
              <a:rPr lang="en-US" altLang="ja-JP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―</a:t>
            </a:r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SIMV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270" t="19771" r="35079" b="27319"/>
          <a:stretch/>
        </p:blipFill>
        <p:spPr>
          <a:xfrm>
            <a:off x="1803289" y="1308233"/>
            <a:ext cx="8788621" cy="48753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19257" y="64023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4316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268</Words>
  <Application>Microsoft Office PowerPoint</Application>
  <PresentationFormat>ワイド画面</PresentationFormat>
  <Paragraphs>73</Paragraphs>
  <Slides>17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游ゴシック</vt:lpstr>
      <vt:lpstr>游ゴシック Light</vt:lpstr>
      <vt:lpstr>游ゴシック Medium</vt:lpstr>
      <vt:lpstr>Arial</vt:lpstr>
      <vt:lpstr>Calibri</vt:lpstr>
      <vt:lpstr>Office テーマ</vt:lpstr>
      <vt:lpstr>PowerPoint プレゼンテーション</vt:lpstr>
      <vt:lpstr>PowerPoint プレゼンテーション</vt:lpstr>
      <vt:lpstr>人工呼吸器の構成</vt:lpstr>
      <vt:lpstr>グラフィックモニタ（一例）とその役割</vt:lpstr>
      <vt:lpstr>呼吸回路➊―構成</vt:lpstr>
      <vt:lpstr>呼吸回路❷―役割</vt:lpstr>
      <vt:lpstr>換気様式</vt:lpstr>
      <vt:lpstr>換気モード➊―CMV</vt:lpstr>
      <vt:lpstr>換気モード❷―SIMV</vt:lpstr>
      <vt:lpstr>換気モード❸―PSV</vt:lpstr>
      <vt:lpstr>換気モード➍―CPAP</vt:lpstr>
      <vt:lpstr>人工呼吸器装着中の観察・確認項目</vt:lpstr>
      <vt:lpstr>トラブル対応（アラーム発生時）➊</vt:lpstr>
      <vt:lpstr>トラブル対応（アラーム発生時）❷</vt:lpstr>
      <vt:lpstr>非侵襲的陽圧換気（NPPV）</vt:lpstr>
      <vt:lpstr>NPPVマスクの種類と利点・欠点</vt:lpstr>
      <vt:lpstr>NPPV 導入後のモニタリング内容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41</cp:revision>
  <cp:lastPrinted>2021-08-31T04:52:12Z</cp:lastPrinted>
  <dcterms:created xsi:type="dcterms:W3CDTF">2021-05-04T04:17:00Z</dcterms:created>
  <dcterms:modified xsi:type="dcterms:W3CDTF">2021-10-06T02:03:02Z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