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3" r:id="rId3"/>
    <p:sldId id="303" r:id="rId4"/>
    <p:sldId id="304" r:id="rId5"/>
    <p:sldId id="257" r:id="rId6"/>
    <p:sldId id="305" r:id="rId7"/>
    <p:sldId id="258" r:id="rId8"/>
    <p:sldId id="259" r:id="rId9"/>
    <p:sldId id="261" r:id="rId10"/>
    <p:sldId id="262" r:id="rId11"/>
    <p:sldId id="306" r:id="rId12"/>
    <p:sldId id="312" r:id="rId13"/>
    <p:sldId id="314" r:id="rId14"/>
    <p:sldId id="317" r:id="rId15"/>
    <p:sldId id="318" r:id="rId16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 " initials="" lastIdx="1" clrIdx="0">
    <p:extLst>
      <p:ext uri="{19B8F6BF-5375-455C-9EA6-DF929625EA0E}">
        <p15:presenceInfo xmlns:p15="http://schemas.microsoft.com/office/powerpoint/2012/main" userId="ffdaf0ed619bf53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4" d="100"/>
          <a:sy n="84" d="100"/>
        </p:scale>
        <p:origin x="30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1975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1400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2587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BCFDD-5587-408B-ADAF-4D23F871EB2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7FB3642-5102-4023-B805-CA2CA04978B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A8610-C608-4F5C-ADB7-82ECA808F24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1DD1B3-F1BB-4981-8C62-D8DF0C9521A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66287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4CA8296-3AE7-4A72-8D40-47EDE8945AB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47A5532-F851-4411-B0C4-F52C502BB5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773242-FE51-403C-BBE4-9F622E15ED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97ED7F-D328-480D-BE28-CD92210CD05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9477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D1DACF-D925-430A-BCC0-F208B2AE848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885CE5-4FC9-4CB1-9F16-C90AF9AB15E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ECA638-4E5A-42F9-92C1-F8CE1BEDD1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5F2505-C728-4C8C-A93D-476976EAEB9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64813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98834D-0A65-4DD0-8E73-591F25A101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37FA36-0DCD-42CD-8554-C5926DF69E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89B62E-ADEE-4A83-B6D8-1B83E1C2DD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FCE7F5-11DB-42EB-B6A2-6AC75DFAA66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25234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D8985A-5355-49B4-B069-FC414E86B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0FF31B1-D1EE-4E78-87C8-F32C29754C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D1B1381-8488-4C0E-8AC4-B79BA08276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BBC6D4-17E5-47AE-B566-5A8F008C2DD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9617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F60554A-B1C3-45C2-AD2D-B2A9917CAAA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AD88705-8D41-4AFB-8B06-EF04C3F88B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DF63DB1-0735-4BDF-AE32-ED4FDFAB00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F65A8-8346-4082-85EB-27BF5CAE5C8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8586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42987A-36A1-4504-B6B5-B94A844681A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47FA818-6A24-4B21-A753-00EEC4943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972A729-3DA6-4C84-B0D0-582C85F665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2453AB-6927-4226-B380-D4B664EB002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322013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2924691-1E8F-454A-974E-FEF3B557E5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56CEA9-C0C8-479E-971E-308817D244D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2CB18C-4BCB-4379-9211-E24E1086F6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A1AE76-60F2-4A28-9D4E-CDF7AB032BC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98527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2223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C8CEA7-79C2-409F-8767-ED55DA0C98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201992-1C5D-4ED9-AB62-DDAC999B6A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F676F2-CF6B-4786-851F-E2CB75FB717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DF3E34-352F-4E7C-BFBF-E24FF518399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72838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25D2D31-35C1-4956-A268-F8B9E059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454DB81-8600-4A7B-B25D-625858CC43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0AB7445-6DEA-456D-863F-87F6919AB2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6BAEF4-861F-409F-ACA9-B244852E45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449031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B3B0EB-D264-447B-8F07-5F5B91FCC0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B1C93DA-20A2-49E7-A8BF-C7B9AEF1A6C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A01CC84-701C-4D2B-A99A-D83D24946F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DA2C1A-656A-4320-BF96-1AF16403A89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06711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18F95CA-6372-4890-AE78-99F044280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86C51B0-7752-4539-8EC2-A6EF03D358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FD59EC6-1108-4FFF-8B42-68BB28D9B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5FF56D-A9AB-4A49-BF52-5A10E91B41C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75092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730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283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643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12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4084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5803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9457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B820F-490C-43CB-9447-6B4EB31EEE27}" type="datetimeFigureOut">
              <a:rPr kumimoji="1" lang="ja-JP" altLang="en-US" smtClean="0"/>
              <a:t>2021/10/6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59094-7619-4B7D-8499-4229DD4AA6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008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18010-24E3-445E-A40F-19879D942F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DF628031-AC0E-4513-A49D-642B9B7338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9E30DEE-411A-41DD-915F-E61CB0E78C0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DA745F2-1454-4778-BEFE-6D916A7E17B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295ED45-0038-4399-81C4-0F44519CED2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D351B6E-EECC-4ECD-A796-CCBA392261E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1448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1F6AC1E-710D-45DB-A73A-9DDDA3AE8685}"/>
              </a:ext>
            </a:extLst>
          </p:cNvPr>
          <p:cNvSpPr txBox="1"/>
          <p:nvPr/>
        </p:nvSpPr>
        <p:spPr>
          <a:xfrm>
            <a:off x="313548" y="3014441"/>
            <a:ext cx="114831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Ⅱ-2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　</a:t>
            </a:r>
            <a:r>
              <a:rPr lang="ja-JP" altLang="en-US" sz="5400" dirty="0" smtClean="0">
                <a:solidFill>
                  <a:prstClr val="white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心電図モニタ</a:t>
            </a:r>
            <a:endParaRPr kumimoji="1" lang="ja-JP" alt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950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0D49F4-9D53-49C3-88B4-EC8A2F10E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6765"/>
            <a:ext cx="10515600" cy="763960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心電図モニタの雑音障害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9606E-EFFD-474F-9C60-C0254EA0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8058"/>
            <a:ext cx="6062932" cy="50036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（１）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交流雑音（ハム） の原因　</a:t>
            </a:r>
          </a:p>
          <a:p>
            <a:pPr marL="457200" lvl="1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有線式心電図モニタ自身や一緒に使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用して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  <a:r>
              <a:rPr kumimoji="1"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ME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機器が接地されていない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患者に電気毛布を掛けている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電極コードが患者の近い位置にある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電極面の接触不良がある</a:t>
            </a:r>
            <a:endParaRPr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誘導コードの断線がある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（２）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呼吸性変動の原因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呼吸による胸郭の動きが大きい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電極の装着状態が不良である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（３）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筋電図混入の原因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心理的もしくは生理的な要因で緊張して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457200" lvl="1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EAA997-57D6-4F6E-AE9F-24EDCA6C26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5151"/>
          <a:stretch/>
        </p:blipFill>
        <p:spPr>
          <a:xfrm>
            <a:off x="7878419" y="1286127"/>
            <a:ext cx="3166300" cy="1624058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9BA3DAC-CACF-42F0-A4F7-0C42240BC1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67" t="24305" r="55697" b="12862"/>
          <a:stretch/>
        </p:blipFill>
        <p:spPr>
          <a:xfrm>
            <a:off x="7878419" y="3075369"/>
            <a:ext cx="3359650" cy="1551398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94F8556-3F34-481D-B862-D69BD1AF576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57" t="27634" r="11607" b="13695"/>
          <a:stretch/>
        </p:blipFill>
        <p:spPr>
          <a:xfrm>
            <a:off x="7883056" y="4887775"/>
            <a:ext cx="3237504" cy="1448656"/>
          </a:xfrm>
          <a:prstGeom prst="rect">
            <a:avLst/>
          </a:prstGeom>
        </p:spPr>
      </p:pic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3B8D645F-821E-423F-84C0-4886E194E8FB}"/>
              </a:ext>
            </a:extLst>
          </p:cNvPr>
          <p:cNvSpPr/>
          <p:nvPr/>
        </p:nvSpPr>
        <p:spPr>
          <a:xfrm>
            <a:off x="9501808" y="1297695"/>
            <a:ext cx="1447138" cy="3657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ハム混入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41E9E72-2B63-4EE7-B57D-8F0F2A76D3BC}"/>
              </a:ext>
            </a:extLst>
          </p:cNvPr>
          <p:cNvSpPr/>
          <p:nvPr/>
        </p:nvSpPr>
        <p:spPr>
          <a:xfrm>
            <a:off x="9558244" y="3184648"/>
            <a:ext cx="1447137" cy="3868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呼吸性変動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EE3F297-EA16-4A58-B5B5-CEBE9A5D18A4}"/>
              </a:ext>
            </a:extLst>
          </p:cNvPr>
          <p:cNvSpPr/>
          <p:nvPr/>
        </p:nvSpPr>
        <p:spPr>
          <a:xfrm>
            <a:off x="9506445" y="4886583"/>
            <a:ext cx="1542910" cy="39229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筋電図混入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5012044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08D1CF55-4D78-4DB8-B619-3548AEF0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078" y="983314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トラブル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対応➊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+mn-lt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1250" t="34630" r="6563" b="40740"/>
          <a:stretch/>
        </p:blipFill>
        <p:spPr>
          <a:xfrm>
            <a:off x="264478" y="2382707"/>
            <a:ext cx="11734800" cy="1978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2530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08D1CF55-4D78-4DB8-B619-3548AEF0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5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トラブル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対応❷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+mn-lt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3820" t="40740" r="3820" b="22593"/>
          <a:stretch/>
        </p:blipFill>
        <p:spPr>
          <a:xfrm>
            <a:off x="280988" y="2336801"/>
            <a:ext cx="11633200" cy="259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7107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08D1CF55-4D78-4DB8-B619-3548AEF0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5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トラブル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対応❸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+mn-lt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/>
          <a:srcRect l="10475" t="29788" r="11271" b="30988"/>
          <a:stretch/>
        </p:blipFill>
        <p:spPr>
          <a:xfrm>
            <a:off x="306231" y="2090059"/>
            <a:ext cx="11582713" cy="32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099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タイトル 1">
            <a:extLst>
              <a:ext uri="{FF2B5EF4-FFF2-40B4-BE49-F238E27FC236}">
                <a16:creationId xmlns:a16="http://schemas.microsoft.com/office/drawing/2014/main" id="{08D1CF55-4D78-4DB8-B619-3548AEF09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23926"/>
            <a:ext cx="10515600" cy="662781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トラブル</a:t>
            </a:r>
            <a:r>
              <a:rPr kumimoji="1" lang="ja-JP" altLang="en-US" sz="4000" b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n-ea"/>
              </a:rPr>
              <a:t>対応➍</a:t>
            </a:r>
            <a:endParaRPr kumimoji="1" lang="ja-JP" altLang="en-US" dirty="0">
              <a:solidFill>
                <a:schemeClr val="accent5">
                  <a:lumMod val="75000"/>
                </a:schemeClr>
              </a:solidFill>
              <a:latin typeface="+mn-lt"/>
              <a:ea typeface="游ゴシック Medium" panose="020B0500000000000000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/>
          <a:srcRect l="10952" t="45450" r="1666" b="26614"/>
          <a:stretch/>
        </p:blipFill>
        <p:spPr>
          <a:xfrm>
            <a:off x="260236" y="2293259"/>
            <a:ext cx="11674704" cy="209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411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C0C6082-4EE9-44EB-838E-D89A32458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813594"/>
            <a:ext cx="5386917" cy="639762"/>
          </a:xfrm>
        </p:spPr>
        <p:txBody>
          <a:bodyPr/>
          <a:lstStyle/>
          <a:p>
            <a:r>
              <a:rPr lang="ja-JP" altLang="en-US" sz="3600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</a:t>
            </a:r>
            <a:r>
              <a:rPr lang="ja-JP" altLang="en-US" sz="3600" kern="1200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目的</a:t>
            </a:r>
            <a:endParaRPr lang="ja-JP" altLang="en-US" sz="3600" kern="1200" dirty="0">
              <a:solidFill>
                <a:srgbClr val="4472C4">
                  <a:lumMod val="75000"/>
                </a:srgb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772BE34-0EEC-4099-922F-0951EEC19D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6450" y="1453356"/>
            <a:ext cx="5386917" cy="3951288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長時間にわたって心電図を監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endParaRPr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視（モニタリング）する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異常が発生したらすぐにアラ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lang="ja-JP" altLang="en-US" sz="28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ー</a:t>
            </a: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ムで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知らせる </a:t>
            </a:r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F98AD2-15C2-4665-9B83-4EF7EBC9CE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7" y="813594"/>
            <a:ext cx="5389033" cy="639762"/>
          </a:xfrm>
        </p:spPr>
        <p:txBody>
          <a:bodyPr/>
          <a:lstStyle/>
          <a:p>
            <a:r>
              <a:rPr lang="ja-JP" altLang="en-US" sz="3600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▶気をつけること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A482F25-E721-4DFA-883D-2D060B3DB7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1251" y="1453356"/>
            <a:ext cx="5389033" cy="4591050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常にアラーム発生に注目する 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誤アラームを防ぐために質の　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よい心電図信号を得る </a:t>
            </a:r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患者に合わせた適切なアラー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ム設定を行う 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モニタ開始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時の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波と</a:t>
            </a:r>
            <a:r>
              <a:rPr kumimoji="1" lang="en-US" altLang="ja-JP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</a:t>
            </a: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の識</a:t>
            </a:r>
            <a:endParaRPr kumimoji="1" lang="en-US" altLang="ja-JP" sz="28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別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を確認する</a:t>
            </a: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心電図テレメータの場合は電</a:t>
            </a:r>
            <a:endParaRPr kumimoji="1" lang="en-US" altLang="ja-JP" sz="28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8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波の問題に注意する</a:t>
            </a:r>
          </a:p>
          <a:p>
            <a:pPr>
              <a:buFont typeface="Wingdings" panose="05000000000000000000" pitchFamily="2" charset="2"/>
              <a:buChar char="l"/>
            </a:pP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860948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16EE4-F7C7-43E9-A27B-863453BA8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2870" y="264671"/>
            <a:ext cx="10363200" cy="1143000"/>
          </a:xfrm>
        </p:spPr>
        <p:txBody>
          <a:bodyPr/>
          <a:lstStyle/>
          <a:p>
            <a:r>
              <a:rPr lang="ja-JP" altLang="en-US" sz="4000" b="1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有線式ベッドサイドモニタにおける</a:t>
            </a:r>
            <a:r>
              <a:rPr lang="en-US" altLang="ja-JP" sz="4000" b="1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/>
            </a:r>
            <a:br>
              <a:rPr lang="en-US" altLang="ja-JP" sz="4000" b="1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</a:br>
            <a:r>
              <a:rPr lang="ja-JP" altLang="en-US" sz="4000" b="1" kern="1200" dirty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心電図</a:t>
            </a:r>
            <a:r>
              <a:rPr lang="ja-JP" altLang="en-US" sz="4000" b="1" kern="1200" dirty="0" smtClean="0">
                <a:solidFill>
                  <a:srgbClr val="4472C4">
                    <a:lumMod val="75000"/>
                  </a:srgb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  <a:cs typeface="+mn-cs"/>
              </a:rPr>
              <a:t>モニタリング</a:t>
            </a:r>
            <a:endParaRPr lang="ja-JP" altLang="en-US" sz="4000" b="1" kern="1200" dirty="0">
              <a:solidFill>
                <a:srgbClr val="4472C4">
                  <a:lumMod val="75000"/>
                </a:srgbClr>
              </a:solidFill>
              <a:latin typeface="游ゴシック Medium" panose="020B0500000000000000" pitchFamily="50" charset="-128"/>
              <a:ea typeface="游ゴシック Medium" panose="020B0500000000000000" pitchFamily="50" charset="-128"/>
              <a:cs typeface="+mn-cs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E7EF253-94E6-4CBE-8873-007A71FB9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24" y="1637770"/>
            <a:ext cx="5706581" cy="501192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2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手術室ではベッドサイドモニタが単独で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</a:t>
            </a: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される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ことが多いが，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ICU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CCU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　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場合は，通常，患者ごとのベッドサイド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モニタとそれらをまとめて観察できるセ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ントラルモニタで構成されている 　</a:t>
            </a:r>
          </a:p>
          <a:p>
            <a:pPr marL="0" indent="0">
              <a:buNone/>
            </a:pPr>
            <a:r>
              <a:rPr kumimoji="1" lang="ja-JP" altLang="en-US" sz="22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ベッドサイドモニタで得られた各種生体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情報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パラメータ（心電図，血圧，呼吸，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体温， 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SpO</a:t>
            </a:r>
            <a:r>
              <a:rPr kumimoji="1" lang="en-US" altLang="ja-JP" sz="2200" baseline="-25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2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心拍出量など）はベッド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サイドモニタ内部に記憶されると同時に</a:t>
            </a:r>
            <a:r>
              <a:rPr kumimoji="1" lang="en-US" altLang="ja-JP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,</a:t>
            </a: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スタッフ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ステーションなどに設置されて</a:t>
            </a:r>
            <a:endParaRPr kumimoji="1" lang="en-US" altLang="ja-JP" sz="22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2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いるセントラルモニタで集中監視される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  <p:grpSp>
        <p:nvGrpSpPr>
          <p:cNvPr id="10" name="グループ化 9"/>
          <p:cNvGrpSpPr/>
          <p:nvPr/>
        </p:nvGrpSpPr>
        <p:grpSpPr>
          <a:xfrm>
            <a:off x="6327777" y="1637770"/>
            <a:ext cx="5485883" cy="4756703"/>
            <a:chOff x="6219712" y="1547661"/>
            <a:chExt cx="5485883" cy="4756703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CA97783C-8671-44C8-9016-7B1790806B2F}"/>
                </a:ext>
              </a:extLst>
            </p:cNvPr>
            <p:cNvSpPr txBox="1"/>
            <p:nvPr/>
          </p:nvSpPr>
          <p:spPr>
            <a:xfrm>
              <a:off x="6565614" y="5935032"/>
              <a:ext cx="49299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ICU</a:t>
              </a:r>
              <a:r>
                <a:rPr lang="ja-JP" altLang="en-US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・</a:t>
              </a:r>
              <a:r>
                <a:rPr lang="en-US" altLang="ja-JP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CCU</a:t>
              </a:r>
              <a:r>
                <a:rPr lang="ja-JP" altLang="en-US" dirty="0">
                  <a:solidFill>
                    <a:prstClr val="black"/>
                  </a:solidFill>
                  <a:latin typeface="游ゴシック" panose="020F0502020204030204"/>
                  <a:ea typeface="游ゴシック" panose="020B0400000000000000" pitchFamily="50" charset="-128"/>
                </a:rPr>
                <a:t>の患者情報モニタリングシステム</a:t>
              </a:r>
            </a:p>
          </p:txBody>
        </p:sp>
        <p:pic>
          <p:nvPicPr>
            <p:cNvPr id="7" name="図 6"/>
            <p:cNvPicPr>
              <a:picLocks noChangeAspect="1"/>
            </p:cNvPicPr>
            <p:nvPr/>
          </p:nvPicPr>
          <p:blipFill rotWithShape="1">
            <a:blip r:embed="rId2"/>
            <a:srcRect l="27291" t="15185" r="26460" b="17407"/>
            <a:stretch/>
          </p:blipFill>
          <p:spPr>
            <a:xfrm>
              <a:off x="6219712" y="1547661"/>
              <a:ext cx="5275811" cy="4325215"/>
            </a:xfrm>
            <a:prstGeom prst="rect">
              <a:avLst/>
            </a:prstGeom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10939549" y="4732921"/>
              <a:ext cx="766046" cy="1288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15506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2431" t="25926" r="15070" b="36913"/>
          <a:stretch/>
        </p:blipFill>
        <p:spPr>
          <a:xfrm>
            <a:off x="584200" y="1435610"/>
            <a:ext cx="10880145" cy="31369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926116" y="493229"/>
            <a:ext cx="105382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有線式心電図モニタにおける誘導切り替え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E912CC2-1876-4E72-A7E5-76456B2662C7}"/>
              </a:ext>
            </a:extLst>
          </p:cNvPr>
          <p:cNvSpPr txBox="1"/>
          <p:nvPr/>
        </p:nvSpPr>
        <p:spPr>
          <a:xfrm>
            <a:off x="770628" y="5094085"/>
            <a:ext cx="105072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ベッドサイドモニタに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おける有線式の心電図モニタリングでは，通常，電極コード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</a:t>
            </a:r>
            <a:endParaRPr kumimoji="1" lang="en-US" altLang="ja-JP" sz="2000" dirty="0" smtClean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 smtClean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ja-JP" altLang="en-US" sz="2000" dirty="0">
                <a:solidFill>
                  <a:schemeClr val="accent4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）で，第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Ⅰ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誘導では</a:t>
            </a:r>
            <a:r>
              <a:rPr kumimoji="1"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（－），</a:t>
            </a:r>
            <a:r>
              <a:rPr kumimoji="1" lang="ja-JP" altLang="en-US" sz="2000" dirty="0">
                <a:solidFill>
                  <a:schemeClr val="accent4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（＋），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），第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II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誘導では</a:t>
            </a:r>
            <a:r>
              <a:rPr kumimoji="1"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（－），</a:t>
            </a:r>
            <a:r>
              <a:rPr kumimoji="1" lang="ja-JP" altLang="en-US" sz="2000" dirty="0">
                <a:solidFill>
                  <a:schemeClr val="accent4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（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（＋），第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III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誘導では</a:t>
            </a:r>
            <a:r>
              <a:rPr kumimoji="1" lang="ja-JP" altLang="en-US" sz="20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</a:t>
            </a:r>
            <a:r>
              <a:rPr kumimoji="1" lang="ja-JP" altLang="en-US" sz="2000" dirty="0">
                <a:solidFill>
                  <a:schemeClr val="accent4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（－），</a:t>
            </a:r>
            <a:r>
              <a:rPr kumimoji="1" lang="ja-JP" altLang="en-US" sz="20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（＋）であり，誘導が替わるごとに胸部に貼られた電極の役割が替わる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008275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0F625C-FCAC-4DFC-970C-80F468863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心電図テレメータ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8027F8-DBC8-4CF5-AC69-BCAD745CF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心電図テレメータは患者に装着する送信機と，ベッドサイドか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ら離れたスタッフスステーションに設置されるセントラルモニ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タ（受信機モニタ）とで構成される</a:t>
            </a:r>
          </a:p>
          <a:p>
            <a:pPr marL="0" indent="0">
              <a:buNone/>
            </a:pPr>
            <a:r>
              <a:rPr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送信機は心電図などの生体信号を電波に乗せて，空中に放射す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る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役目をする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kumimoji="1" lang="ja-JP" altLang="en-US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セントラルモニタはその電波を受け取って心電図波形をモニタ　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画面に表示するとともに，アラームの発生やデータの記憶など</a:t>
            </a:r>
            <a:endParaRPr kumimoji="1" lang="en-US" altLang="ja-JP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pPr marL="0" indent="0">
              <a:buNone/>
            </a:pP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の役目をする</a:t>
            </a:r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680019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4086" t="21828" r="11882" b="27706"/>
          <a:stretch/>
        </p:blipFill>
        <p:spPr>
          <a:xfrm>
            <a:off x="6881021" y="1731058"/>
            <a:ext cx="4968735" cy="4144537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1274762" y="440448"/>
            <a:ext cx="93601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心電図テレメータの電極位置と役割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3754A28-381B-48B9-B467-1A9A8F797219}"/>
              </a:ext>
            </a:extLst>
          </p:cNvPr>
          <p:cNvSpPr txBox="1"/>
          <p:nvPr/>
        </p:nvSpPr>
        <p:spPr>
          <a:xfrm>
            <a:off x="318028" y="1349228"/>
            <a:ext cx="62594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心電図テレメータの送信機の電極コード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も多くは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本であるが，通常は有線式の心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電図モニタのように誘導切り替え機能は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なく，</a:t>
            </a:r>
            <a:r>
              <a:rPr kumimoji="1" lang="ja-JP" altLang="en-US" sz="2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（－），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（＋），黒（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），も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しくは</a:t>
            </a:r>
            <a:r>
              <a:rPr kumimoji="1" lang="ja-JP" altLang="en-US" sz="2400" dirty="0">
                <a:solidFill>
                  <a:srgbClr val="FF0000"/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赤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（－），</a:t>
            </a:r>
            <a:r>
              <a:rPr kumimoji="1" lang="ja-JP" altLang="en-US" sz="2400" dirty="0">
                <a:solidFill>
                  <a:schemeClr val="accent6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緑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（＋），</a:t>
            </a:r>
            <a:r>
              <a:rPr kumimoji="1" lang="ja-JP" altLang="en-US" sz="2400" dirty="0">
                <a:solidFill>
                  <a:schemeClr val="accent4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黄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）と，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各電極の役割は固定されている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通常，ニュートラル（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）電極は送信アン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テナ（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ANT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）を兼用している 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呼吸モニタ付きの心電図テレメータでは，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3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つの心電図モニタ用電極のうち，胸郭を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挟む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つの電極間のインピーダンスが，呼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気（小）と吸気（大）で変化する呼吸波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形から，呼吸数と無呼吸をモニタリング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している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2465941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47709" t="15926" r="12708" b="22779"/>
          <a:stretch/>
        </p:blipFill>
        <p:spPr>
          <a:xfrm>
            <a:off x="7384044" y="1121725"/>
            <a:ext cx="4158532" cy="36223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5999259" y="4744025"/>
            <a:ext cx="5702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送信機のチャネル番号表示とゾーンを示す色ラベル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55D12A2-E194-4865-9FE2-4801622F546C}"/>
              </a:ext>
            </a:extLst>
          </p:cNvPr>
          <p:cNvSpPr txBox="1"/>
          <p:nvPr/>
        </p:nvSpPr>
        <p:spPr>
          <a:xfrm>
            <a:off x="1717482" y="286248"/>
            <a:ext cx="8563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フロアごとのテレメータ管理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55464C8A-081B-44BB-8C0A-A2828B697F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445" y="5151970"/>
            <a:ext cx="5543317" cy="1176124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BC595921-730F-472E-B68F-7589007623E9}"/>
              </a:ext>
            </a:extLst>
          </p:cNvPr>
          <p:cNvSpPr txBox="1"/>
          <p:nvPr/>
        </p:nvSpPr>
        <p:spPr>
          <a:xfrm>
            <a:off x="708321" y="1204545"/>
            <a:ext cx="48184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心電図テレメータの各送信機は，「チャネル番号」と呼ばれる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4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桁の数字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で識別される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同一病院内では，混信や電波障害防止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のため，同じチャネルの送信機を使用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することはできない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また，チャネルは違っていても，送信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機どうしの電波の組み合せの相性が悪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いと電波障害を起こすことがある 　</a:t>
            </a: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そこで，相性のよいチャネルを同じグ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ループに，相性の悪いチャネルを別々 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のグループに振り分けている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このグループのことをゾーンと呼んで，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のゾーンを</a:t>
            </a:r>
            <a:r>
              <a:rPr kumimoji="1"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10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色に色分けしている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0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通常は，同一フロアでは同じゾーン（同じ色ラベル）のテレメータ送信機を</a:t>
            </a:r>
            <a:endParaRPr kumimoji="1" lang="en-US" altLang="ja-JP" sz="20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使用する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0190024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4583" t="26666" r="64271" b="33889"/>
          <a:stretch/>
        </p:blipFill>
        <p:spPr>
          <a:xfrm>
            <a:off x="7197248" y="2083668"/>
            <a:ext cx="4605138" cy="328058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6905336" y="1683558"/>
            <a:ext cx="47433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高電位</a:t>
            </a:r>
            <a:r>
              <a:rPr lang="en-US" altLang="ja-JP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</a:t>
            </a:r>
            <a:r>
              <a:rPr lang="ja-JP" altLang="en-US" sz="20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波によるダブルカウント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59B3CA6-305C-4B80-BB40-708EDA13D2CD}"/>
              </a:ext>
            </a:extLst>
          </p:cNvPr>
          <p:cNvSpPr txBox="1"/>
          <p:nvPr/>
        </p:nvSpPr>
        <p:spPr>
          <a:xfrm>
            <a:off x="389614" y="363453"/>
            <a:ext cx="1125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アラームの設定と誤アラーム対策：心拍数アラーム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2EF6881-56B3-4755-8047-526B0ABB8DB6}"/>
              </a:ext>
            </a:extLst>
          </p:cNvPr>
          <p:cNvSpPr txBox="1"/>
          <p:nvPr/>
        </p:nvSpPr>
        <p:spPr>
          <a:xfrm>
            <a:off x="389614" y="1388226"/>
            <a:ext cx="63758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最も基本的なアラーム設定は心拍数アラー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ムの設定である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最初から患者の心拍数がアラームの上限値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もしくは下限値からはずれているとアラー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ムは鳴り続ける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患者ごとにきちんと再設定する（モニタ開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始時の患者の心拍数をもとにアラームの上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限値ならびに下限値を自動的に適切な値に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設定できる機能を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つ機種もある）  　</a:t>
            </a: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大きな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P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波や尖った形の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T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波も心拍とカウン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トして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，心拍数が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2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倍に表示されてしまう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ダブルカウントの状態になることがある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誘導を替えたり電極装着箇所を替えてみる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1367227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53646" t="24814" r="16562" b="34630"/>
          <a:stretch/>
        </p:blipFill>
        <p:spPr>
          <a:xfrm>
            <a:off x="7240653" y="2070809"/>
            <a:ext cx="4391488" cy="3362713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7240653" y="1424478"/>
            <a:ext cx="437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正常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波（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）と心室性期外収縮波（</a:t>
            </a:r>
            <a:r>
              <a:rPr lang="en-US" altLang="ja-JP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lang="ja-JP" altLang="en-US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）の識別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A2509ED-402D-4A58-8C75-72D20D0C0DA5}"/>
              </a:ext>
            </a:extLst>
          </p:cNvPr>
          <p:cNvSpPr txBox="1"/>
          <p:nvPr/>
        </p:nvSpPr>
        <p:spPr>
          <a:xfrm>
            <a:off x="389614" y="363453"/>
            <a:ext cx="11259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b="1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アラームの設定と誤アラーム対策：不整脈アラーム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00FFE19-8985-4DA4-9135-3BB93D50FF2A}"/>
              </a:ext>
            </a:extLst>
          </p:cNvPr>
          <p:cNvSpPr txBox="1"/>
          <p:nvPr/>
        </p:nvSpPr>
        <p:spPr>
          <a:xfrm>
            <a:off x="465512" y="1363287"/>
            <a:ext cx="65254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最も大切なことは，モニタ開始時の正常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R </a:t>
            </a: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N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）と心室性期外収縮波（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）の識別で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   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ある</a:t>
            </a: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識別が不十分な場合は，まずモニタ自身の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も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つ学習機能を利用し，それでも解決しな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い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場合は誘導の変更や電極の装着箇所を替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えることが必要である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また，</a:t>
            </a:r>
            <a:r>
              <a:rPr kumimoji="1" lang="en-US" altLang="ja-JP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V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波を誤認識する原因が患者の体動な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 err="1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どに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よる波形の乱れ（アーチファクト）の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場合は，</a:t>
            </a:r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皮膚の前処理など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電極の接触抵抗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を下げることが有効策となる</a:t>
            </a:r>
          </a:p>
          <a:p>
            <a:r>
              <a:rPr kumimoji="1" lang="ja-JP" altLang="en-US" sz="2400" dirty="0">
                <a:solidFill>
                  <a:schemeClr val="accent5">
                    <a:lumMod val="75000"/>
                  </a:schemeClr>
                </a:solidFill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・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何をモニタしたいのかという目的意識を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もって，それに合ったアラーム設定をすべ</a:t>
            </a:r>
            <a:endParaRPr kumimoji="1" lang="en-US" altLang="ja-JP" sz="2400" dirty="0">
              <a:latin typeface="游ゴシック Medium" panose="020B0500000000000000" pitchFamily="50" charset="-128"/>
              <a:ea typeface="游ゴシック Medium" panose="020B0500000000000000" pitchFamily="50" charset="-128"/>
            </a:endParaRPr>
          </a:p>
          <a:p>
            <a:r>
              <a:rPr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　</a:t>
            </a:r>
            <a:r>
              <a:rPr kumimoji="1" lang="ja-JP" altLang="en-US" sz="2400" dirty="0">
                <a:latin typeface="游ゴシック Medium" panose="020B0500000000000000" pitchFamily="50" charset="-128"/>
                <a:ea typeface="游ゴシック Medium" panose="020B0500000000000000" pitchFamily="50" charset="-128"/>
              </a:rPr>
              <a:t>きである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128587" y="6458319"/>
            <a:ext cx="4982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🄫医学書院</a:t>
            </a:r>
            <a:r>
              <a:rPr lang="en-US" altLang="ja-JP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2021</a:t>
            </a:r>
            <a:r>
              <a:rPr lang="ja-JP" altLang="en-US" sz="1400" dirty="0" smtClean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　無断</a:t>
            </a:r>
            <a:r>
              <a:rPr lang="ja-JP" altLang="en-US" sz="1400" dirty="0">
                <a:solidFill>
                  <a:prstClr val="black"/>
                </a:solidFill>
                <a:latin typeface="游ゴシック" panose="020F0502020204030204"/>
                <a:ea typeface="游ゴシック" panose="020B0400000000000000" pitchFamily="50" charset="-128"/>
              </a:rPr>
              <a:t>複製禁止</a:t>
            </a:r>
          </a:p>
        </p:txBody>
      </p:sp>
    </p:spTree>
    <p:extLst>
      <p:ext uri="{BB962C8B-B14F-4D97-AF65-F5344CB8AC3E}">
        <p14:creationId xmlns:p14="http://schemas.microsoft.com/office/powerpoint/2010/main" val="39652111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367</Words>
  <Application>Microsoft Office PowerPoint</Application>
  <PresentationFormat>ワイド画面</PresentationFormat>
  <Paragraphs>138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14</vt:i4>
      </vt:variant>
    </vt:vector>
  </HeadingPairs>
  <TitlesOfParts>
    <vt:vector size="23" baseType="lpstr">
      <vt:lpstr>ＭＳ Ｐゴシック</vt:lpstr>
      <vt:lpstr>游ゴシック</vt:lpstr>
      <vt:lpstr>游ゴシック Light</vt:lpstr>
      <vt:lpstr>游ゴシック Medium</vt:lpstr>
      <vt:lpstr>Arial</vt:lpstr>
      <vt:lpstr>Times New Roman</vt:lpstr>
      <vt:lpstr>Wingdings</vt:lpstr>
      <vt:lpstr>Office テーマ</vt:lpstr>
      <vt:lpstr>標準デザイン</vt:lpstr>
      <vt:lpstr>PowerPoint プレゼンテーション</vt:lpstr>
      <vt:lpstr>PowerPoint プレゼンテーション</vt:lpstr>
      <vt:lpstr>有線式ベッドサイドモニタにおける 心電図モニタリング</vt:lpstr>
      <vt:lpstr>PowerPoint プレゼンテーション</vt:lpstr>
      <vt:lpstr>心電図テレメータ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心電図モニタの雑音障害</vt:lpstr>
      <vt:lpstr>トラブル対応➊</vt:lpstr>
      <vt:lpstr>トラブル対応❷</vt:lpstr>
      <vt:lpstr>トラブル対応❸</vt:lpstr>
      <vt:lpstr>トラブル対応➍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大石橋 拓也</dc:creator>
  <cp:lastModifiedBy>医学書院</cp:lastModifiedBy>
  <cp:revision>61</cp:revision>
  <cp:lastPrinted>2021-08-16T08:39:56Z</cp:lastPrinted>
  <dcterms:created xsi:type="dcterms:W3CDTF">2021-02-24T00:28:59Z</dcterms:created>
  <dcterms:modified xsi:type="dcterms:W3CDTF">2021-10-06T01:59:25Z</dcterms:modified>
  <cp:contentStatus>最終版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