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6" r:id="rId3"/>
    <p:sldId id="263" r:id="rId4"/>
    <p:sldId id="267" r:id="rId5"/>
    <p:sldId id="269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FE2"/>
    <a:srgbClr val="F2E9D6"/>
    <a:srgbClr val="F9F2EB"/>
    <a:srgbClr val="F1E2D3"/>
    <a:srgbClr val="FF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0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24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91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83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67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90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47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9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8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7658-A9F2-45CA-988D-1AC3F41B1F02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9B2C-88B6-445B-8767-28D38D341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887266" y="2967335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Ⅱ-34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酸素ボンベ</a:t>
            </a: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536574" y="1867732"/>
            <a:ext cx="540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搬送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時や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緊急時の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酸素投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与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に使用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FE7D00-E5CB-456F-B97D-4BB847C9158D}"/>
              </a:ext>
            </a:extLst>
          </p:cNvPr>
          <p:cNvSpPr txBox="1"/>
          <p:nvPr/>
        </p:nvSpPr>
        <p:spPr>
          <a:xfrm>
            <a:off x="6266393" y="1849514"/>
            <a:ext cx="540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高圧ガスを充填しているため，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取り扱いには十分注意する</a:t>
            </a: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6AB96EEB-B197-4839-B040-4C98C92DE467}"/>
              </a:ext>
            </a:extLst>
          </p:cNvPr>
          <p:cNvSpPr txBox="1">
            <a:spLocks/>
          </p:cNvSpPr>
          <p:nvPr/>
        </p:nvSpPr>
        <p:spPr bwMode="auto">
          <a:xfrm>
            <a:off x="652952" y="1008063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1AF05040-5283-4825-9558-CADFD71CE42D}"/>
              </a:ext>
            </a:extLst>
          </p:cNvPr>
          <p:cNvSpPr txBox="1">
            <a:spLocks/>
          </p:cNvSpPr>
          <p:nvPr/>
        </p:nvSpPr>
        <p:spPr bwMode="auto">
          <a:xfrm>
            <a:off x="6266393" y="1008063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6857" y="64277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32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70D2-1705-44CA-925B-D39F5BF142E7}"/>
              </a:ext>
            </a:extLst>
          </p:cNvPr>
          <p:cNvSpPr txBox="1"/>
          <p:nvPr/>
        </p:nvSpPr>
        <p:spPr>
          <a:xfrm>
            <a:off x="2228599" y="539175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医療ガスの種類によるボンベの色</a:t>
            </a:r>
            <a:endParaRPr kumimoji="1" lang="en-US" altLang="ja-JP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333375" y="2274838"/>
            <a:ext cx="5400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高圧ガス容器のことをボンベ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という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医療ガスの種類によってボン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ベの色が異なる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酸素ボンベは黒である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659B1F1-0FF5-4707-976A-20ECE899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" t="37025" r="56559" b="22831"/>
          <a:stretch/>
        </p:blipFill>
        <p:spPr>
          <a:xfrm>
            <a:off x="6457951" y="2217974"/>
            <a:ext cx="4705350" cy="25935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79557" y="64150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20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70D2-1705-44CA-925B-D39F5BF142E7}"/>
              </a:ext>
            </a:extLst>
          </p:cNvPr>
          <p:cNvSpPr txBox="1"/>
          <p:nvPr/>
        </p:nvSpPr>
        <p:spPr>
          <a:xfrm>
            <a:off x="4313775" y="49556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酸素ボンベの容量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660505" y="1498344"/>
            <a:ext cx="5400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用途に合わせてさまざまな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容量がある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流量計付きの酸素ボンベも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ある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54FABE9-CD3E-4ED1-9AB5-F1350DC6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8" t="8064" r="34624" b="25412"/>
          <a:stretch/>
        </p:blipFill>
        <p:spPr>
          <a:xfrm>
            <a:off x="6454229" y="1396842"/>
            <a:ext cx="2895152" cy="439003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3B787B-43B4-451A-BBF0-BD25662F4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25" t="10932" r="18656" b="18244"/>
          <a:stretch/>
        </p:blipFill>
        <p:spPr>
          <a:xfrm>
            <a:off x="10194276" y="1970243"/>
            <a:ext cx="1083806" cy="34766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E04C55-1339-4859-8283-D800452B8226}"/>
              </a:ext>
            </a:extLst>
          </p:cNvPr>
          <p:cNvSpPr txBox="1"/>
          <p:nvPr/>
        </p:nvSpPr>
        <p:spPr>
          <a:xfrm>
            <a:off x="6452366" y="5798146"/>
            <a:ext cx="329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1,500L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500L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150L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DB6714-934D-42FD-8C8C-451E69E1E327}"/>
              </a:ext>
            </a:extLst>
          </p:cNvPr>
          <p:cNvSpPr txBox="1"/>
          <p:nvPr/>
        </p:nvSpPr>
        <p:spPr>
          <a:xfrm>
            <a:off x="10141065" y="5644258"/>
            <a:ext cx="150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流量計付き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81157" y="654953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81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70D2-1705-44CA-925B-D39F5BF142E7}"/>
              </a:ext>
            </a:extLst>
          </p:cNvPr>
          <p:cNvSpPr txBox="1"/>
          <p:nvPr/>
        </p:nvSpPr>
        <p:spPr>
          <a:xfrm>
            <a:off x="539836" y="501075"/>
            <a:ext cx="1095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酸素ボンベに刻印</a:t>
            </a: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されている文字・数字の意味</a:t>
            </a:r>
            <a:endParaRPr kumimoji="1" lang="ja-JP" altLang="en-US" sz="4000" dirty="0">
              <a:solidFill>
                <a:schemeClr val="accent5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539836" y="1480105"/>
            <a:ext cx="54006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刻印されている主なもの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ガスの名称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ボンベの内容積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ボンベの重量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最高充塡圧力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耐圧試験年月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⑤の耐圧試験年月の期限が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切れ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て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ものは，使用しない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1989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月以前　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1989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月以降　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5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4931" t="29506" r="43403" b="19136"/>
          <a:stretch/>
        </p:blipFill>
        <p:spPr>
          <a:xfrm>
            <a:off x="5355739" y="1480105"/>
            <a:ext cx="5895000" cy="537789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106557" y="63896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8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70D2-1705-44CA-925B-D39F5BF142E7}"/>
              </a:ext>
            </a:extLst>
          </p:cNvPr>
          <p:cNvSpPr txBox="1"/>
          <p:nvPr/>
        </p:nvSpPr>
        <p:spPr>
          <a:xfrm>
            <a:off x="3738623" y="312915"/>
            <a:ext cx="4714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充塡口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333375" y="1376357"/>
            <a:ext cx="675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「ヨーク形」と「おねじ形」がある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ボンベ内の圧力が異常に上昇した場合，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ボンベの爆発を防ぐため安全弁が付いている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4B4939-ED60-465D-B4B3-C2968BE4E8B1}"/>
              </a:ext>
            </a:extLst>
          </p:cNvPr>
          <p:cNvSpPr txBox="1"/>
          <p:nvPr/>
        </p:nvSpPr>
        <p:spPr>
          <a:xfrm>
            <a:off x="590550" y="2932242"/>
            <a:ext cx="6753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安全弁</a:t>
            </a:r>
            <a:endParaRPr lang="en-US" altLang="ja-JP" sz="2400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接続口の反対側にあり，ガスが急激に噴き出すことがある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噴き出し時の対処方法</a:t>
            </a:r>
            <a:endParaRPr lang="en-US" altLang="ja-JP" sz="2400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・周囲での火気の使用禁止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・ボンベの周囲の可燃物を取り除く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・窓，戸を開放しガスを戸外へ放出する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・ガスの放出が止まるまでボンベに近寄らない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1C5F01-E9E8-45BD-82FF-9F752E5C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9" t="17901" r="27578" b="32260"/>
          <a:stretch/>
        </p:blipFill>
        <p:spPr>
          <a:xfrm>
            <a:off x="7300913" y="1976521"/>
            <a:ext cx="4300537" cy="34163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86600" y="6396341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70D2-1705-44CA-925B-D39F5BF142E7}"/>
              </a:ext>
            </a:extLst>
          </p:cNvPr>
          <p:cNvSpPr txBox="1"/>
          <p:nvPr/>
        </p:nvSpPr>
        <p:spPr>
          <a:xfrm>
            <a:off x="4363186" y="9666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取り扱い方法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2FC0B3-F6D8-4BAB-999B-2160F4AA6AD2}"/>
              </a:ext>
            </a:extLst>
          </p:cNvPr>
          <p:cNvSpPr txBox="1"/>
          <p:nvPr/>
        </p:nvSpPr>
        <p:spPr>
          <a:xfrm>
            <a:off x="593727" y="1101966"/>
            <a:ext cx="5400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保存方法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・通風，換気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のよい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ところに置く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・温度を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40℃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以下に保つ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・近くに可燃物を置かない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運搬方法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キャップをかぶせる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専用のキャリアを使用する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使用中は，しっかり固定し，壁など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にぶつからないようにする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F297A5-02A3-48D9-8707-B68E912A3DB7}"/>
              </a:ext>
            </a:extLst>
          </p:cNvPr>
          <p:cNvSpPr txBox="1"/>
          <p:nvPr/>
        </p:nvSpPr>
        <p:spPr>
          <a:xfrm>
            <a:off x="6205193" y="948274"/>
            <a:ext cx="5400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バルブ開閉時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開閉は静かに行う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開栓時，破損の可能性があるため，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メータに顔を近づけない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締めすぎる可能性があるため，全開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にした後，半周戻す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開閉が一目でわかるものもある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使用時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酸素専用の圧力調整器を使用する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93EB424-DF4A-41B3-BCFC-41442518C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9" t="24982" r="21076" b="31720"/>
          <a:stretch/>
        </p:blipFill>
        <p:spPr>
          <a:xfrm>
            <a:off x="6961643" y="3579763"/>
            <a:ext cx="3887773" cy="16261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06557" y="63896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08000" y="233372"/>
            <a:ext cx="11176000" cy="6334676"/>
            <a:chOff x="495300" y="233372"/>
            <a:chExt cx="11176000" cy="633467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0D970D2-1705-44CA-925B-D39F5BF142E7}"/>
                </a:ext>
              </a:extLst>
            </p:cNvPr>
            <p:cNvSpPr txBox="1"/>
            <p:nvPr/>
          </p:nvSpPr>
          <p:spPr>
            <a:xfrm>
              <a:off x="3169682" y="233372"/>
              <a:ext cx="5827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4000" b="1" dirty="0">
                  <a:solidFill>
                    <a:schemeClr val="accent5">
                      <a:lumMod val="75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酸素ボンベの残量の計算</a:t>
              </a: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495300" y="1085135"/>
              <a:ext cx="11176000" cy="5482913"/>
              <a:chOff x="495300" y="1085135"/>
              <a:chExt cx="11176000" cy="5482913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E976C2FD-8AC0-4653-B045-E63B0C170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183" t="30448" r="14140" b="8782"/>
              <a:stretch/>
            </p:blipFill>
            <p:spPr>
              <a:xfrm>
                <a:off x="495300" y="1085135"/>
                <a:ext cx="11176000" cy="5482913"/>
              </a:xfrm>
              <a:prstGeom prst="rect">
                <a:avLst/>
              </a:prstGeom>
            </p:spPr>
          </p:pic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D32A846-0E2A-44AA-AC12-69F4170C9086}"/>
                  </a:ext>
                </a:extLst>
              </p:cNvPr>
              <p:cNvSpPr txBox="1"/>
              <p:nvPr/>
            </p:nvSpPr>
            <p:spPr>
              <a:xfrm>
                <a:off x="9567861" y="2228334"/>
                <a:ext cx="1862139" cy="338554"/>
              </a:xfrm>
              <a:prstGeom prst="rect">
                <a:avLst/>
              </a:prstGeom>
              <a:solidFill>
                <a:srgbClr val="F6EF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>
                    <a:latin typeface="+mj-lt"/>
                  </a:rPr>
                  <a:t>容量</a:t>
                </a:r>
                <a:r>
                  <a:rPr kumimoji="1" lang="en-US" altLang="ja-JP" sz="1600" dirty="0">
                    <a:latin typeface="+mj-lt"/>
                  </a:rPr>
                  <a:t>V</a:t>
                </a:r>
                <a:r>
                  <a:rPr kumimoji="1" lang="ja-JP" altLang="en-US" sz="1600" dirty="0">
                    <a:latin typeface="+mj-lt"/>
                  </a:rPr>
                  <a:t>の値</a:t>
                </a: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88CC77C-5D43-4FC6-AE4F-B08FB024F0A6}"/>
                  </a:ext>
                </a:extLst>
              </p:cNvPr>
              <p:cNvSpPr txBox="1"/>
              <p:nvPr/>
            </p:nvSpPr>
            <p:spPr>
              <a:xfrm>
                <a:off x="6870698" y="2566888"/>
                <a:ext cx="3976689" cy="338554"/>
              </a:xfrm>
              <a:prstGeom prst="rect">
                <a:avLst/>
              </a:prstGeom>
              <a:solidFill>
                <a:srgbClr val="F6EFE2"/>
              </a:solidFill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>
                  <a:defRPr sz="1600">
                    <a:latin typeface="+mj-lt"/>
                  </a:defRPr>
                </a:lvl1pPr>
              </a:lstStyle>
              <a:p>
                <a:endParaRPr lang="ja-JP" altLang="en-US" dirty="0"/>
              </a:p>
            </p:txBody>
          </p:sp>
        </p:grpSp>
      </p:grpSp>
      <p:sp>
        <p:nvSpPr>
          <p:cNvPr id="9" name="テキスト ボックス 8"/>
          <p:cNvSpPr txBox="1"/>
          <p:nvPr/>
        </p:nvSpPr>
        <p:spPr>
          <a:xfrm>
            <a:off x="7089287" y="65580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172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300</Words>
  <Application>Microsoft Office PowerPoint</Application>
  <PresentationFormat>ワイド画面</PresentationFormat>
  <Paragraphs>80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ゴシック</vt:lpstr>
      <vt:lpstr>游ゴシック</vt:lpstr>
      <vt:lpstr>游ゴシック Light</vt:lpstr>
      <vt:lpstr>游ゴシック Medium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30</cp:revision>
  <dcterms:created xsi:type="dcterms:W3CDTF">2021-05-04T03:58:00Z</dcterms:created>
  <dcterms:modified xsi:type="dcterms:W3CDTF">2021-10-06T02:03:28Z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