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262" r:id="rId3"/>
    <p:sldId id="256" r:id="rId4"/>
    <p:sldId id="263" r:id="rId5"/>
    <p:sldId id="312" r:id="rId6"/>
    <p:sldId id="257" r:id="rId7"/>
    <p:sldId id="258" r:id="rId8"/>
    <p:sldId id="264" r:id="rId9"/>
    <p:sldId id="265" r:id="rId10"/>
    <p:sldId id="267" r:id="rId11"/>
    <p:sldId id="313" r:id="rId12"/>
    <p:sldId id="260" r:id="rId13"/>
    <p:sldId id="261"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CF"/>
    <a:srgbClr val="F4DDFF"/>
    <a:srgbClr val="FBF3FF"/>
    <a:srgbClr val="F2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84" d="100"/>
          <a:sy n="84" d="100"/>
        </p:scale>
        <p:origin x="28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B0EF76C-BB9D-4B9D-8647-250680DC2D87}" type="datetimeFigureOut">
              <a:rPr kumimoji="1" lang="ja-JP" altLang="en-US" smtClean="0"/>
              <a:t>2021/10/6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E5180E-A818-4BF3-A9A3-FDFDA2551556}" type="slidenum">
              <a:rPr kumimoji="1" lang="ja-JP" altLang="en-US" smtClean="0"/>
              <a:t>‹#›</a:t>
            </a:fld>
            <a:endParaRPr kumimoji="1" lang="ja-JP" altLang="en-US"/>
          </a:p>
        </p:txBody>
      </p:sp>
    </p:spTree>
    <p:extLst>
      <p:ext uri="{BB962C8B-B14F-4D97-AF65-F5344CB8AC3E}">
        <p14:creationId xmlns:p14="http://schemas.microsoft.com/office/powerpoint/2010/main" val="46217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0EF76C-BB9D-4B9D-8647-250680DC2D87}" type="datetimeFigureOut">
              <a:rPr kumimoji="1" lang="ja-JP" altLang="en-US" smtClean="0"/>
              <a:t>2021/10/6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E5180E-A818-4BF3-A9A3-FDFDA2551556}" type="slidenum">
              <a:rPr kumimoji="1" lang="ja-JP" altLang="en-US" smtClean="0"/>
              <a:t>‹#›</a:t>
            </a:fld>
            <a:endParaRPr kumimoji="1" lang="ja-JP" altLang="en-US"/>
          </a:p>
        </p:txBody>
      </p:sp>
    </p:spTree>
    <p:extLst>
      <p:ext uri="{BB962C8B-B14F-4D97-AF65-F5344CB8AC3E}">
        <p14:creationId xmlns:p14="http://schemas.microsoft.com/office/powerpoint/2010/main" val="394164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0EF76C-BB9D-4B9D-8647-250680DC2D87}" type="datetimeFigureOut">
              <a:rPr kumimoji="1" lang="ja-JP" altLang="en-US" smtClean="0"/>
              <a:t>2021/10/6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E5180E-A818-4BF3-A9A3-FDFDA2551556}" type="slidenum">
              <a:rPr kumimoji="1" lang="ja-JP" altLang="en-US" smtClean="0"/>
              <a:t>‹#›</a:t>
            </a:fld>
            <a:endParaRPr kumimoji="1" lang="ja-JP" altLang="en-US"/>
          </a:p>
        </p:txBody>
      </p:sp>
    </p:spTree>
    <p:extLst>
      <p:ext uri="{BB962C8B-B14F-4D97-AF65-F5344CB8AC3E}">
        <p14:creationId xmlns:p14="http://schemas.microsoft.com/office/powerpoint/2010/main" val="273243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0EF76C-BB9D-4B9D-8647-250680DC2D87}" type="datetimeFigureOut">
              <a:rPr kumimoji="1" lang="ja-JP" altLang="en-US" smtClean="0"/>
              <a:t>2021/10/6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E5180E-A818-4BF3-A9A3-FDFDA2551556}" type="slidenum">
              <a:rPr kumimoji="1" lang="ja-JP" altLang="en-US" smtClean="0"/>
              <a:t>‹#›</a:t>
            </a:fld>
            <a:endParaRPr kumimoji="1" lang="ja-JP" altLang="en-US"/>
          </a:p>
        </p:txBody>
      </p:sp>
    </p:spTree>
    <p:extLst>
      <p:ext uri="{BB962C8B-B14F-4D97-AF65-F5344CB8AC3E}">
        <p14:creationId xmlns:p14="http://schemas.microsoft.com/office/powerpoint/2010/main" val="85484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B0EF76C-BB9D-4B9D-8647-250680DC2D87}" type="datetimeFigureOut">
              <a:rPr kumimoji="1" lang="ja-JP" altLang="en-US" smtClean="0"/>
              <a:t>2021/10/6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E5180E-A818-4BF3-A9A3-FDFDA2551556}" type="slidenum">
              <a:rPr kumimoji="1" lang="ja-JP" altLang="en-US" smtClean="0"/>
              <a:t>‹#›</a:t>
            </a:fld>
            <a:endParaRPr kumimoji="1" lang="ja-JP" altLang="en-US"/>
          </a:p>
        </p:txBody>
      </p:sp>
    </p:spTree>
    <p:extLst>
      <p:ext uri="{BB962C8B-B14F-4D97-AF65-F5344CB8AC3E}">
        <p14:creationId xmlns:p14="http://schemas.microsoft.com/office/powerpoint/2010/main" val="275826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B0EF76C-BB9D-4B9D-8647-250680DC2D87}" type="datetimeFigureOut">
              <a:rPr kumimoji="1" lang="ja-JP" altLang="en-US" smtClean="0"/>
              <a:t>2021/10/6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E5180E-A818-4BF3-A9A3-FDFDA2551556}" type="slidenum">
              <a:rPr kumimoji="1" lang="ja-JP" altLang="en-US" smtClean="0"/>
              <a:t>‹#›</a:t>
            </a:fld>
            <a:endParaRPr kumimoji="1" lang="ja-JP" altLang="en-US"/>
          </a:p>
        </p:txBody>
      </p:sp>
    </p:spTree>
    <p:extLst>
      <p:ext uri="{BB962C8B-B14F-4D97-AF65-F5344CB8AC3E}">
        <p14:creationId xmlns:p14="http://schemas.microsoft.com/office/powerpoint/2010/main" val="211547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B0EF76C-BB9D-4B9D-8647-250680DC2D87}" type="datetimeFigureOut">
              <a:rPr kumimoji="1" lang="ja-JP" altLang="en-US" smtClean="0"/>
              <a:t>2021/10/6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5E5180E-A818-4BF3-A9A3-FDFDA2551556}" type="slidenum">
              <a:rPr kumimoji="1" lang="ja-JP" altLang="en-US" smtClean="0"/>
              <a:t>‹#›</a:t>
            </a:fld>
            <a:endParaRPr kumimoji="1" lang="ja-JP" altLang="en-US"/>
          </a:p>
        </p:txBody>
      </p:sp>
    </p:spTree>
    <p:extLst>
      <p:ext uri="{BB962C8B-B14F-4D97-AF65-F5344CB8AC3E}">
        <p14:creationId xmlns:p14="http://schemas.microsoft.com/office/powerpoint/2010/main" val="222631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B0EF76C-BB9D-4B9D-8647-250680DC2D87}" type="datetimeFigureOut">
              <a:rPr kumimoji="1" lang="ja-JP" altLang="en-US" smtClean="0"/>
              <a:t>2021/10/6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5E5180E-A818-4BF3-A9A3-FDFDA2551556}" type="slidenum">
              <a:rPr kumimoji="1" lang="ja-JP" altLang="en-US" smtClean="0"/>
              <a:t>‹#›</a:t>
            </a:fld>
            <a:endParaRPr kumimoji="1" lang="ja-JP" altLang="en-US"/>
          </a:p>
        </p:txBody>
      </p:sp>
    </p:spTree>
    <p:extLst>
      <p:ext uri="{BB962C8B-B14F-4D97-AF65-F5344CB8AC3E}">
        <p14:creationId xmlns:p14="http://schemas.microsoft.com/office/powerpoint/2010/main" val="78351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B0EF76C-BB9D-4B9D-8647-250680DC2D87}" type="datetimeFigureOut">
              <a:rPr kumimoji="1" lang="ja-JP" altLang="en-US" smtClean="0"/>
              <a:t>2021/10/6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5E5180E-A818-4BF3-A9A3-FDFDA2551556}" type="slidenum">
              <a:rPr kumimoji="1" lang="ja-JP" altLang="en-US" smtClean="0"/>
              <a:t>‹#›</a:t>
            </a:fld>
            <a:endParaRPr kumimoji="1" lang="ja-JP" altLang="en-US"/>
          </a:p>
        </p:txBody>
      </p:sp>
    </p:spTree>
    <p:extLst>
      <p:ext uri="{BB962C8B-B14F-4D97-AF65-F5344CB8AC3E}">
        <p14:creationId xmlns:p14="http://schemas.microsoft.com/office/powerpoint/2010/main" val="314547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B0EF76C-BB9D-4B9D-8647-250680DC2D87}" type="datetimeFigureOut">
              <a:rPr kumimoji="1" lang="ja-JP" altLang="en-US" smtClean="0"/>
              <a:t>2021/10/6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E5180E-A818-4BF3-A9A3-FDFDA2551556}" type="slidenum">
              <a:rPr kumimoji="1" lang="ja-JP" altLang="en-US" smtClean="0"/>
              <a:t>‹#›</a:t>
            </a:fld>
            <a:endParaRPr kumimoji="1" lang="ja-JP" altLang="en-US"/>
          </a:p>
        </p:txBody>
      </p:sp>
    </p:spTree>
    <p:extLst>
      <p:ext uri="{BB962C8B-B14F-4D97-AF65-F5344CB8AC3E}">
        <p14:creationId xmlns:p14="http://schemas.microsoft.com/office/powerpoint/2010/main" val="3403002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B0EF76C-BB9D-4B9D-8647-250680DC2D87}" type="datetimeFigureOut">
              <a:rPr kumimoji="1" lang="ja-JP" altLang="en-US" smtClean="0"/>
              <a:t>2021/10/6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E5180E-A818-4BF3-A9A3-FDFDA2551556}" type="slidenum">
              <a:rPr kumimoji="1" lang="ja-JP" altLang="en-US" smtClean="0"/>
              <a:t>‹#›</a:t>
            </a:fld>
            <a:endParaRPr kumimoji="1" lang="ja-JP" altLang="en-US"/>
          </a:p>
        </p:txBody>
      </p:sp>
    </p:spTree>
    <p:extLst>
      <p:ext uri="{BB962C8B-B14F-4D97-AF65-F5344CB8AC3E}">
        <p14:creationId xmlns:p14="http://schemas.microsoft.com/office/powerpoint/2010/main" val="41259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EF76C-BB9D-4B9D-8647-250680DC2D87}" type="datetimeFigureOut">
              <a:rPr kumimoji="1" lang="ja-JP" altLang="en-US" smtClean="0"/>
              <a:t>2021/10/6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5180E-A818-4BF3-A9A3-FDFDA2551556}" type="slidenum">
              <a:rPr kumimoji="1" lang="ja-JP" altLang="en-US" smtClean="0"/>
              <a:t>‹#›</a:t>
            </a:fld>
            <a:endParaRPr kumimoji="1" lang="ja-JP" altLang="en-US"/>
          </a:p>
        </p:txBody>
      </p:sp>
    </p:spTree>
    <p:extLst>
      <p:ext uri="{BB962C8B-B14F-4D97-AF65-F5344CB8AC3E}">
        <p14:creationId xmlns:p14="http://schemas.microsoft.com/office/powerpoint/2010/main" val="3670690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F6AC1E-710D-45DB-A73A-9DDDA3AE8685}"/>
              </a:ext>
            </a:extLst>
          </p:cNvPr>
          <p:cNvSpPr txBox="1"/>
          <p:nvPr/>
        </p:nvSpPr>
        <p:spPr>
          <a:xfrm>
            <a:off x="2857498" y="1481374"/>
            <a:ext cx="3009899" cy="769441"/>
          </a:xfrm>
          <a:prstGeom prst="rect">
            <a:avLst/>
          </a:prstGeom>
          <a:noFill/>
        </p:spPr>
        <p:txBody>
          <a:bodyPr wrap="square" rtlCol="0">
            <a:spAutoFit/>
          </a:bodyPr>
          <a:lstStyle/>
          <a:p>
            <a:r>
              <a:rPr lang="ja-JP" altLang="en-US" sz="4400" dirty="0">
                <a:solidFill>
                  <a:schemeClr val="bg1"/>
                </a:solidFill>
                <a:latin typeface="游ゴシック Medium" panose="020B0500000000000000" pitchFamily="50" charset="-128"/>
                <a:ea typeface="游ゴシック Medium" panose="020B0500000000000000" pitchFamily="50" charset="-128"/>
              </a:rPr>
              <a:t>人工心肺・</a:t>
            </a:r>
            <a:endParaRPr kumimoji="1" lang="ja-JP" altLang="en-US" sz="2800" dirty="0">
              <a:solidFill>
                <a:schemeClr val="bg1"/>
              </a:solidFill>
              <a:latin typeface="游ゴシック Medium" panose="020B0500000000000000" pitchFamily="50" charset="-128"/>
              <a:ea typeface="游ゴシック Medium" panose="020B0500000000000000" pitchFamily="50" charset="-128"/>
            </a:endParaRPr>
          </a:p>
        </p:txBody>
      </p:sp>
      <p:sp>
        <p:nvSpPr>
          <p:cNvPr id="3" name="テキスト ボックス 2">
            <a:extLst>
              <a:ext uri="{FF2B5EF4-FFF2-40B4-BE49-F238E27FC236}">
                <a16:creationId xmlns:a16="http://schemas.microsoft.com/office/drawing/2014/main" id="{32ECBD45-4B6B-42A7-9723-2B46E18F4B86}"/>
              </a:ext>
            </a:extLst>
          </p:cNvPr>
          <p:cNvSpPr txBox="1"/>
          <p:nvPr/>
        </p:nvSpPr>
        <p:spPr>
          <a:xfrm>
            <a:off x="947739" y="1509950"/>
            <a:ext cx="1847849" cy="769441"/>
          </a:xfrm>
          <a:prstGeom prst="rect">
            <a:avLst/>
          </a:prstGeom>
          <a:noFill/>
        </p:spPr>
        <p:txBody>
          <a:bodyPr wrap="square" rtlCol="0">
            <a:spAutoFit/>
          </a:bodyPr>
          <a:lstStyle/>
          <a:p>
            <a:r>
              <a:rPr kumimoji="1" lang="en-US" altLang="ja-JP" sz="4400" dirty="0">
                <a:solidFill>
                  <a:schemeClr val="bg1"/>
                </a:solidFill>
                <a:latin typeface="游ゴシック Medium" panose="020B0500000000000000" pitchFamily="50" charset="-128"/>
                <a:ea typeface="游ゴシック Medium" panose="020B0500000000000000" pitchFamily="50" charset="-128"/>
              </a:rPr>
              <a:t>Ⅱ-19</a:t>
            </a:r>
            <a:r>
              <a:rPr lang="ja-JP" altLang="en-US" sz="4400" dirty="0">
                <a:solidFill>
                  <a:schemeClr val="bg1"/>
                </a:solidFill>
                <a:latin typeface="游ゴシック Medium" panose="020B0500000000000000" pitchFamily="50" charset="-128"/>
                <a:ea typeface="游ゴシック Medium" panose="020B0500000000000000" pitchFamily="50" charset="-128"/>
              </a:rPr>
              <a:t>　</a:t>
            </a:r>
            <a:endParaRPr kumimoji="1" lang="ja-JP" altLang="en-US" sz="2800" dirty="0">
              <a:solidFill>
                <a:schemeClr val="bg1"/>
              </a:solidFill>
              <a:latin typeface="游ゴシック Medium" panose="020B0500000000000000" pitchFamily="50" charset="-128"/>
              <a:ea typeface="游ゴシック Medium" panose="020B0500000000000000" pitchFamily="50" charset="-128"/>
            </a:endParaRPr>
          </a:p>
        </p:txBody>
      </p:sp>
      <p:sp>
        <p:nvSpPr>
          <p:cNvPr id="4" name="テキスト ボックス 3">
            <a:extLst>
              <a:ext uri="{FF2B5EF4-FFF2-40B4-BE49-F238E27FC236}">
                <a16:creationId xmlns:a16="http://schemas.microsoft.com/office/drawing/2014/main" id="{1BBCD138-60C5-4F4B-80A0-F810990D2E3F}"/>
              </a:ext>
            </a:extLst>
          </p:cNvPr>
          <p:cNvSpPr txBox="1"/>
          <p:nvPr/>
        </p:nvSpPr>
        <p:spPr>
          <a:xfrm>
            <a:off x="2795588" y="2801033"/>
            <a:ext cx="8020050" cy="769441"/>
          </a:xfrm>
          <a:prstGeom prst="rect">
            <a:avLst/>
          </a:prstGeom>
          <a:noFill/>
        </p:spPr>
        <p:txBody>
          <a:bodyPr wrap="square" rtlCol="0">
            <a:spAutoFit/>
          </a:bodyPr>
          <a:lstStyle/>
          <a:p>
            <a:pPr algn="ctr"/>
            <a:r>
              <a:rPr lang="en-US" altLang="ja-JP" sz="4400" dirty="0">
                <a:solidFill>
                  <a:schemeClr val="bg1"/>
                </a:solidFill>
                <a:latin typeface="游ゴシック Medium" panose="020B0500000000000000" pitchFamily="50" charset="-128"/>
                <a:ea typeface="游ゴシック Medium" panose="020B0500000000000000" pitchFamily="50" charset="-128"/>
              </a:rPr>
              <a:t>PCPS </a:t>
            </a:r>
            <a:r>
              <a:rPr lang="ja-JP" altLang="en-US" sz="4400" dirty="0">
                <a:solidFill>
                  <a:schemeClr val="bg1"/>
                </a:solidFill>
                <a:latin typeface="游ゴシック Medium" panose="020B0500000000000000" pitchFamily="50" charset="-128"/>
                <a:ea typeface="游ゴシック Medium" panose="020B0500000000000000" pitchFamily="50" charset="-128"/>
              </a:rPr>
              <a:t>（経皮的心肺補助法）・ </a:t>
            </a:r>
            <a:r>
              <a:rPr kumimoji="1" lang="ja-JP" altLang="en-US" sz="4400" dirty="0">
                <a:solidFill>
                  <a:schemeClr val="bg1"/>
                </a:solidFill>
                <a:latin typeface="游ゴシック Medium" panose="020B0500000000000000" pitchFamily="50" charset="-128"/>
                <a:ea typeface="游ゴシック Medium" panose="020B0500000000000000" pitchFamily="50" charset="-128"/>
              </a:rPr>
              <a:t>　</a:t>
            </a:r>
            <a:r>
              <a:rPr kumimoji="1" lang="ja-JP" altLang="en-US" sz="2800" dirty="0">
                <a:solidFill>
                  <a:schemeClr val="bg1"/>
                </a:solidFill>
                <a:latin typeface="游ゴシック Medium" panose="020B0500000000000000" pitchFamily="50" charset="-128"/>
                <a:ea typeface="游ゴシック Medium" panose="020B0500000000000000" pitchFamily="50" charset="-128"/>
              </a:rPr>
              <a:t>　</a:t>
            </a:r>
          </a:p>
        </p:txBody>
      </p:sp>
      <p:sp>
        <p:nvSpPr>
          <p:cNvPr id="5" name="テキスト ボックス 4">
            <a:extLst>
              <a:ext uri="{FF2B5EF4-FFF2-40B4-BE49-F238E27FC236}">
                <a16:creationId xmlns:a16="http://schemas.microsoft.com/office/drawing/2014/main" id="{5F045CFB-3CB1-43B5-923E-87A9070ACB5D}"/>
              </a:ext>
            </a:extLst>
          </p:cNvPr>
          <p:cNvSpPr txBox="1"/>
          <p:nvPr/>
        </p:nvSpPr>
        <p:spPr>
          <a:xfrm>
            <a:off x="2795588" y="4092117"/>
            <a:ext cx="7348537" cy="769441"/>
          </a:xfrm>
          <a:prstGeom prst="rect">
            <a:avLst/>
          </a:prstGeom>
          <a:noFill/>
        </p:spPr>
        <p:txBody>
          <a:bodyPr wrap="square" rtlCol="0">
            <a:spAutoFit/>
          </a:bodyPr>
          <a:lstStyle/>
          <a:p>
            <a:pPr algn="ctr"/>
            <a:r>
              <a:rPr lang="en-US" altLang="ja-JP" sz="4400" dirty="0">
                <a:solidFill>
                  <a:schemeClr val="bg1"/>
                </a:solidFill>
                <a:latin typeface="游ゴシック Medium" panose="020B0500000000000000" pitchFamily="50" charset="-128"/>
                <a:ea typeface="游ゴシック Medium" panose="020B0500000000000000" pitchFamily="50" charset="-128"/>
              </a:rPr>
              <a:t>ECMO </a:t>
            </a:r>
            <a:r>
              <a:rPr lang="ja-JP" altLang="en-US" sz="4400" dirty="0">
                <a:solidFill>
                  <a:schemeClr val="bg1"/>
                </a:solidFill>
                <a:latin typeface="游ゴシック Medium" panose="020B0500000000000000" pitchFamily="50" charset="-128"/>
                <a:ea typeface="游ゴシック Medium" panose="020B0500000000000000" pitchFamily="50" charset="-128"/>
              </a:rPr>
              <a:t>（体外式膜型人工肺</a:t>
            </a:r>
            <a:r>
              <a:rPr lang="en-US" altLang="ja-JP" sz="4400" dirty="0">
                <a:solidFill>
                  <a:schemeClr val="bg1"/>
                </a:solidFill>
                <a:latin typeface="游ゴシック Medium" panose="020B0500000000000000" pitchFamily="50" charset="-128"/>
                <a:ea typeface="游ゴシック Medium" panose="020B0500000000000000" pitchFamily="50" charset="-128"/>
              </a:rPr>
              <a:t>)</a:t>
            </a:r>
            <a:r>
              <a:rPr kumimoji="1" lang="ja-JP" altLang="en-US" sz="4400" dirty="0">
                <a:solidFill>
                  <a:schemeClr val="bg1"/>
                </a:solidFill>
                <a:latin typeface="游ゴシック Medium" panose="020B0500000000000000" pitchFamily="50" charset="-128"/>
                <a:ea typeface="游ゴシック Medium" panose="020B0500000000000000" pitchFamily="50" charset="-128"/>
              </a:rPr>
              <a:t>　</a:t>
            </a:r>
            <a:r>
              <a:rPr kumimoji="1" lang="ja-JP" altLang="en-US" sz="2800" dirty="0">
                <a:solidFill>
                  <a:schemeClr val="bg1"/>
                </a:solidFill>
                <a:latin typeface="游ゴシック Medium" panose="020B0500000000000000" pitchFamily="50" charset="-128"/>
                <a:ea typeface="游ゴシック Medium" panose="020B0500000000000000" pitchFamily="50" charset="-128"/>
              </a:rPr>
              <a:t>　</a:t>
            </a:r>
          </a:p>
        </p:txBody>
      </p:sp>
    </p:spTree>
    <p:extLst>
      <p:ext uri="{BB962C8B-B14F-4D97-AF65-F5344CB8AC3E}">
        <p14:creationId xmlns:p14="http://schemas.microsoft.com/office/powerpoint/2010/main" val="69640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481285" y="211539"/>
            <a:ext cx="5194051" cy="707886"/>
          </a:xfrm>
          <a:prstGeom prst="rect">
            <a:avLst/>
          </a:prstGeom>
        </p:spPr>
        <p:txBody>
          <a:bodyPr wrap="none">
            <a:spAutoFit/>
          </a:bodyPr>
          <a:lstStyle/>
          <a:p>
            <a:pPr algn="ctr"/>
            <a:r>
              <a:rPr lang="en-US"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rPr>
              <a:t>ECMO</a:t>
            </a:r>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の</a:t>
            </a:r>
            <a:r>
              <a:rPr lang="ja-JP" altLang="en-US" sz="4000" b="1" dirty="0" smtClean="0">
                <a:solidFill>
                  <a:schemeClr val="accent5">
                    <a:lumMod val="75000"/>
                  </a:schemeClr>
                </a:solidFill>
                <a:latin typeface="游ゴシック Medium" panose="020B0500000000000000" pitchFamily="50" charset="-128"/>
                <a:ea typeface="游ゴシック Medium" panose="020B0500000000000000" pitchFamily="50" charset="-128"/>
              </a:rPr>
              <a:t>メカニズム➊</a:t>
            </a:r>
            <a:endParaRPr lang="ja-JP"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endParaRPr>
          </a:p>
        </p:txBody>
      </p:sp>
      <p:sp>
        <p:nvSpPr>
          <p:cNvPr id="5" name="正方形/長方形 4"/>
          <p:cNvSpPr/>
          <p:nvPr/>
        </p:nvSpPr>
        <p:spPr>
          <a:xfrm>
            <a:off x="278011" y="1220669"/>
            <a:ext cx="11600597" cy="4524315"/>
          </a:xfrm>
          <a:prstGeom prst="rect">
            <a:avLst/>
          </a:prstGeom>
        </p:spPr>
        <p:txBody>
          <a:bodyPr wrap="square">
            <a:spAutoFit/>
          </a:bodyPr>
          <a:lstStyle/>
          <a:p>
            <a:pPr marL="177800" indent="-177800"/>
            <a:r>
              <a:rPr lang="ja-JP" altLang="en-US" sz="24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国内では，人工肺と遠心ポンプを用いた体外循環による，心肺補助（循環補助</a:t>
            </a:r>
            <a:r>
              <a:rPr lang="ja-JP" altLang="en-US" sz="2400" dirty="0" smtClean="0">
                <a:latin typeface="游ゴシック Medium" panose="020B0500000000000000" pitchFamily="50" charset="-128"/>
                <a:ea typeface="游ゴシック Medium" panose="020B0500000000000000" pitchFamily="50" charset="-128"/>
              </a:rPr>
              <a:t>）</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を</a:t>
            </a:r>
            <a:r>
              <a:rPr lang="ja-JP" altLang="en-US" sz="2400" dirty="0">
                <a:latin typeface="游ゴシック Medium" panose="020B0500000000000000" pitchFamily="50" charset="-128"/>
                <a:ea typeface="游ゴシック Medium" panose="020B0500000000000000" pitchFamily="50" charset="-128"/>
              </a:rPr>
              <a:t>目的としたものを</a:t>
            </a:r>
            <a:r>
              <a:rPr lang="en-US" altLang="ja-JP" sz="2400" dirty="0">
                <a:latin typeface="游ゴシック Medium" panose="020B0500000000000000" pitchFamily="50" charset="-128"/>
                <a:ea typeface="游ゴシック Medium" panose="020B0500000000000000" pitchFamily="50" charset="-128"/>
              </a:rPr>
              <a:t>PCPS</a:t>
            </a:r>
            <a:r>
              <a:rPr lang="ja-JP" altLang="en-US" sz="2400" dirty="0">
                <a:latin typeface="游ゴシック Medium" panose="020B0500000000000000" pitchFamily="50" charset="-128"/>
                <a:ea typeface="游ゴシック Medium" panose="020B0500000000000000" pitchFamily="50" charset="-128"/>
              </a:rPr>
              <a:t>と呼び，心機能は健常で呼吸補助のみを目的とした</a:t>
            </a:r>
            <a:r>
              <a:rPr lang="ja-JP" altLang="en-US" sz="2400" dirty="0" err="1" smtClean="0">
                <a:latin typeface="游ゴシック Medium" panose="020B0500000000000000" pitchFamily="50" charset="-128"/>
                <a:ea typeface="游ゴシック Medium" panose="020B0500000000000000" pitchFamily="50" charset="-128"/>
              </a:rPr>
              <a:t>も</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のを</a:t>
            </a:r>
            <a:r>
              <a:rPr lang="en-US" altLang="ja-JP" sz="2400" dirty="0">
                <a:latin typeface="游ゴシック Medium" panose="020B0500000000000000" pitchFamily="50" charset="-128"/>
                <a:ea typeface="游ゴシック Medium" panose="020B0500000000000000" pitchFamily="50" charset="-128"/>
              </a:rPr>
              <a:t>ECMO</a:t>
            </a:r>
            <a:r>
              <a:rPr lang="ja-JP" altLang="en-US" sz="2400" dirty="0">
                <a:latin typeface="游ゴシック Medium" panose="020B0500000000000000" pitchFamily="50" charset="-128"/>
                <a:ea typeface="游ゴシック Medium" panose="020B0500000000000000" pitchFamily="50" charset="-128"/>
              </a:rPr>
              <a:t>と呼んでいる</a:t>
            </a:r>
            <a:endParaRPr lang="en-US" altLang="ja-JP" sz="2400" dirty="0">
              <a:latin typeface="游ゴシック Medium" panose="020B0500000000000000" pitchFamily="50" charset="-128"/>
              <a:ea typeface="游ゴシック Medium" panose="020B0500000000000000" pitchFamily="50" charset="-128"/>
            </a:endParaRPr>
          </a:p>
          <a:p>
            <a:pPr marL="177800" indent="-177800"/>
            <a:r>
              <a:rPr lang="ja-JP" altLang="en-US" sz="24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欧米ではともに</a:t>
            </a:r>
            <a:r>
              <a:rPr lang="en-US" altLang="ja-JP" sz="2400" dirty="0">
                <a:latin typeface="游ゴシック Medium" panose="020B0500000000000000" pitchFamily="50" charset="-128"/>
                <a:ea typeface="游ゴシック Medium" panose="020B0500000000000000" pitchFamily="50" charset="-128"/>
              </a:rPr>
              <a:t>ECMO</a:t>
            </a:r>
            <a:r>
              <a:rPr lang="ja-JP" altLang="en-US" sz="2400" dirty="0">
                <a:latin typeface="游ゴシック Medium" panose="020B0500000000000000" pitchFamily="50" charset="-128"/>
                <a:ea typeface="游ゴシック Medium" panose="020B0500000000000000" pitchFamily="50" charset="-128"/>
              </a:rPr>
              <a:t>と呼ばれており，それとの呼称統一から，</a:t>
            </a:r>
            <a:r>
              <a:rPr lang="en-US" altLang="ja-JP" sz="2400" dirty="0">
                <a:latin typeface="游ゴシック Medium" panose="020B0500000000000000" pitchFamily="50" charset="-128"/>
                <a:ea typeface="游ゴシック Medium" panose="020B0500000000000000" pitchFamily="50" charset="-128"/>
              </a:rPr>
              <a:t>PCPS</a:t>
            </a:r>
            <a:r>
              <a:rPr lang="ja-JP" altLang="en-US" sz="2400" dirty="0">
                <a:latin typeface="游ゴシック Medium" panose="020B0500000000000000" pitchFamily="50" charset="-128"/>
                <a:ea typeface="游ゴシック Medium" panose="020B0500000000000000" pitchFamily="50" charset="-128"/>
              </a:rPr>
              <a:t>を</a:t>
            </a:r>
            <a:r>
              <a:rPr lang="en-US" altLang="ja-JP" sz="2400" dirty="0">
                <a:latin typeface="游ゴシック Medium" panose="020B0500000000000000" pitchFamily="50" charset="-128"/>
                <a:ea typeface="游ゴシック Medium" panose="020B0500000000000000" pitchFamily="50" charset="-128"/>
              </a:rPr>
              <a:t>V-A </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en-US" altLang="ja-JP" sz="2400" dirty="0" smtClean="0">
                <a:latin typeface="游ゴシック Medium" panose="020B0500000000000000" pitchFamily="50" charset="-128"/>
                <a:ea typeface="游ゴシック Medium" panose="020B0500000000000000" pitchFamily="50" charset="-128"/>
              </a:rPr>
              <a:t>ECMO</a:t>
            </a:r>
            <a:r>
              <a:rPr lang="ja-JP" altLang="en-US" sz="2400" dirty="0">
                <a:latin typeface="游ゴシック Medium" panose="020B0500000000000000" pitchFamily="50" charset="-128"/>
                <a:ea typeface="游ゴシック Medium" panose="020B0500000000000000" pitchFamily="50" charset="-128"/>
              </a:rPr>
              <a:t>（</a:t>
            </a:r>
            <a:r>
              <a:rPr lang="en-US" altLang="ja-JP" sz="2400" dirty="0" err="1">
                <a:latin typeface="游ゴシック Medium" panose="020B0500000000000000" pitchFamily="50" charset="-128"/>
                <a:ea typeface="游ゴシック Medium" panose="020B0500000000000000" pitchFamily="50" charset="-128"/>
              </a:rPr>
              <a:t>veno</a:t>
            </a:r>
            <a:r>
              <a:rPr lang="en-US" altLang="ja-JP" sz="2400" dirty="0">
                <a:latin typeface="游ゴシック Medium" panose="020B0500000000000000" pitchFamily="50" charset="-128"/>
                <a:ea typeface="游ゴシック Medium" panose="020B0500000000000000" pitchFamily="50" charset="-128"/>
              </a:rPr>
              <a:t>-arterial ECMO</a:t>
            </a:r>
            <a:r>
              <a:rPr lang="ja-JP" altLang="en-US" sz="2400" dirty="0">
                <a:latin typeface="游ゴシック Medium" panose="020B0500000000000000" pitchFamily="50" charset="-128"/>
                <a:ea typeface="游ゴシック Medium" panose="020B0500000000000000" pitchFamily="50" charset="-128"/>
              </a:rPr>
              <a:t>；静脈脱血</a:t>
            </a:r>
            <a:r>
              <a:rPr lang="en-US" altLang="ja-JP" sz="2400" dirty="0">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動脈送血</a:t>
            </a:r>
            <a:r>
              <a:rPr lang="en-US" altLang="ja-JP" sz="2400" dirty="0">
                <a:latin typeface="游ゴシック Medium" panose="020B0500000000000000" pitchFamily="50" charset="-128"/>
                <a:ea typeface="游ゴシック Medium" panose="020B0500000000000000" pitchFamily="50" charset="-128"/>
              </a:rPr>
              <a:t>ECMO</a:t>
            </a:r>
            <a:r>
              <a:rPr lang="ja-JP" altLang="en-US" sz="2400" dirty="0">
                <a:latin typeface="游ゴシック Medium" panose="020B0500000000000000" pitchFamily="50" charset="-128"/>
                <a:ea typeface="游ゴシック Medium" panose="020B0500000000000000" pitchFamily="50" charset="-128"/>
              </a:rPr>
              <a:t>）と呼ぶことが多く</a:t>
            </a:r>
            <a:r>
              <a:rPr lang="ja-JP" altLang="en-US" sz="2400" dirty="0" err="1" smtClean="0">
                <a:latin typeface="游ゴシック Medium" panose="020B0500000000000000" pitchFamily="50" charset="-128"/>
                <a:ea typeface="游ゴシック Medium" panose="020B0500000000000000" pitchFamily="50" charset="-128"/>
              </a:rPr>
              <a:t>なっ</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て</a:t>
            </a:r>
            <a:r>
              <a:rPr lang="ja-JP" altLang="en-US" sz="2400" dirty="0">
                <a:latin typeface="游ゴシック Medium" panose="020B0500000000000000" pitchFamily="50" charset="-128"/>
                <a:ea typeface="游ゴシック Medium" panose="020B0500000000000000" pitchFamily="50" charset="-128"/>
              </a:rPr>
              <a:t>きた。それに対し，呼吸補助を目的とする場合は，</a:t>
            </a:r>
            <a:r>
              <a:rPr lang="en-US" altLang="ja-JP" sz="2400" dirty="0">
                <a:latin typeface="游ゴシック Medium" panose="020B0500000000000000" pitchFamily="50" charset="-128"/>
                <a:ea typeface="游ゴシック Medium" panose="020B0500000000000000" pitchFamily="50" charset="-128"/>
              </a:rPr>
              <a:t>Respiratory ECMO</a:t>
            </a:r>
            <a:r>
              <a:rPr lang="ja-JP" altLang="en-US" sz="2400" dirty="0">
                <a:latin typeface="游ゴシック Medium" panose="020B0500000000000000" pitchFamily="50" charset="-128"/>
                <a:ea typeface="游ゴシック Medium" panose="020B0500000000000000" pitchFamily="50" charset="-128"/>
              </a:rPr>
              <a:t>や</a:t>
            </a:r>
            <a:r>
              <a:rPr lang="en-US" altLang="ja-JP" sz="2400" dirty="0">
                <a:latin typeface="游ゴシック Medium" panose="020B0500000000000000" pitchFamily="50" charset="-128"/>
                <a:ea typeface="游ゴシック Medium" panose="020B0500000000000000" pitchFamily="50" charset="-128"/>
              </a:rPr>
              <a:t>V-V </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en-US" altLang="ja-JP" sz="2400" dirty="0" smtClean="0">
                <a:latin typeface="游ゴシック Medium" panose="020B0500000000000000" pitchFamily="50" charset="-128"/>
                <a:ea typeface="游ゴシック Medium" panose="020B0500000000000000" pitchFamily="50" charset="-128"/>
              </a:rPr>
              <a:t>ECMO</a:t>
            </a:r>
            <a:r>
              <a:rPr lang="ja-JP" altLang="en-US" sz="2400" dirty="0">
                <a:latin typeface="游ゴシック Medium" panose="020B0500000000000000" pitchFamily="50" charset="-128"/>
                <a:ea typeface="游ゴシック Medium" panose="020B0500000000000000" pitchFamily="50" charset="-128"/>
              </a:rPr>
              <a:t>（</a:t>
            </a:r>
            <a:r>
              <a:rPr lang="en-US" altLang="ja-JP" sz="2400" dirty="0" err="1">
                <a:latin typeface="游ゴシック Medium" panose="020B0500000000000000" pitchFamily="50" charset="-128"/>
                <a:ea typeface="游ゴシック Medium" panose="020B0500000000000000" pitchFamily="50" charset="-128"/>
              </a:rPr>
              <a:t>veno</a:t>
            </a:r>
            <a:r>
              <a:rPr lang="en-US" altLang="ja-JP" sz="2400" dirty="0">
                <a:latin typeface="游ゴシック Medium" panose="020B0500000000000000" pitchFamily="50" charset="-128"/>
                <a:ea typeface="游ゴシック Medium" panose="020B0500000000000000" pitchFamily="50" charset="-128"/>
              </a:rPr>
              <a:t>-venous ECMO</a:t>
            </a:r>
            <a:r>
              <a:rPr lang="ja-JP" altLang="en-US" sz="2400" dirty="0">
                <a:latin typeface="游ゴシック Medium" panose="020B0500000000000000" pitchFamily="50" charset="-128"/>
                <a:ea typeface="游ゴシック Medium" panose="020B0500000000000000" pitchFamily="50" charset="-128"/>
              </a:rPr>
              <a:t>；静脈脱血</a:t>
            </a:r>
            <a:r>
              <a:rPr lang="en-US" altLang="ja-JP" sz="2400" dirty="0">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静脈送血</a:t>
            </a:r>
            <a:r>
              <a:rPr lang="en-US" altLang="ja-JP" sz="2400" dirty="0">
                <a:latin typeface="游ゴシック Medium" panose="020B0500000000000000" pitchFamily="50" charset="-128"/>
                <a:ea typeface="游ゴシック Medium" panose="020B0500000000000000" pitchFamily="50" charset="-128"/>
              </a:rPr>
              <a:t>ECMO</a:t>
            </a:r>
            <a:r>
              <a:rPr lang="ja-JP" altLang="en-US" sz="2400" dirty="0">
                <a:latin typeface="游ゴシック Medium" panose="020B0500000000000000" pitchFamily="50" charset="-128"/>
                <a:ea typeface="游ゴシック Medium" panose="020B0500000000000000" pitchFamily="50" charset="-128"/>
              </a:rPr>
              <a:t>）と呼ばれる</a:t>
            </a:r>
            <a:endParaRPr lang="en-US" altLang="ja-JP" sz="2400" dirty="0">
              <a:latin typeface="游ゴシック Medium" panose="020B0500000000000000" pitchFamily="50" charset="-128"/>
              <a:ea typeface="游ゴシック Medium" panose="020B0500000000000000" pitchFamily="50" charset="-128"/>
            </a:endParaRPr>
          </a:p>
          <a:p>
            <a:pPr marL="177800" indent="-177800"/>
            <a:endParaRPr lang="ja-JP" altLang="en-US" sz="2400" dirty="0">
              <a:latin typeface="游ゴシック Medium" panose="020B0500000000000000" pitchFamily="50" charset="-128"/>
              <a:ea typeface="游ゴシック Medium" panose="020B0500000000000000" pitchFamily="50" charset="-128"/>
            </a:endParaRPr>
          </a:p>
          <a:p>
            <a:pPr marL="177800" indent="-177800"/>
            <a:r>
              <a:rPr lang="en-US" altLang="ja-JP" sz="2400" dirty="0">
                <a:solidFill>
                  <a:schemeClr val="accent5">
                    <a:lumMod val="75000"/>
                  </a:schemeClr>
                </a:solidFill>
                <a:latin typeface="游ゴシック Medium" panose="020B0500000000000000" pitchFamily="50" charset="-128"/>
                <a:ea typeface="游ゴシック Medium" panose="020B0500000000000000" pitchFamily="50" charset="-128"/>
              </a:rPr>
              <a:t>〔V-A ECMO〕</a:t>
            </a:r>
          </a:p>
          <a:p>
            <a:pPr marL="177800" indent="-177800"/>
            <a:r>
              <a:rPr lang="ja-JP" altLang="en-US" sz="24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en-US" altLang="ja-JP" sz="2400" dirty="0">
                <a:latin typeface="游ゴシック Medium" panose="020B0500000000000000" pitchFamily="50" charset="-128"/>
                <a:ea typeface="游ゴシック Medium" panose="020B0500000000000000" pitchFamily="50" charset="-128"/>
              </a:rPr>
              <a:t>PCPS</a:t>
            </a:r>
            <a:r>
              <a:rPr lang="ja-JP" altLang="en-US" sz="2400" dirty="0">
                <a:latin typeface="游ゴシック Medium" panose="020B0500000000000000" pitchFamily="50" charset="-128"/>
                <a:ea typeface="游ゴシック Medium" panose="020B0500000000000000" pitchFamily="50" charset="-128"/>
              </a:rPr>
              <a:t>と同じで，右房脱血（経大腿静脈）－大腿動脈送血</a:t>
            </a:r>
            <a:endParaRPr lang="en-US" altLang="ja-JP" sz="2400" dirty="0">
              <a:latin typeface="游ゴシック Medium" panose="020B0500000000000000" pitchFamily="50" charset="-128"/>
              <a:ea typeface="游ゴシック Medium" panose="020B0500000000000000" pitchFamily="50" charset="-128"/>
            </a:endParaRPr>
          </a:p>
          <a:p>
            <a:pPr marL="177800" indent="-177800"/>
            <a:r>
              <a:rPr lang="ja-JP" altLang="en-US" sz="24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心機能の補助が可能だが，心臓に戻ってきた血液を充分に脱血しないと自己肺</a:t>
            </a:r>
            <a:r>
              <a:rPr lang="ja-JP" altLang="en-US" sz="2400" dirty="0" smtClean="0">
                <a:latin typeface="游ゴシック Medium" panose="020B0500000000000000" pitchFamily="50" charset="-128"/>
                <a:ea typeface="游ゴシック Medium" panose="020B0500000000000000" pitchFamily="50" charset="-128"/>
              </a:rPr>
              <a:t>を</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通った</a:t>
            </a:r>
            <a:r>
              <a:rPr lang="ja-JP" altLang="en-US" sz="2400" dirty="0">
                <a:latin typeface="游ゴシック Medium" panose="020B0500000000000000" pitchFamily="50" charset="-128"/>
                <a:ea typeface="游ゴシック Medium" panose="020B0500000000000000" pitchFamily="50" charset="-128"/>
              </a:rPr>
              <a:t>低酸素の血液が冠動脈や脳へと流れる可能性が</a:t>
            </a:r>
            <a:r>
              <a:rPr lang="ja-JP" altLang="en-US" sz="2400" dirty="0" smtClean="0">
                <a:latin typeface="游ゴシック Medium" panose="020B0500000000000000" pitchFamily="50" charset="-128"/>
                <a:ea typeface="游ゴシック Medium" panose="020B0500000000000000" pitchFamily="50" charset="-128"/>
              </a:rPr>
              <a:t>ある</a:t>
            </a:r>
            <a:endParaRPr lang="en-US" altLang="ja-JP" sz="2400" dirty="0">
              <a:latin typeface="游ゴシック Medium" panose="020B0500000000000000" pitchFamily="50" charset="-128"/>
              <a:ea typeface="游ゴシック Medium" panose="020B0500000000000000" pitchFamily="50" charset="-128"/>
            </a:endParaRPr>
          </a:p>
        </p:txBody>
      </p:sp>
      <p:sp>
        <p:nvSpPr>
          <p:cNvPr id="6" name="テキスト ボックス 5"/>
          <p:cNvSpPr txBox="1"/>
          <p:nvPr/>
        </p:nvSpPr>
        <p:spPr>
          <a:xfrm>
            <a:off x="7209453" y="6550223"/>
            <a:ext cx="4982547" cy="276999"/>
          </a:xfrm>
          <a:prstGeom prst="rect">
            <a:avLst/>
          </a:prstGeom>
          <a:noFill/>
        </p:spPr>
        <p:txBody>
          <a:bodyPr wrap="square" rtlCol="0">
            <a:spAutoFit/>
          </a:bodyPr>
          <a:lstStyle/>
          <a:p>
            <a:pPr algn="r"/>
            <a:r>
              <a:rPr lang="ja-JP" altLang="en-US" sz="1200" dirty="0"/>
              <a:t>🄫医学書院</a:t>
            </a:r>
            <a:r>
              <a:rPr lang="en-US" altLang="ja-JP" sz="1200" dirty="0" smtClean="0"/>
              <a:t>2021</a:t>
            </a:r>
            <a:r>
              <a:rPr lang="ja-JP" altLang="en-US" sz="1200" dirty="0" smtClean="0"/>
              <a:t>　無断</a:t>
            </a:r>
            <a:r>
              <a:rPr lang="ja-JP" altLang="en-US" sz="1200" dirty="0"/>
              <a:t>複製禁止</a:t>
            </a:r>
            <a:endParaRPr kumimoji="1" lang="ja-JP" altLang="en-US" sz="1200" dirty="0"/>
          </a:p>
        </p:txBody>
      </p:sp>
    </p:spTree>
    <p:extLst>
      <p:ext uri="{BB962C8B-B14F-4D97-AF65-F5344CB8AC3E}">
        <p14:creationId xmlns:p14="http://schemas.microsoft.com/office/powerpoint/2010/main" val="3097979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481285" y="211539"/>
            <a:ext cx="5194051" cy="707886"/>
          </a:xfrm>
          <a:prstGeom prst="rect">
            <a:avLst/>
          </a:prstGeom>
        </p:spPr>
        <p:txBody>
          <a:bodyPr wrap="none">
            <a:spAutoFit/>
          </a:bodyPr>
          <a:lstStyle/>
          <a:p>
            <a:pPr algn="ctr"/>
            <a:r>
              <a:rPr lang="en-US"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rPr>
              <a:t>ECMO</a:t>
            </a:r>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の</a:t>
            </a:r>
            <a:r>
              <a:rPr lang="ja-JP" altLang="en-US" sz="4000" b="1" dirty="0" smtClean="0">
                <a:solidFill>
                  <a:schemeClr val="accent5">
                    <a:lumMod val="75000"/>
                  </a:schemeClr>
                </a:solidFill>
                <a:latin typeface="游ゴシック Medium" panose="020B0500000000000000" pitchFamily="50" charset="-128"/>
                <a:ea typeface="游ゴシック Medium" panose="020B0500000000000000" pitchFamily="50" charset="-128"/>
              </a:rPr>
              <a:t>メカニズム❷</a:t>
            </a:r>
            <a:endParaRPr lang="ja-JP"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endParaRPr>
          </a:p>
        </p:txBody>
      </p:sp>
      <p:sp>
        <p:nvSpPr>
          <p:cNvPr id="5" name="正方形/長方形 4"/>
          <p:cNvSpPr/>
          <p:nvPr/>
        </p:nvSpPr>
        <p:spPr>
          <a:xfrm>
            <a:off x="278011" y="966669"/>
            <a:ext cx="11600597" cy="5262979"/>
          </a:xfrm>
          <a:prstGeom prst="rect">
            <a:avLst/>
          </a:prstGeom>
        </p:spPr>
        <p:txBody>
          <a:bodyPr wrap="square">
            <a:spAutoFit/>
          </a:bodyPr>
          <a:lstStyle/>
          <a:p>
            <a:pPr marL="177800" indent="-177800"/>
            <a:endParaRPr lang="ja-JP" altLang="en-US" sz="2400" dirty="0">
              <a:latin typeface="游ゴシック Medium" panose="020B0500000000000000" pitchFamily="50" charset="-128"/>
              <a:ea typeface="游ゴシック Medium" panose="020B0500000000000000" pitchFamily="50" charset="-128"/>
            </a:endParaRPr>
          </a:p>
          <a:p>
            <a:pPr marL="177800" indent="-177800"/>
            <a:r>
              <a:rPr lang="en-US" altLang="ja-JP" sz="2400" dirty="0">
                <a:solidFill>
                  <a:schemeClr val="accent5">
                    <a:lumMod val="75000"/>
                  </a:schemeClr>
                </a:solidFill>
                <a:latin typeface="游ゴシック Medium" panose="020B0500000000000000" pitchFamily="50" charset="-128"/>
                <a:ea typeface="游ゴシック Medium" panose="020B0500000000000000" pitchFamily="50" charset="-128"/>
              </a:rPr>
              <a:t>〔V-V ECMO〕</a:t>
            </a:r>
          </a:p>
          <a:p>
            <a:pPr marL="177800" indent="-177800"/>
            <a:r>
              <a:rPr lang="ja-JP" altLang="en-US" sz="24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下大静脈脱血（経右大腿静脈）－右房送血（経右内頸静脈），または上大静脈</a:t>
            </a:r>
            <a:r>
              <a:rPr lang="ja-JP" altLang="en-US" sz="2400" dirty="0" smtClean="0">
                <a:latin typeface="游ゴシック Medium" panose="020B0500000000000000" pitchFamily="50" charset="-128"/>
                <a:ea typeface="游ゴシック Medium" panose="020B0500000000000000" pitchFamily="50" charset="-128"/>
              </a:rPr>
              <a:t>脱</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血</a:t>
            </a:r>
            <a:r>
              <a:rPr lang="ja-JP" altLang="en-US" sz="2400" dirty="0">
                <a:latin typeface="游ゴシック Medium" panose="020B0500000000000000" pitchFamily="50" charset="-128"/>
                <a:ea typeface="游ゴシック Medium" panose="020B0500000000000000" pitchFamily="50" charset="-128"/>
              </a:rPr>
              <a:t>（経右内頸静脈）－下大静脈送血（経右大腿静脈）や上大静脈脱血（経右</a:t>
            </a:r>
            <a:r>
              <a:rPr lang="ja-JP" altLang="en-US" sz="2400" dirty="0" smtClean="0">
                <a:latin typeface="游ゴシック Medium" panose="020B0500000000000000" pitchFamily="50" charset="-128"/>
                <a:ea typeface="游ゴシック Medium" panose="020B0500000000000000" pitchFamily="50" charset="-128"/>
              </a:rPr>
              <a:t>大腿</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静脈</a:t>
            </a:r>
            <a:r>
              <a:rPr lang="ja-JP" altLang="en-US" sz="2400" dirty="0">
                <a:latin typeface="游ゴシック Medium" panose="020B0500000000000000" pitchFamily="50" charset="-128"/>
                <a:ea typeface="游ゴシック Medium" panose="020B0500000000000000" pitchFamily="50" charset="-128"/>
              </a:rPr>
              <a:t>）－下大静脈送血（経左大腿静脈）がある。脱血のしやすさや，送血</a:t>
            </a:r>
            <a:r>
              <a:rPr lang="ja-JP" altLang="en-US" sz="2400" dirty="0" smtClean="0">
                <a:latin typeface="游ゴシック Medium" panose="020B0500000000000000" pitchFamily="50" charset="-128"/>
                <a:ea typeface="游ゴシック Medium" panose="020B0500000000000000" pitchFamily="50" charset="-128"/>
              </a:rPr>
              <a:t>された</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血液</a:t>
            </a:r>
            <a:r>
              <a:rPr lang="ja-JP" altLang="en-US" sz="2400" dirty="0">
                <a:latin typeface="游ゴシック Medium" panose="020B0500000000000000" pitchFamily="50" charset="-128"/>
                <a:ea typeface="游ゴシック Medium" panose="020B0500000000000000" pitchFamily="50" charset="-128"/>
              </a:rPr>
              <a:t>がすぐに脱血されてしまう再循環（リサーキュレーション）を考慮して</a:t>
            </a:r>
            <a:r>
              <a:rPr lang="ja-JP" altLang="en-US" sz="2400" dirty="0" smtClean="0">
                <a:latin typeface="游ゴシック Medium" panose="020B0500000000000000" pitchFamily="50" charset="-128"/>
                <a:ea typeface="游ゴシック Medium" panose="020B0500000000000000" pitchFamily="50" charset="-128"/>
              </a:rPr>
              <a:t>施設</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ごとに</a:t>
            </a:r>
            <a:r>
              <a:rPr lang="ja-JP" altLang="en-US" sz="2400" dirty="0">
                <a:latin typeface="游ゴシック Medium" panose="020B0500000000000000" pitchFamily="50" charset="-128"/>
                <a:ea typeface="游ゴシック Medium" panose="020B0500000000000000" pitchFamily="50" charset="-128"/>
              </a:rPr>
              <a:t>選択されている</a:t>
            </a:r>
            <a:endParaRPr lang="en-US" altLang="ja-JP" sz="2400" dirty="0">
              <a:latin typeface="游ゴシック Medium" panose="020B0500000000000000" pitchFamily="50" charset="-128"/>
              <a:ea typeface="游ゴシック Medium" panose="020B0500000000000000" pitchFamily="50" charset="-128"/>
            </a:endParaRPr>
          </a:p>
          <a:p>
            <a:pPr marL="177800" indent="-177800"/>
            <a:r>
              <a:rPr lang="ja-JP" altLang="en-US" sz="24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人工肺で酸素化された血液が肺を経由して左心系へと灌流するため，冠動脈や</a:t>
            </a:r>
            <a:r>
              <a:rPr lang="ja-JP" altLang="en-US" sz="2400" dirty="0" smtClean="0">
                <a:latin typeface="游ゴシック Medium" panose="020B0500000000000000" pitchFamily="50" charset="-128"/>
                <a:ea typeface="游ゴシック Medium" panose="020B0500000000000000" pitchFamily="50" charset="-128"/>
              </a:rPr>
              <a:t>脳</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へ</a:t>
            </a:r>
            <a:r>
              <a:rPr lang="ja-JP" altLang="en-US" sz="2400" dirty="0">
                <a:latin typeface="游ゴシック Medium" panose="020B0500000000000000" pitchFamily="50" charset="-128"/>
                <a:ea typeface="游ゴシック Medium" panose="020B0500000000000000" pitchFamily="50" charset="-128"/>
              </a:rPr>
              <a:t>十分な酸素供給ができる。ただし，送血部位と脱血部位が近いため，再循環</a:t>
            </a:r>
            <a:r>
              <a:rPr lang="ja-JP" altLang="en-US" sz="2400" dirty="0" smtClean="0">
                <a:latin typeface="游ゴシック Medium" panose="020B0500000000000000" pitchFamily="50" charset="-128"/>
                <a:ea typeface="游ゴシック Medium" panose="020B0500000000000000" pitchFamily="50" charset="-128"/>
              </a:rPr>
              <a:t>が</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発生</a:t>
            </a:r>
            <a:r>
              <a:rPr lang="ja-JP" altLang="en-US" sz="2400" dirty="0">
                <a:latin typeface="游ゴシック Medium" panose="020B0500000000000000" pitchFamily="50" charset="-128"/>
                <a:ea typeface="游ゴシック Medium" panose="020B0500000000000000" pitchFamily="50" charset="-128"/>
              </a:rPr>
              <a:t>する。再循環が多いと酸素化の効率が低下する</a:t>
            </a:r>
          </a:p>
          <a:p>
            <a:pPr marL="177800" indent="-177800"/>
            <a:r>
              <a:rPr lang="ja-JP" altLang="en-US" sz="24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内頸静脈から挿入するダブルルーメンカテーテルを用いることがある。穿刺</a:t>
            </a:r>
            <a:r>
              <a:rPr lang="ja-JP" altLang="en-US" sz="2400" dirty="0" smtClean="0">
                <a:latin typeface="游ゴシック Medium" panose="020B0500000000000000" pitchFamily="50" charset="-128"/>
                <a:ea typeface="游ゴシック Medium" panose="020B0500000000000000" pitchFamily="50" charset="-128"/>
              </a:rPr>
              <a:t>箇所</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が</a:t>
            </a:r>
            <a:r>
              <a:rPr lang="ja-JP" altLang="en-US" sz="2400" dirty="0">
                <a:latin typeface="游ゴシック Medium" panose="020B0500000000000000" pitchFamily="50" charset="-128"/>
                <a:ea typeface="游ゴシック Medium" panose="020B0500000000000000" pitchFamily="50" charset="-128"/>
              </a:rPr>
              <a:t>一か所なため，出血や感染のリスクが少なくなる。また，体位変換や</a:t>
            </a:r>
            <a:r>
              <a:rPr lang="ja-JP" altLang="en-US" sz="2400" dirty="0" smtClean="0">
                <a:latin typeface="游ゴシック Medium" panose="020B0500000000000000" pitchFamily="50" charset="-128"/>
                <a:ea typeface="游ゴシック Medium" panose="020B0500000000000000" pitchFamily="50" charset="-128"/>
              </a:rPr>
              <a:t>リハビリ</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テーション</a:t>
            </a:r>
            <a:r>
              <a:rPr lang="ja-JP" altLang="en-US" sz="2400" dirty="0">
                <a:latin typeface="游ゴシック Medium" panose="020B0500000000000000" pitchFamily="50" charset="-128"/>
                <a:ea typeface="游ゴシック Medium" panose="020B0500000000000000" pitchFamily="50" charset="-128"/>
              </a:rPr>
              <a:t>でも高い安全性を保て，さらに再循環も軽減できる。ただし，</a:t>
            </a:r>
            <a:r>
              <a:rPr lang="en-US" altLang="ja-JP" sz="2400" dirty="0" smtClean="0">
                <a:latin typeface="游ゴシック Medium" panose="020B0500000000000000" pitchFamily="50" charset="-128"/>
                <a:ea typeface="游ゴシック Medium" panose="020B0500000000000000" pitchFamily="50" charset="-128"/>
              </a:rPr>
              <a:t>ECMO</a:t>
            </a: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専用</a:t>
            </a:r>
            <a:r>
              <a:rPr lang="ja-JP" altLang="en-US" sz="2400" dirty="0">
                <a:latin typeface="游ゴシック Medium" panose="020B0500000000000000" pitchFamily="50" charset="-128"/>
                <a:ea typeface="游ゴシック Medium" panose="020B0500000000000000" pitchFamily="50" charset="-128"/>
              </a:rPr>
              <a:t>のカテーテルが必要で，高価であるという問題もある</a:t>
            </a:r>
          </a:p>
        </p:txBody>
      </p:sp>
      <p:sp>
        <p:nvSpPr>
          <p:cNvPr id="6" name="テキスト ボックス 5"/>
          <p:cNvSpPr txBox="1"/>
          <p:nvPr/>
        </p:nvSpPr>
        <p:spPr>
          <a:xfrm>
            <a:off x="7209453" y="6550223"/>
            <a:ext cx="4982547" cy="276999"/>
          </a:xfrm>
          <a:prstGeom prst="rect">
            <a:avLst/>
          </a:prstGeom>
          <a:noFill/>
        </p:spPr>
        <p:txBody>
          <a:bodyPr wrap="square" rtlCol="0">
            <a:spAutoFit/>
          </a:bodyPr>
          <a:lstStyle/>
          <a:p>
            <a:pPr algn="r"/>
            <a:r>
              <a:rPr lang="ja-JP" altLang="en-US" sz="1200" dirty="0"/>
              <a:t>🄫医学書院</a:t>
            </a:r>
            <a:r>
              <a:rPr lang="en-US" altLang="ja-JP" sz="1200" dirty="0" smtClean="0"/>
              <a:t>2021</a:t>
            </a:r>
            <a:r>
              <a:rPr lang="ja-JP" altLang="en-US" sz="1200" dirty="0" smtClean="0"/>
              <a:t>　無断</a:t>
            </a:r>
            <a:r>
              <a:rPr lang="ja-JP" altLang="en-US" sz="1200" dirty="0"/>
              <a:t>複製禁止</a:t>
            </a:r>
            <a:endParaRPr kumimoji="1" lang="ja-JP" altLang="en-US" sz="1200" dirty="0"/>
          </a:p>
        </p:txBody>
      </p:sp>
    </p:spTree>
    <p:extLst>
      <p:ext uri="{BB962C8B-B14F-4D97-AF65-F5344CB8AC3E}">
        <p14:creationId xmlns:p14="http://schemas.microsoft.com/office/powerpoint/2010/main" val="3078102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25763" y="322470"/>
            <a:ext cx="7340472" cy="707886"/>
          </a:xfrm>
          <a:prstGeom prst="rect">
            <a:avLst/>
          </a:prstGeom>
        </p:spPr>
        <p:txBody>
          <a:bodyPr wrap="none">
            <a:spAutoFit/>
          </a:bodyPr>
          <a:lstStyle/>
          <a:p>
            <a:pPr algn="ctr"/>
            <a:r>
              <a:rPr lang="en-US"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rPr>
              <a:t>ECMO</a:t>
            </a:r>
            <a:r>
              <a:rPr lang="ja-JP" altLang="en-US" sz="4000" b="1" dirty="0" err="1">
                <a:solidFill>
                  <a:schemeClr val="accent5">
                    <a:lumMod val="75000"/>
                  </a:schemeClr>
                </a:solidFill>
                <a:latin typeface="游ゴシック Medium" panose="020B0500000000000000" pitchFamily="50" charset="-128"/>
                <a:ea typeface="游ゴシック Medium" panose="020B0500000000000000" pitchFamily="50" charset="-128"/>
              </a:rPr>
              <a:t>の送</a:t>
            </a:r>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脱血のアクセス方法</a:t>
            </a:r>
            <a:endParaRPr lang="ja-JP"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endParaRPr>
          </a:p>
        </p:txBody>
      </p:sp>
      <p:sp>
        <p:nvSpPr>
          <p:cNvPr id="7" name="テキスト ボックス 6"/>
          <p:cNvSpPr txBox="1"/>
          <p:nvPr/>
        </p:nvSpPr>
        <p:spPr>
          <a:xfrm>
            <a:off x="7209453" y="6550223"/>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pic>
        <p:nvPicPr>
          <p:cNvPr id="2" name="図 1"/>
          <p:cNvPicPr>
            <a:picLocks noChangeAspect="1"/>
          </p:cNvPicPr>
          <p:nvPr/>
        </p:nvPicPr>
        <p:blipFill rotWithShape="1">
          <a:blip r:embed="rId2"/>
          <a:srcRect l="18681" t="21852" r="18056" b="18642"/>
          <a:stretch/>
        </p:blipFill>
        <p:spPr>
          <a:xfrm>
            <a:off x="1434902" y="1030356"/>
            <a:ext cx="9322193" cy="4932269"/>
          </a:xfrm>
          <a:prstGeom prst="rect">
            <a:avLst/>
          </a:prstGeom>
        </p:spPr>
      </p:pic>
      <p:pic>
        <p:nvPicPr>
          <p:cNvPr id="4" name="図 3"/>
          <p:cNvPicPr>
            <a:picLocks noChangeAspect="1"/>
          </p:cNvPicPr>
          <p:nvPr/>
        </p:nvPicPr>
        <p:blipFill rotWithShape="1">
          <a:blip r:embed="rId3"/>
          <a:srcRect l="4581" t="70370" r="7778" b="21976"/>
          <a:stretch/>
        </p:blipFill>
        <p:spPr>
          <a:xfrm>
            <a:off x="787398" y="6028617"/>
            <a:ext cx="10617200" cy="521606"/>
          </a:xfrm>
          <a:prstGeom prst="rect">
            <a:avLst/>
          </a:prstGeom>
        </p:spPr>
      </p:pic>
    </p:spTree>
    <p:extLst>
      <p:ext uri="{BB962C8B-B14F-4D97-AF65-F5344CB8AC3E}">
        <p14:creationId xmlns:p14="http://schemas.microsoft.com/office/powerpoint/2010/main" val="58596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511865" y="110291"/>
            <a:ext cx="5288627" cy="707886"/>
          </a:xfrm>
          <a:prstGeom prst="rect">
            <a:avLst/>
          </a:prstGeom>
        </p:spPr>
        <p:txBody>
          <a:bodyPr wrap="none">
            <a:spAutoFit/>
          </a:bodyPr>
          <a:lstStyle/>
          <a:p>
            <a:pPr algn="ctr"/>
            <a:r>
              <a:rPr lang="en-US"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rPr>
              <a:t>ECMO</a:t>
            </a:r>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の特徴と注意点</a:t>
            </a:r>
            <a:endParaRPr lang="ja-JP"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endParaRPr>
          </a:p>
        </p:txBody>
      </p:sp>
      <p:sp>
        <p:nvSpPr>
          <p:cNvPr id="7" name="正方形/長方形 6"/>
          <p:cNvSpPr/>
          <p:nvPr/>
        </p:nvSpPr>
        <p:spPr>
          <a:xfrm>
            <a:off x="329627" y="4444819"/>
            <a:ext cx="11653107" cy="2308324"/>
          </a:xfrm>
          <a:prstGeom prst="rect">
            <a:avLst/>
          </a:prstGeom>
        </p:spPr>
        <p:txBody>
          <a:bodyPr wrap="square">
            <a:spAutoFit/>
          </a:bodyPr>
          <a:lstStyle/>
          <a:p>
            <a:pPr marL="177800" indent="-177800"/>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ECMO</a:t>
            </a:r>
            <a:r>
              <a:rPr lang="ja-JP" altLang="en-US" dirty="0">
                <a:latin typeface="游ゴシック Medium" panose="020B0500000000000000" pitchFamily="50" charset="-128"/>
                <a:ea typeface="游ゴシック Medium" panose="020B0500000000000000" pitchFamily="50" charset="-128"/>
              </a:rPr>
              <a:t>は，傷害肺を休ませて（</a:t>
            </a:r>
            <a:r>
              <a:rPr lang="en-US" altLang="ja-JP" dirty="0">
                <a:latin typeface="游ゴシック Medium" panose="020B0500000000000000" pitchFamily="50" charset="-128"/>
                <a:ea typeface="游ゴシック Medium" panose="020B0500000000000000" pitchFamily="50" charset="-128"/>
              </a:rPr>
              <a:t>lung rest</a:t>
            </a:r>
            <a:r>
              <a:rPr lang="ja-JP" altLang="en-US" dirty="0">
                <a:latin typeface="游ゴシック Medium" panose="020B0500000000000000" pitchFamily="50" charset="-128"/>
                <a:ea typeface="游ゴシック Medium" panose="020B0500000000000000" pitchFamily="50" charset="-128"/>
              </a:rPr>
              <a:t>），その間に基礎疾患を治療し急性肺傷害から回復させること，かつ，人工呼吸器関連肺傷害（</a:t>
            </a:r>
            <a:r>
              <a:rPr lang="en-US" altLang="ja-JP" dirty="0">
                <a:latin typeface="游ゴシック Medium" panose="020B0500000000000000" pitchFamily="50" charset="-128"/>
                <a:ea typeface="游ゴシック Medium" panose="020B0500000000000000" pitchFamily="50" charset="-128"/>
              </a:rPr>
              <a:t>VILI</a:t>
            </a:r>
            <a:r>
              <a:rPr lang="ja-JP" altLang="en-US" dirty="0">
                <a:latin typeface="游ゴシック Medium" panose="020B0500000000000000" pitchFamily="50" charset="-128"/>
                <a:ea typeface="游ゴシック Medium" panose="020B0500000000000000" pitchFamily="50" charset="-128"/>
              </a:rPr>
              <a:t>）を最小限にするため，人工呼吸器の設定を最小限にする点に気をつける必要がある</a:t>
            </a:r>
            <a:endParaRPr lang="en-US" altLang="ja-JP" dirty="0">
              <a:latin typeface="游ゴシック Medium" panose="020B0500000000000000" pitchFamily="50" charset="-128"/>
              <a:ea typeface="游ゴシック Medium" panose="020B0500000000000000" pitchFamily="50" charset="-128"/>
            </a:endParaRPr>
          </a:p>
          <a:p>
            <a:pPr marL="177800" indent="-177800"/>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インフルエンザや</a:t>
            </a:r>
            <a:r>
              <a:rPr lang="en-US" altLang="ja-JP" dirty="0">
                <a:latin typeface="游ゴシック Medium" panose="020B0500000000000000" pitchFamily="50" charset="-128"/>
                <a:ea typeface="游ゴシック Medium" panose="020B0500000000000000" pitchFamily="50" charset="-128"/>
              </a:rPr>
              <a:t>COVID-19</a:t>
            </a:r>
            <a:r>
              <a:rPr lang="ja-JP" altLang="en-US" dirty="0">
                <a:latin typeface="游ゴシック Medium" panose="020B0500000000000000" pitchFamily="50" charset="-128"/>
                <a:ea typeface="游ゴシック Medium" panose="020B0500000000000000" pitchFamily="50" charset="-128"/>
              </a:rPr>
              <a:t>などのウイルス感染症による肺傷害に使用する場合，人工肺の排気口からのエアロゾルに対する感染防止対策を講じる必要がある。</a:t>
            </a:r>
            <a:r>
              <a:rPr lang="ja-JP" altLang="ja-JP" dirty="0">
                <a:latin typeface="游ゴシック Medium" panose="020B0500000000000000" pitchFamily="50" charset="-128"/>
                <a:ea typeface="游ゴシック Medium" panose="020B0500000000000000" pitchFamily="50" charset="-128"/>
              </a:rPr>
              <a:t>通常の吹送ガスの排気内にはウイルスは出てこないが</a:t>
            </a:r>
            <a:r>
              <a:rPr lang="ja-JP" altLang="en-US" dirty="0">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ウェットラングの結露水やプラズマリークには対策が必要である。人工肺の排気口を密閉しないように</a:t>
            </a:r>
            <a:r>
              <a:rPr lang="ja-JP" altLang="en-US" dirty="0">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エアロゾルの飛散防止のためビニル袋で覆うなどする。また</a:t>
            </a:r>
            <a:r>
              <a:rPr lang="ja-JP" altLang="en-US" dirty="0">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ウェットラングによるガス交換能改善のため</a:t>
            </a:r>
            <a:r>
              <a:rPr lang="ja-JP" altLang="en-US" dirty="0">
                <a:latin typeface="游ゴシック Medium" panose="020B0500000000000000" pitchFamily="50" charset="-128"/>
                <a:ea typeface="游ゴシック Medium" panose="020B0500000000000000" pitchFamily="50" charset="-128"/>
              </a:rPr>
              <a:t>に</a:t>
            </a:r>
            <a:r>
              <a:rPr lang="ja-JP" altLang="ja-JP" dirty="0">
                <a:latin typeface="游ゴシック Medium" panose="020B0500000000000000" pitchFamily="50" charset="-128"/>
                <a:ea typeface="游ゴシック Medium" panose="020B0500000000000000" pitchFamily="50" charset="-128"/>
              </a:rPr>
              <a:t>実施する酸素フラッシュも飛散の原因となるため</a:t>
            </a:r>
            <a:r>
              <a:rPr lang="ja-JP" altLang="en-US" dirty="0">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人工肺を温風で温めて結露防止を行うとよい</a:t>
            </a:r>
            <a:endParaRPr lang="ja-JP" altLang="en-US" dirty="0">
              <a:latin typeface="游ゴシック Medium" panose="020B0500000000000000" pitchFamily="50" charset="-128"/>
              <a:ea typeface="游ゴシック Medium" panose="020B0500000000000000" pitchFamily="50" charset="-128"/>
            </a:endParaRPr>
          </a:p>
        </p:txBody>
      </p:sp>
      <p:sp>
        <p:nvSpPr>
          <p:cNvPr id="8" name="テキスト ボックス 7"/>
          <p:cNvSpPr txBox="1"/>
          <p:nvPr/>
        </p:nvSpPr>
        <p:spPr>
          <a:xfrm>
            <a:off x="7209453" y="6581001"/>
            <a:ext cx="4982547" cy="276999"/>
          </a:xfrm>
          <a:prstGeom prst="rect">
            <a:avLst/>
          </a:prstGeom>
          <a:noFill/>
        </p:spPr>
        <p:txBody>
          <a:bodyPr wrap="square" rtlCol="0">
            <a:spAutoFit/>
          </a:bodyPr>
          <a:lstStyle/>
          <a:p>
            <a:pPr algn="r"/>
            <a:r>
              <a:rPr lang="ja-JP" altLang="en-US" sz="1200" dirty="0"/>
              <a:t>🄫医学書院</a:t>
            </a:r>
            <a:r>
              <a:rPr lang="en-US" altLang="ja-JP" sz="1200" dirty="0" smtClean="0"/>
              <a:t>2021</a:t>
            </a:r>
            <a:r>
              <a:rPr lang="ja-JP" altLang="en-US" sz="1200" dirty="0" smtClean="0"/>
              <a:t>　無断</a:t>
            </a:r>
            <a:r>
              <a:rPr lang="ja-JP" altLang="en-US" sz="1200" dirty="0"/>
              <a:t>複製禁止</a:t>
            </a:r>
            <a:endParaRPr kumimoji="1" lang="ja-JP" altLang="en-US" sz="1200" dirty="0"/>
          </a:p>
        </p:txBody>
      </p:sp>
      <p:pic>
        <p:nvPicPr>
          <p:cNvPr id="9" name="図 8"/>
          <p:cNvPicPr>
            <a:picLocks noChangeAspect="1"/>
          </p:cNvPicPr>
          <p:nvPr/>
        </p:nvPicPr>
        <p:blipFill rotWithShape="1">
          <a:blip r:embed="rId2"/>
          <a:srcRect l="1598" t="20247" r="3403" b="29012"/>
          <a:stretch/>
        </p:blipFill>
        <p:spPr>
          <a:xfrm>
            <a:off x="469612" y="923034"/>
            <a:ext cx="11373134" cy="3416928"/>
          </a:xfrm>
          <a:prstGeom prst="rect">
            <a:avLst/>
          </a:prstGeom>
        </p:spPr>
      </p:pic>
    </p:spTree>
    <p:extLst>
      <p:ext uri="{BB962C8B-B14F-4D97-AF65-F5344CB8AC3E}">
        <p14:creationId xmlns:p14="http://schemas.microsoft.com/office/powerpoint/2010/main" val="154854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76776" y="162892"/>
            <a:ext cx="5314276" cy="707886"/>
          </a:xfrm>
          <a:prstGeom prst="rect">
            <a:avLst/>
          </a:prstGeom>
        </p:spPr>
        <p:txBody>
          <a:bodyPr wrap="none">
            <a:spAutoFit/>
          </a:bodyPr>
          <a:lstStyle/>
          <a:p>
            <a:pPr algn="ctr"/>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目的と気をつけること</a:t>
            </a:r>
            <a:endParaRPr lang="ja-JP"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endParaRPr>
          </a:p>
        </p:txBody>
      </p:sp>
      <p:sp>
        <p:nvSpPr>
          <p:cNvPr id="6" name="正方形/長方形 5"/>
          <p:cNvSpPr/>
          <p:nvPr/>
        </p:nvSpPr>
        <p:spPr>
          <a:xfrm>
            <a:off x="203894" y="969129"/>
            <a:ext cx="5638580" cy="4154984"/>
          </a:xfrm>
          <a:prstGeom prst="rect">
            <a:avLst/>
          </a:prstGeom>
        </p:spPr>
        <p:txBody>
          <a:bodyPr wrap="square">
            <a:spAutoFit/>
          </a:bodyPr>
          <a:lstStyle/>
          <a:p>
            <a:pPr marL="177800" indent="-177800"/>
            <a:r>
              <a:rPr lang="ja-JP" altLang="en-US" sz="2200" b="1" dirty="0">
                <a:solidFill>
                  <a:schemeClr val="accent5">
                    <a:lumMod val="75000"/>
                  </a:schemeClr>
                </a:solidFill>
              </a:rPr>
              <a:t>人工心肺</a:t>
            </a:r>
            <a:endParaRPr lang="en-US" altLang="ja-JP" sz="2200" b="1" dirty="0">
              <a:solidFill>
                <a:schemeClr val="accent5">
                  <a:lumMod val="75000"/>
                </a:schemeClr>
              </a:solidFill>
            </a:endParaRPr>
          </a:p>
          <a:p>
            <a:pPr marL="177800" indent="-177800"/>
            <a:r>
              <a:rPr lang="ja-JP" altLang="en-US" sz="22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開心術や大動脈手術においては</a:t>
            </a:r>
            <a:r>
              <a:rPr lang="ja-JP" altLang="en-US" sz="2200" dirty="0">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無血視野（心臓を空にする）と静止視野（心臓を止める）が必要で</a:t>
            </a:r>
            <a:r>
              <a:rPr lang="ja-JP" altLang="en-US" sz="2200" dirty="0">
                <a:latin typeface="游ゴシック Medium" panose="020B0500000000000000" pitchFamily="50" charset="-128"/>
                <a:ea typeface="游ゴシック Medium" panose="020B0500000000000000" pitchFamily="50" charset="-128"/>
              </a:rPr>
              <a:t>ある</a:t>
            </a:r>
            <a:r>
              <a:rPr lang="ja-JP" altLang="ja-JP" sz="2200" dirty="0">
                <a:latin typeface="游ゴシック Medium" panose="020B0500000000000000" pitchFamily="50" charset="-128"/>
                <a:ea typeface="游ゴシック Medium" panose="020B0500000000000000" pitchFamily="50" charset="-128"/>
              </a:rPr>
              <a:t>。そのための手術中の患者の心臓と肺の機能を体外で代行することを目的と</a:t>
            </a:r>
            <a:r>
              <a:rPr lang="ja-JP" altLang="en-US" sz="2200" dirty="0">
                <a:latin typeface="游ゴシック Medium" panose="020B0500000000000000" pitchFamily="50" charset="-128"/>
                <a:ea typeface="游ゴシック Medium" panose="020B0500000000000000" pitchFamily="50" charset="-128"/>
              </a:rPr>
              <a:t>する</a:t>
            </a:r>
            <a:endParaRPr lang="en-US" altLang="ja-JP" sz="2200" dirty="0">
              <a:latin typeface="游ゴシック Medium" panose="020B0500000000000000" pitchFamily="50" charset="-128"/>
              <a:ea typeface="游ゴシック Medium" panose="020B0500000000000000" pitchFamily="50" charset="-128"/>
            </a:endParaRPr>
          </a:p>
          <a:p>
            <a:pPr marL="177800" indent="-177800"/>
            <a:r>
              <a:rPr lang="ja-JP" altLang="en-US" sz="22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気をつけることとしては</a:t>
            </a:r>
            <a:r>
              <a:rPr lang="ja-JP" altLang="en-US" sz="2200" dirty="0">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 活性化凝固時間（</a:t>
            </a:r>
            <a:r>
              <a:rPr lang="en-US" altLang="ja-JP" sz="2200" dirty="0">
                <a:latin typeface="游ゴシック Medium" panose="020B0500000000000000" pitchFamily="50" charset="-128"/>
                <a:ea typeface="游ゴシック Medium" panose="020B0500000000000000" pitchFamily="50" charset="-128"/>
              </a:rPr>
              <a:t>ACT</a:t>
            </a:r>
            <a:r>
              <a:rPr lang="ja-JP" altLang="ja-JP" sz="2200" dirty="0">
                <a:latin typeface="游ゴシック Medium" panose="020B0500000000000000" pitchFamily="50" charset="-128"/>
                <a:ea typeface="游ゴシック Medium" panose="020B0500000000000000" pitchFamily="50" charset="-128"/>
              </a:rPr>
              <a:t>）を</a:t>
            </a:r>
            <a:r>
              <a:rPr lang="en-US" altLang="ja-JP" sz="2200" dirty="0">
                <a:latin typeface="游ゴシック Medium" panose="020B0500000000000000" pitchFamily="50" charset="-128"/>
                <a:ea typeface="游ゴシック Medium" panose="020B0500000000000000" pitchFamily="50" charset="-128"/>
              </a:rPr>
              <a:t>480</a:t>
            </a:r>
            <a:r>
              <a:rPr lang="ja-JP" altLang="ja-JP" sz="2200" dirty="0">
                <a:latin typeface="游ゴシック Medium" panose="020B0500000000000000" pitchFamily="50" charset="-128"/>
                <a:ea typeface="游ゴシック Medium" panose="020B0500000000000000" pitchFamily="50" charset="-128"/>
              </a:rPr>
              <a:t>秒以上に維持する抗凝固療法が必要なこと</a:t>
            </a:r>
            <a:r>
              <a:rPr lang="ja-JP" altLang="en-US" sz="2200" dirty="0">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 無輸血手術</a:t>
            </a:r>
            <a:r>
              <a:rPr lang="ja-JP" altLang="en-US" sz="2200" dirty="0">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使用輸血量節減のため血液希釈を行うこと（希釈の安全限界はヘマトクリット値</a:t>
            </a:r>
            <a:r>
              <a:rPr lang="en-US" altLang="ja-JP" sz="2200" dirty="0">
                <a:latin typeface="游ゴシック Medium" panose="020B0500000000000000" pitchFamily="50" charset="-128"/>
                <a:ea typeface="游ゴシック Medium" panose="020B0500000000000000" pitchFamily="50" charset="-128"/>
              </a:rPr>
              <a:t>20</a:t>
            </a:r>
            <a:r>
              <a:rPr lang="ja-JP" altLang="ja-JP" sz="2200" dirty="0">
                <a:latin typeface="游ゴシック Medium" panose="020B0500000000000000" pitchFamily="50" charset="-128"/>
                <a:ea typeface="游ゴシック Medium" panose="020B0500000000000000" pitchFamily="50" charset="-128"/>
              </a:rPr>
              <a:t>％まで）</a:t>
            </a:r>
            <a:r>
              <a:rPr lang="ja-JP" altLang="en-US" sz="2200" dirty="0">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などが挙げられ</a:t>
            </a:r>
            <a:r>
              <a:rPr lang="ja-JP" altLang="en-US" sz="2200" dirty="0">
                <a:latin typeface="游ゴシック Medium" panose="020B0500000000000000" pitchFamily="50" charset="-128"/>
                <a:ea typeface="游ゴシック Medium" panose="020B0500000000000000" pitchFamily="50" charset="-128"/>
              </a:rPr>
              <a:t>る</a:t>
            </a:r>
            <a:endParaRPr lang="ja-JP" altLang="ja-JP" sz="2200" dirty="0">
              <a:latin typeface="游ゴシック Medium" panose="020B0500000000000000" pitchFamily="50" charset="-128"/>
              <a:ea typeface="游ゴシック Medium" panose="020B0500000000000000" pitchFamily="50" charset="-128"/>
            </a:endParaRPr>
          </a:p>
        </p:txBody>
      </p:sp>
      <p:sp>
        <p:nvSpPr>
          <p:cNvPr id="7" name="正方形/長方形 6"/>
          <p:cNvSpPr/>
          <p:nvPr/>
        </p:nvSpPr>
        <p:spPr>
          <a:xfrm>
            <a:off x="5992103" y="969129"/>
            <a:ext cx="6001307" cy="5509200"/>
          </a:xfrm>
          <a:prstGeom prst="rect">
            <a:avLst/>
          </a:prstGeom>
        </p:spPr>
        <p:txBody>
          <a:bodyPr wrap="square">
            <a:spAutoFit/>
          </a:bodyPr>
          <a:lstStyle/>
          <a:p>
            <a:r>
              <a:rPr lang="en-US" altLang="ja-JP" sz="2200" b="1" dirty="0">
                <a:solidFill>
                  <a:schemeClr val="accent5">
                    <a:lumMod val="75000"/>
                  </a:schemeClr>
                </a:solidFill>
              </a:rPr>
              <a:t>PCPS</a:t>
            </a:r>
            <a:r>
              <a:rPr lang="ja-JP" altLang="en-US" sz="2200" b="1" dirty="0">
                <a:solidFill>
                  <a:schemeClr val="accent5">
                    <a:lumMod val="75000"/>
                  </a:schemeClr>
                </a:solidFill>
              </a:rPr>
              <a:t>・</a:t>
            </a:r>
            <a:r>
              <a:rPr lang="en-US" altLang="ja-JP" sz="2200" b="1" dirty="0">
                <a:solidFill>
                  <a:schemeClr val="accent5">
                    <a:lumMod val="75000"/>
                  </a:schemeClr>
                </a:solidFill>
              </a:rPr>
              <a:t>ECMO</a:t>
            </a:r>
          </a:p>
          <a:p>
            <a:pPr marL="177800" indent="-177800"/>
            <a:r>
              <a:rPr lang="ja-JP" altLang="en-US" sz="22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en-US" altLang="ja-JP" sz="2200" dirty="0">
                <a:latin typeface="游ゴシック Medium" panose="020B0500000000000000" pitchFamily="50" charset="-128"/>
                <a:ea typeface="游ゴシック Medium" panose="020B0500000000000000" pitchFamily="50" charset="-128"/>
              </a:rPr>
              <a:t>PCPS</a:t>
            </a:r>
            <a:r>
              <a:rPr lang="ja-JP" altLang="en-US" sz="2200" dirty="0">
                <a:latin typeface="游ゴシック Medium" panose="020B0500000000000000" pitchFamily="50" charset="-128"/>
                <a:ea typeface="游ゴシック Medium" panose="020B0500000000000000" pitchFamily="50" charset="-128"/>
              </a:rPr>
              <a:t>は，</a:t>
            </a:r>
            <a:r>
              <a:rPr lang="ja-JP" altLang="ja-JP" sz="2200" dirty="0">
                <a:latin typeface="游ゴシック Medium" panose="020B0500000000000000" pitchFamily="50" charset="-128"/>
                <a:ea typeface="游ゴシック Medium" panose="020B0500000000000000" pitchFamily="50" charset="-128"/>
              </a:rPr>
              <a:t>集中治療室での体外循環で</a:t>
            </a:r>
            <a:r>
              <a:rPr lang="ja-JP" altLang="en-US" sz="2200" dirty="0">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重症心不全や人工心肺離脱困難患者の心肺機能を代行することを目的と</a:t>
            </a:r>
            <a:r>
              <a:rPr lang="ja-JP" altLang="en-US" sz="2200" dirty="0">
                <a:latin typeface="游ゴシック Medium" panose="020B0500000000000000" pitchFamily="50" charset="-128"/>
                <a:ea typeface="游ゴシック Medium" panose="020B0500000000000000" pitchFamily="50" charset="-128"/>
              </a:rPr>
              <a:t>する</a:t>
            </a:r>
            <a:r>
              <a:rPr lang="ja-JP" altLang="ja-JP" sz="2200" dirty="0">
                <a:latin typeface="游ゴシック Medium" panose="020B0500000000000000" pitchFamily="50" charset="-128"/>
                <a:ea typeface="游ゴシック Medium" panose="020B0500000000000000" pitchFamily="50" charset="-128"/>
              </a:rPr>
              <a:t>。院外心停止患者の蘇生にも使用され</a:t>
            </a:r>
            <a:r>
              <a:rPr lang="ja-JP" altLang="en-US" sz="2200" dirty="0">
                <a:latin typeface="游ゴシック Medium" panose="020B0500000000000000" pitchFamily="50" charset="-128"/>
                <a:ea typeface="游ゴシック Medium" panose="020B0500000000000000" pitchFamily="50" charset="-128"/>
              </a:rPr>
              <a:t>る</a:t>
            </a:r>
            <a:r>
              <a:rPr lang="ja-JP" altLang="ja-JP" sz="2200" dirty="0">
                <a:latin typeface="游ゴシック Medium" panose="020B0500000000000000" pitchFamily="50" charset="-128"/>
                <a:ea typeface="游ゴシック Medium" panose="020B0500000000000000" pitchFamily="50" charset="-128"/>
              </a:rPr>
              <a:t>。補助期間は数日から</a:t>
            </a:r>
            <a:r>
              <a:rPr lang="en-US" altLang="ja-JP" sz="2200" dirty="0">
                <a:latin typeface="游ゴシック Medium" panose="020B0500000000000000" pitchFamily="50" charset="-128"/>
                <a:ea typeface="游ゴシック Medium" panose="020B0500000000000000" pitchFamily="50" charset="-128"/>
              </a:rPr>
              <a:t>1</a:t>
            </a:r>
            <a:r>
              <a:rPr lang="ja-JP" altLang="ja-JP" sz="2200" dirty="0">
                <a:latin typeface="游ゴシック Medium" panose="020B0500000000000000" pitchFamily="50" charset="-128"/>
                <a:ea typeface="游ゴシック Medium" panose="020B0500000000000000" pitchFamily="50" charset="-128"/>
              </a:rPr>
              <a:t>週間で</a:t>
            </a:r>
            <a:r>
              <a:rPr lang="ja-JP" altLang="en-US" sz="2200" dirty="0">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それ以上の長期補助が必要な場合は</a:t>
            </a:r>
            <a:r>
              <a:rPr lang="ja-JP" altLang="en-US" sz="2200" dirty="0">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補助人工心臓による補助へ移行</a:t>
            </a:r>
            <a:r>
              <a:rPr lang="ja-JP" altLang="en-US" sz="2200" dirty="0">
                <a:latin typeface="游ゴシック Medium" panose="020B0500000000000000" pitchFamily="50" charset="-128"/>
                <a:ea typeface="游ゴシック Medium" panose="020B0500000000000000" pitchFamily="50" charset="-128"/>
              </a:rPr>
              <a:t>する</a:t>
            </a:r>
            <a:endParaRPr lang="en-US" altLang="ja-JP" sz="2200" dirty="0">
              <a:latin typeface="游ゴシック Medium" panose="020B0500000000000000" pitchFamily="50" charset="-128"/>
              <a:ea typeface="游ゴシック Medium" panose="020B0500000000000000" pitchFamily="50" charset="-128"/>
            </a:endParaRPr>
          </a:p>
          <a:p>
            <a:pPr marL="177800" indent="-177800"/>
            <a:r>
              <a:rPr lang="ja-JP" altLang="en-US" sz="22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en-US" altLang="ja-JP" sz="2200" dirty="0">
                <a:latin typeface="游ゴシック Medium" panose="020B0500000000000000" pitchFamily="50" charset="-128"/>
                <a:ea typeface="游ゴシック Medium" panose="020B0500000000000000" pitchFamily="50" charset="-128"/>
              </a:rPr>
              <a:t>ECMO</a:t>
            </a:r>
            <a:r>
              <a:rPr lang="ja-JP" altLang="en-US" sz="2200" dirty="0">
                <a:latin typeface="游ゴシック Medium" panose="020B0500000000000000" pitchFamily="50" charset="-128"/>
                <a:ea typeface="游ゴシック Medium" panose="020B0500000000000000" pitchFamily="50" charset="-128"/>
              </a:rPr>
              <a:t>は，</a:t>
            </a:r>
            <a:r>
              <a:rPr lang="ja-JP" altLang="ja-JP" sz="2200" dirty="0">
                <a:latin typeface="游ゴシック Medium" panose="020B0500000000000000" pitchFamily="50" charset="-128"/>
                <a:ea typeface="游ゴシック Medium" panose="020B0500000000000000" pitchFamily="50" charset="-128"/>
              </a:rPr>
              <a:t>人工呼吸器管理下での薬物治療などで改善の</a:t>
            </a:r>
            <a:r>
              <a:rPr lang="ja-JP" altLang="en-US" sz="2200" dirty="0">
                <a:latin typeface="游ゴシック Medium" panose="020B0500000000000000" pitchFamily="50" charset="-128"/>
                <a:ea typeface="游ゴシック Medium" panose="020B0500000000000000" pitchFamily="50" charset="-128"/>
              </a:rPr>
              <a:t>み</a:t>
            </a:r>
            <a:r>
              <a:rPr lang="ja-JP" altLang="ja-JP" sz="2200" dirty="0">
                <a:latin typeface="游ゴシック Medium" panose="020B0500000000000000" pitchFamily="50" charset="-128"/>
                <a:ea typeface="游ゴシック Medium" panose="020B0500000000000000" pitchFamily="50" charset="-128"/>
              </a:rPr>
              <a:t>られない重症呼吸不全に対して</a:t>
            </a:r>
            <a:r>
              <a:rPr lang="ja-JP" altLang="en-US" sz="2200" dirty="0">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膜型人工肺を用いた体外循環で一時的に呼吸補助を行い</a:t>
            </a:r>
            <a:r>
              <a:rPr lang="ja-JP" altLang="en-US" sz="2200" dirty="0">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その間に機能障害に陥った生体肺の回復を待ち</a:t>
            </a:r>
            <a:r>
              <a:rPr lang="ja-JP" altLang="en-US" sz="2200" dirty="0">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生命を維持することを目的と</a:t>
            </a:r>
            <a:r>
              <a:rPr lang="ja-JP" altLang="en-US" sz="2200" dirty="0">
                <a:latin typeface="游ゴシック Medium" panose="020B0500000000000000" pitchFamily="50" charset="-128"/>
                <a:ea typeface="游ゴシック Medium" panose="020B0500000000000000" pitchFamily="50" charset="-128"/>
              </a:rPr>
              <a:t>する</a:t>
            </a:r>
            <a:endParaRPr lang="en-US" altLang="ja-JP" sz="2200" dirty="0">
              <a:latin typeface="游ゴシック Medium" panose="020B0500000000000000" pitchFamily="50" charset="-128"/>
              <a:ea typeface="游ゴシック Medium" panose="020B0500000000000000" pitchFamily="50" charset="-128"/>
            </a:endParaRPr>
          </a:p>
          <a:p>
            <a:pPr marL="177800" indent="-177800"/>
            <a:r>
              <a:rPr lang="ja-JP" altLang="en-US" sz="22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補助流量や</a:t>
            </a:r>
            <a:r>
              <a:rPr lang="ja-JP" altLang="en-US" sz="2200" dirty="0">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人工肺のガス交換能と抗凝固療法の状態をチェックして</a:t>
            </a:r>
            <a:r>
              <a:rPr lang="ja-JP" altLang="en-US" sz="2200" dirty="0">
                <a:latin typeface="游ゴシック Medium" panose="020B0500000000000000" pitchFamily="50" charset="-128"/>
                <a:ea typeface="游ゴシック Medium" panose="020B0500000000000000" pitchFamily="50" charset="-128"/>
              </a:rPr>
              <a:t>，</a:t>
            </a:r>
            <a:r>
              <a:rPr lang="ja-JP" altLang="ja-JP" sz="2200" dirty="0">
                <a:latin typeface="游ゴシック Medium" panose="020B0500000000000000" pitchFamily="50" charset="-128"/>
                <a:ea typeface="游ゴシック Medium" panose="020B0500000000000000" pitchFamily="50" charset="-128"/>
              </a:rPr>
              <a:t>適切な状況を維持する</a:t>
            </a:r>
          </a:p>
        </p:txBody>
      </p:sp>
      <p:sp>
        <p:nvSpPr>
          <p:cNvPr id="8" name="テキスト ボックス 7"/>
          <p:cNvSpPr txBox="1"/>
          <p:nvPr/>
        </p:nvSpPr>
        <p:spPr>
          <a:xfrm>
            <a:off x="7127570" y="6418531"/>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350353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453377" y="113693"/>
            <a:ext cx="5314275" cy="707886"/>
          </a:xfrm>
          <a:prstGeom prst="rect">
            <a:avLst/>
          </a:prstGeom>
        </p:spPr>
        <p:txBody>
          <a:bodyPr wrap="none">
            <a:spAutoFit/>
          </a:bodyPr>
          <a:lstStyle/>
          <a:p>
            <a:pPr algn="ctr"/>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人工心肺のメカニズム</a:t>
            </a:r>
            <a:endParaRPr lang="ja-JP"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endParaRPr>
          </a:p>
        </p:txBody>
      </p:sp>
      <p:sp>
        <p:nvSpPr>
          <p:cNvPr id="2" name="正方形/長方形 1"/>
          <p:cNvSpPr/>
          <p:nvPr/>
        </p:nvSpPr>
        <p:spPr>
          <a:xfrm>
            <a:off x="179113" y="1005614"/>
            <a:ext cx="4088087" cy="4893647"/>
          </a:xfrm>
          <a:prstGeom prst="rect">
            <a:avLst/>
          </a:prstGeom>
        </p:spPr>
        <p:txBody>
          <a:bodyPr wrap="square">
            <a:spAutoFit/>
          </a:bodyPr>
          <a:lstStyle/>
          <a:p>
            <a:pPr marL="177800" indent="-177800"/>
            <a:r>
              <a:rPr lang="ja-JP" altLang="en-US" sz="24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全身から心臓へ</a:t>
            </a:r>
            <a:r>
              <a:rPr lang="ja-JP" altLang="en-US" sz="2400" dirty="0" smtClean="0">
                <a:latin typeface="游ゴシック Medium" panose="020B0500000000000000" pitchFamily="50" charset="-128"/>
                <a:ea typeface="游ゴシック Medium" panose="020B0500000000000000" pitchFamily="50" charset="-128"/>
              </a:rPr>
              <a:t>戻って</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smtClean="0">
                <a:latin typeface="游ゴシック Medium" panose="020B0500000000000000" pitchFamily="50" charset="-128"/>
                <a:ea typeface="游ゴシック Medium" panose="020B0500000000000000" pitchFamily="50" charset="-128"/>
              </a:rPr>
              <a:t>　きた</a:t>
            </a:r>
            <a:r>
              <a:rPr lang="ja-JP" altLang="en-US" sz="2400" dirty="0">
                <a:latin typeface="游ゴシック Medium" panose="020B0500000000000000" pitchFamily="50" charset="-128"/>
                <a:ea typeface="游ゴシック Medium" panose="020B0500000000000000" pitchFamily="50" charset="-128"/>
              </a:rPr>
              <a:t>静脈血を体外へ</a:t>
            </a:r>
            <a:r>
              <a:rPr lang="ja-JP" altLang="en-US" sz="2400" dirty="0" smtClean="0">
                <a:latin typeface="游ゴシック Medium" panose="020B0500000000000000" pitchFamily="50" charset="-128"/>
                <a:ea typeface="游ゴシック Medium" panose="020B0500000000000000" pitchFamily="50" charset="-128"/>
              </a:rPr>
              <a:t>引</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き出し</a:t>
            </a:r>
            <a:r>
              <a:rPr lang="ja-JP" altLang="en-US" sz="2400" dirty="0">
                <a:latin typeface="游ゴシック Medium" panose="020B0500000000000000" pitchFamily="50" charset="-128"/>
                <a:ea typeface="游ゴシック Medium" panose="020B0500000000000000" pitchFamily="50" charset="-128"/>
              </a:rPr>
              <a:t>，血液中に</a:t>
            </a:r>
            <a:r>
              <a:rPr lang="ja-JP" altLang="en-US" sz="2400" dirty="0" smtClean="0">
                <a:latin typeface="游ゴシック Medium" panose="020B0500000000000000" pitchFamily="50" charset="-128"/>
                <a:ea typeface="游ゴシック Medium" panose="020B0500000000000000" pitchFamily="50" charset="-128"/>
              </a:rPr>
              <a:t>酸素</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を</a:t>
            </a:r>
            <a:r>
              <a:rPr lang="ja-JP" altLang="en-US" sz="2400" dirty="0">
                <a:latin typeface="游ゴシック Medium" panose="020B0500000000000000" pitchFamily="50" charset="-128"/>
                <a:ea typeface="游ゴシック Medium" panose="020B0500000000000000" pitchFamily="50" charset="-128"/>
              </a:rPr>
              <a:t>与える とともに二</a:t>
            </a:r>
            <a:r>
              <a:rPr lang="ja-JP" altLang="en-US" sz="2400" dirty="0" smtClean="0">
                <a:latin typeface="游ゴシック Medium" panose="020B0500000000000000" pitchFamily="50" charset="-128"/>
                <a:ea typeface="游ゴシック Medium" panose="020B0500000000000000" pitchFamily="50" charset="-128"/>
              </a:rPr>
              <a:t>酸</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化</a:t>
            </a:r>
            <a:r>
              <a:rPr lang="ja-JP" altLang="en-US" sz="2400" dirty="0">
                <a:latin typeface="游ゴシック Medium" panose="020B0500000000000000" pitchFamily="50" charset="-128"/>
                <a:ea typeface="游ゴシック Medium" panose="020B0500000000000000" pitchFamily="50" charset="-128"/>
              </a:rPr>
              <a:t>炭素を除去し，</a:t>
            </a:r>
            <a:r>
              <a:rPr lang="ja-JP" altLang="en-US" sz="2400" dirty="0" smtClean="0">
                <a:latin typeface="游ゴシック Medium" panose="020B0500000000000000" pitchFamily="50" charset="-128"/>
                <a:ea typeface="游ゴシック Medium" panose="020B0500000000000000" pitchFamily="50" charset="-128"/>
              </a:rPr>
              <a:t>動脈</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血</a:t>
            </a:r>
            <a:r>
              <a:rPr lang="ja-JP" altLang="en-US" sz="2400" dirty="0">
                <a:latin typeface="游ゴシック Medium" panose="020B0500000000000000" pitchFamily="50" charset="-128"/>
                <a:ea typeface="游ゴシック Medium" panose="020B0500000000000000" pitchFamily="50" charset="-128"/>
              </a:rPr>
              <a:t>として再び全身へ</a:t>
            </a:r>
            <a:r>
              <a:rPr lang="ja-JP" altLang="en-US" sz="2400" dirty="0" smtClean="0">
                <a:latin typeface="游ゴシック Medium" panose="020B0500000000000000" pitchFamily="50" charset="-128"/>
                <a:ea typeface="游ゴシック Medium" panose="020B0500000000000000" pitchFamily="50" charset="-128"/>
              </a:rPr>
              <a:t>と</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返す</a:t>
            </a:r>
            <a:endParaRPr lang="en-US" altLang="ja-JP" sz="2400" dirty="0">
              <a:latin typeface="游ゴシック Medium" panose="020B0500000000000000" pitchFamily="50" charset="-128"/>
              <a:ea typeface="游ゴシック Medium" panose="020B0500000000000000" pitchFamily="50" charset="-128"/>
            </a:endParaRPr>
          </a:p>
          <a:p>
            <a:pPr marL="177800" indent="-177800"/>
            <a:r>
              <a:rPr lang="ja-JP" altLang="en-US" sz="24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成人では体重当たり</a:t>
            </a:r>
            <a:r>
              <a:rPr lang="ja-JP" altLang="en-US" sz="2400" dirty="0" err="1" smtClean="0">
                <a:latin typeface="游ゴシック Medium" panose="020B0500000000000000" pitchFamily="50" charset="-128"/>
                <a:ea typeface="游ゴシック Medium" panose="020B0500000000000000" pitchFamily="50" charset="-128"/>
              </a:rPr>
              <a:t>お</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よそ</a:t>
            </a:r>
            <a:r>
              <a:rPr lang="en-US" altLang="ja-JP" sz="2400" dirty="0">
                <a:latin typeface="游ゴシック Medium" panose="020B0500000000000000" pitchFamily="50" charset="-128"/>
                <a:ea typeface="游ゴシック Medium" panose="020B0500000000000000" pitchFamily="50" charset="-128"/>
              </a:rPr>
              <a:t>4 mL/</a:t>
            </a:r>
            <a:r>
              <a:rPr lang="ja-JP" altLang="en-US" sz="2400" dirty="0">
                <a:latin typeface="游ゴシック Medium" panose="020B0500000000000000" pitchFamily="50" charset="-128"/>
                <a:ea typeface="游ゴシック Medium" panose="020B0500000000000000" pitchFamily="50" charset="-128"/>
              </a:rPr>
              <a:t>分の</a:t>
            </a:r>
            <a:r>
              <a:rPr lang="ja-JP" altLang="en-US" sz="2400" dirty="0" smtClean="0">
                <a:latin typeface="游ゴシック Medium" panose="020B0500000000000000" pitchFamily="50" charset="-128"/>
                <a:ea typeface="游ゴシック Medium" panose="020B0500000000000000" pitchFamily="50" charset="-128"/>
              </a:rPr>
              <a:t>酸素需</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要</a:t>
            </a:r>
            <a:r>
              <a:rPr lang="ja-JP" altLang="en-US" sz="2400" dirty="0">
                <a:latin typeface="游ゴシック Medium" panose="020B0500000000000000" pitchFamily="50" charset="-128"/>
                <a:ea typeface="游ゴシック Medium" panose="020B0500000000000000" pitchFamily="50" charset="-128"/>
              </a:rPr>
              <a:t>に対し，およそ</a:t>
            </a:r>
            <a:r>
              <a:rPr lang="en-US" altLang="ja-JP" sz="2400" dirty="0">
                <a:latin typeface="游ゴシック Medium" panose="020B0500000000000000" pitchFamily="50" charset="-128"/>
                <a:ea typeface="游ゴシック Medium" panose="020B0500000000000000" pitchFamily="50" charset="-128"/>
              </a:rPr>
              <a:t>4</a:t>
            </a:r>
            <a:r>
              <a:rPr lang="ja-JP" altLang="en-US" sz="2400" dirty="0">
                <a:latin typeface="游ゴシック Medium" panose="020B0500000000000000" pitchFamily="50" charset="-128"/>
                <a:ea typeface="游ゴシック Medium" panose="020B0500000000000000" pitchFamily="50" charset="-128"/>
              </a:rPr>
              <a:t>～</a:t>
            </a:r>
            <a:r>
              <a:rPr lang="en-US" altLang="ja-JP" sz="2400" dirty="0">
                <a:latin typeface="游ゴシック Medium" panose="020B0500000000000000" pitchFamily="50" charset="-128"/>
                <a:ea typeface="游ゴシック Medium" panose="020B0500000000000000" pitchFamily="50" charset="-128"/>
              </a:rPr>
              <a:t>5 L</a:t>
            </a:r>
            <a:r>
              <a:rPr lang="en-US" altLang="ja-JP" sz="2400" dirty="0" smtClean="0">
                <a:latin typeface="游ゴシック Medium" panose="020B0500000000000000" pitchFamily="50" charset="-128"/>
                <a:ea typeface="游ゴシック Medium" panose="020B0500000000000000" pitchFamily="50" charset="-128"/>
              </a:rPr>
              <a:t>/</a:t>
            </a:r>
          </a:p>
          <a:p>
            <a:pPr marL="177800" indent="-177800"/>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分</a:t>
            </a:r>
            <a:r>
              <a:rPr lang="en-US" altLang="ja-JP" sz="2400" dirty="0">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体表面積（</a:t>
            </a:r>
            <a:r>
              <a:rPr lang="en-US" altLang="ja-JP" sz="2400" dirty="0">
                <a:latin typeface="游ゴシック Medium" panose="020B0500000000000000" pitchFamily="50" charset="-128"/>
                <a:ea typeface="游ゴシック Medium" panose="020B0500000000000000" pitchFamily="50" charset="-128"/>
              </a:rPr>
              <a:t>m</a:t>
            </a:r>
            <a:r>
              <a:rPr lang="en-US" altLang="ja-JP" sz="2400" baseline="30000" dirty="0">
                <a:latin typeface="游ゴシック Medium" panose="020B0500000000000000" pitchFamily="50" charset="-128"/>
                <a:ea typeface="游ゴシック Medium" panose="020B0500000000000000" pitchFamily="50" charset="-128"/>
              </a:rPr>
              <a:t>2</a:t>
            </a:r>
            <a:r>
              <a:rPr lang="ja-JP" altLang="en-US" sz="2400" dirty="0">
                <a:latin typeface="游ゴシック Medium" panose="020B0500000000000000" pitchFamily="50" charset="-128"/>
                <a:ea typeface="游ゴシック Medium" panose="020B0500000000000000" pitchFamily="50" charset="-128"/>
              </a:rPr>
              <a:t>）</a:t>
            </a:r>
            <a:r>
              <a:rPr lang="ja-JP" altLang="en-US" sz="2400" dirty="0" smtClean="0">
                <a:latin typeface="游ゴシック Medium" panose="020B0500000000000000" pitchFamily="50" charset="-128"/>
                <a:ea typeface="游ゴシック Medium" panose="020B0500000000000000" pitchFamily="50" charset="-128"/>
              </a:rPr>
              <a:t>あた </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en-US" altLang="ja-JP" sz="2400" dirty="0">
                <a:latin typeface="游ゴシック Medium" panose="020B0500000000000000" pitchFamily="50" charset="-128"/>
                <a:ea typeface="游ゴシック Medium" panose="020B0500000000000000" pitchFamily="50" charset="-128"/>
              </a:rPr>
              <a:t> </a:t>
            </a:r>
            <a:r>
              <a:rPr lang="en-US" altLang="ja-JP" sz="2400" dirty="0" smtClean="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り</a:t>
            </a:r>
            <a:r>
              <a:rPr lang="en-US" altLang="ja-JP" sz="2400" dirty="0">
                <a:latin typeface="游ゴシック Medium" panose="020B0500000000000000" pitchFamily="50" charset="-128"/>
                <a:ea typeface="游ゴシック Medium" panose="020B0500000000000000" pitchFamily="50" charset="-128"/>
              </a:rPr>
              <a:t>2.2</a:t>
            </a:r>
            <a:r>
              <a:rPr lang="ja-JP" altLang="en-US" sz="2400" dirty="0">
                <a:latin typeface="游ゴシック Medium" panose="020B0500000000000000" pitchFamily="50" charset="-128"/>
                <a:ea typeface="游ゴシック Medium" panose="020B0500000000000000" pitchFamily="50" charset="-128"/>
              </a:rPr>
              <a:t>～</a:t>
            </a:r>
            <a:r>
              <a:rPr lang="en-US" altLang="ja-JP" sz="2400" dirty="0">
                <a:latin typeface="游ゴシック Medium" panose="020B0500000000000000" pitchFamily="50" charset="-128"/>
                <a:ea typeface="游ゴシック Medium" panose="020B0500000000000000" pitchFamily="50" charset="-128"/>
              </a:rPr>
              <a:t>2.6 L/</a:t>
            </a:r>
            <a:r>
              <a:rPr lang="ja-JP" altLang="en-US" sz="2400" dirty="0">
                <a:latin typeface="游ゴシック Medium" panose="020B0500000000000000" pitchFamily="50" charset="-128"/>
                <a:ea typeface="游ゴシック Medium" panose="020B0500000000000000" pitchFamily="50" charset="-128"/>
              </a:rPr>
              <a:t>分</a:t>
            </a:r>
            <a:r>
              <a:rPr lang="en-US" altLang="ja-JP" sz="2400" dirty="0">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の</a:t>
            </a:r>
            <a:r>
              <a:rPr lang="ja-JP" altLang="en-US" sz="2400" dirty="0" smtClean="0">
                <a:latin typeface="游ゴシック Medium" panose="020B0500000000000000" pitchFamily="50" charset="-128"/>
                <a:ea typeface="游ゴシック Medium" panose="020B0500000000000000" pitchFamily="50" charset="-128"/>
              </a:rPr>
              <a:t>血液</a:t>
            </a:r>
            <a:endParaRPr lang="en-US" altLang="ja-JP" sz="2400" dirty="0" smtClean="0">
              <a:latin typeface="游ゴシック Medium" panose="020B0500000000000000" pitchFamily="50" charset="-128"/>
              <a:ea typeface="游ゴシック Medium" panose="020B0500000000000000" pitchFamily="50" charset="-128"/>
            </a:endParaRPr>
          </a:p>
          <a:p>
            <a:pPr marL="177800" indent="-177800"/>
            <a:r>
              <a:rPr lang="en-US" altLang="ja-JP" sz="2400" dirty="0">
                <a:latin typeface="游ゴシック Medium" panose="020B0500000000000000" pitchFamily="50" charset="-128"/>
                <a:ea typeface="游ゴシック Medium" panose="020B0500000000000000" pitchFamily="50" charset="-128"/>
              </a:rPr>
              <a:t> </a:t>
            </a:r>
            <a:r>
              <a:rPr lang="en-US" altLang="ja-JP" sz="2400" dirty="0" smtClean="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循環</a:t>
            </a:r>
            <a:r>
              <a:rPr lang="ja-JP" altLang="en-US" sz="2400" dirty="0">
                <a:latin typeface="游ゴシック Medium" panose="020B0500000000000000" pitchFamily="50" charset="-128"/>
                <a:ea typeface="游ゴシック Medium" panose="020B0500000000000000" pitchFamily="50" charset="-128"/>
              </a:rPr>
              <a:t>を行う</a:t>
            </a:r>
            <a:endParaRPr lang="en-US" altLang="ja-JP" sz="2400" dirty="0">
              <a:latin typeface="游ゴシック Medium" panose="020B0500000000000000" pitchFamily="50" charset="-128"/>
              <a:ea typeface="游ゴシック Medium" panose="020B0500000000000000" pitchFamily="50" charset="-128"/>
            </a:endParaRPr>
          </a:p>
        </p:txBody>
      </p:sp>
      <p:sp>
        <p:nvSpPr>
          <p:cNvPr id="5" name="テキスト ボックス 4">
            <a:extLst>
              <a:ext uri="{FF2B5EF4-FFF2-40B4-BE49-F238E27FC236}">
                <a16:creationId xmlns:a16="http://schemas.microsoft.com/office/drawing/2014/main" id="{0E792EE7-DF06-4495-A5A0-846A1BBD1CFE}"/>
              </a:ext>
            </a:extLst>
          </p:cNvPr>
          <p:cNvSpPr txBox="1"/>
          <p:nvPr/>
        </p:nvSpPr>
        <p:spPr>
          <a:xfrm>
            <a:off x="11787188" y="4243388"/>
            <a:ext cx="225699" cy="369332"/>
          </a:xfrm>
          <a:prstGeom prst="rect">
            <a:avLst/>
          </a:prstGeom>
          <a:solidFill>
            <a:schemeClr val="bg1"/>
          </a:solidFill>
        </p:spPr>
        <p:txBody>
          <a:bodyPr wrap="square" rtlCol="0">
            <a:spAutoFit/>
          </a:bodyPr>
          <a:lstStyle/>
          <a:p>
            <a:endParaRPr kumimoji="1" lang="ja-JP" altLang="en-US" dirty="0"/>
          </a:p>
        </p:txBody>
      </p:sp>
      <p:sp>
        <p:nvSpPr>
          <p:cNvPr id="9" name="テキスト ボックス 8"/>
          <p:cNvSpPr txBox="1"/>
          <p:nvPr/>
        </p:nvSpPr>
        <p:spPr>
          <a:xfrm>
            <a:off x="7209453" y="6552829"/>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pic>
        <p:nvPicPr>
          <p:cNvPr id="6" name="図 5"/>
          <p:cNvPicPr>
            <a:picLocks noChangeAspect="1"/>
          </p:cNvPicPr>
          <p:nvPr/>
        </p:nvPicPr>
        <p:blipFill rotWithShape="1">
          <a:blip r:embed="rId2"/>
          <a:srcRect l="21190" t="23157" r="21905" b="3898"/>
          <a:stretch/>
        </p:blipFill>
        <p:spPr>
          <a:xfrm>
            <a:off x="4267200" y="860471"/>
            <a:ext cx="7745687" cy="5585106"/>
          </a:xfrm>
          <a:prstGeom prst="rect">
            <a:avLst/>
          </a:prstGeom>
        </p:spPr>
      </p:pic>
    </p:spTree>
    <p:extLst>
      <p:ext uri="{BB962C8B-B14F-4D97-AF65-F5344CB8AC3E}">
        <p14:creationId xmlns:p14="http://schemas.microsoft.com/office/powerpoint/2010/main" val="333257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65921" y="211539"/>
            <a:ext cx="6224781" cy="707886"/>
          </a:xfrm>
          <a:prstGeom prst="rect">
            <a:avLst/>
          </a:prstGeom>
        </p:spPr>
        <p:txBody>
          <a:bodyPr wrap="none">
            <a:spAutoFit/>
          </a:bodyPr>
          <a:lstStyle/>
          <a:p>
            <a:pPr algn="ctr"/>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人工心肺回路の構成</a:t>
            </a:r>
            <a:r>
              <a:rPr lang="ja-JP" altLang="en-US" sz="4000" b="1" dirty="0" smtClean="0">
                <a:solidFill>
                  <a:schemeClr val="accent5">
                    <a:lumMod val="75000"/>
                  </a:schemeClr>
                </a:solidFill>
                <a:latin typeface="游ゴシック Medium" panose="020B0500000000000000" pitchFamily="50" charset="-128"/>
                <a:ea typeface="游ゴシック Medium" panose="020B0500000000000000" pitchFamily="50" charset="-128"/>
              </a:rPr>
              <a:t>部品</a:t>
            </a:r>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➊</a:t>
            </a:r>
            <a:endParaRPr lang="ja-JP"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endParaRPr>
          </a:p>
        </p:txBody>
      </p:sp>
      <p:sp>
        <p:nvSpPr>
          <p:cNvPr id="2" name="正方形/長方形 1"/>
          <p:cNvSpPr/>
          <p:nvPr/>
        </p:nvSpPr>
        <p:spPr>
          <a:xfrm>
            <a:off x="368083" y="1091525"/>
            <a:ext cx="11420456" cy="4893647"/>
          </a:xfrm>
          <a:prstGeom prst="rect">
            <a:avLst/>
          </a:prstGeom>
        </p:spPr>
        <p:txBody>
          <a:bodyPr wrap="square">
            <a:spAutoFit/>
          </a:bodyPr>
          <a:lstStyle/>
          <a:p>
            <a:r>
              <a:rPr lang="en-US"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カニューレ</a:t>
            </a:r>
            <a:r>
              <a:rPr lang="en-US"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 </a:t>
            </a:r>
            <a:r>
              <a:rPr lang="ja-JP" altLang="ja-JP" sz="2600" dirty="0">
                <a:latin typeface="游ゴシック Medium" panose="020B0500000000000000" pitchFamily="50" charset="-128"/>
                <a:ea typeface="游ゴシック Medium" panose="020B0500000000000000" pitchFamily="50" charset="-128"/>
              </a:rPr>
              <a:t>　</a:t>
            </a:r>
          </a:p>
          <a:p>
            <a:pPr marL="177800" indent="-177800"/>
            <a:r>
              <a:rPr lang="ja-JP" altLang="en-US"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血管と人工心肺回路とをつな</a:t>
            </a:r>
            <a:r>
              <a:rPr lang="ja-JP" altLang="en-US" sz="2600" dirty="0">
                <a:latin typeface="游ゴシック Medium" panose="020B0500000000000000" pitchFamily="50" charset="-128"/>
                <a:ea typeface="游ゴシック Medium" panose="020B0500000000000000" pitchFamily="50" charset="-128"/>
              </a:rPr>
              <a:t>ぐ</a:t>
            </a:r>
            <a:r>
              <a:rPr lang="ja-JP" altLang="ja-JP" sz="2600" dirty="0">
                <a:latin typeface="游ゴシック Medium" panose="020B0500000000000000" pitchFamily="50" charset="-128"/>
                <a:ea typeface="游ゴシック Medium" panose="020B0500000000000000" pitchFamily="50" charset="-128"/>
              </a:rPr>
              <a:t>。一般的な体外循環では</a:t>
            </a:r>
            <a:r>
              <a:rPr lang="ja-JP" altLang="en-US" sz="2600" dirty="0">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上大静脈</a:t>
            </a:r>
            <a:r>
              <a:rPr lang="ja-JP" altLang="en-US" sz="2600" dirty="0">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下</a:t>
            </a:r>
            <a:r>
              <a:rPr lang="ja-JP" altLang="ja-JP" sz="2600" dirty="0" smtClean="0">
                <a:latin typeface="游ゴシック Medium" panose="020B0500000000000000" pitchFamily="50" charset="-128"/>
                <a:ea typeface="游ゴシック Medium" panose="020B0500000000000000" pitchFamily="50" charset="-128"/>
              </a:rPr>
              <a:t>大</a:t>
            </a:r>
            <a:endParaRPr lang="en-US" altLang="ja-JP" sz="2600" dirty="0" smtClean="0">
              <a:latin typeface="游ゴシック Medium" panose="020B0500000000000000" pitchFamily="50" charset="-128"/>
              <a:ea typeface="游ゴシック Medium" panose="020B0500000000000000" pitchFamily="50" charset="-128"/>
            </a:endParaRPr>
          </a:p>
          <a:p>
            <a:pPr marL="177800" indent="-177800"/>
            <a:r>
              <a:rPr lang="ja-JP" altLang="en-US" sz="2600" dirty="0">
                <a:latin typeface="游ゴシック Medium" panose="020B0500000000000000" pitchFamily="50" charset="-128"/>
                <a:ea typeface="游ゴシック Medium" panose="020B0500000000000000" pitchFamily="50" charset="-128"/>
              </a:rPr>
              <a:t>　</a:t>
            </a:r>
            <a:r>
              <a:rPr lang="ja-JP" altLang="ja-JP" sz="2600" dirty="0" smtClean="0">
                <a:latin typeface="游ゴシック Medium" panose="020B0500000000000000" pitchFamily="50" charset="-128"/>
                <a:ea typeface="游ゴシック Medium" panose="020B0500000000000000" pitchFamily="50" charset="-128"/>
              </a:rPr>
              <a:t>静脈</a:t>
            </a:r>
            <a:r>
              <a:rPr lang="ja-JP" altLang="ja-JP" sz="2600" dirty="0">
                <a:latin typeface="游ゴシック Medium" panose="020B0500000000000000" pitchFamily="50" charset="-128"/>
                <a:ea typeface="游ゴシック Medium" panose="020B0500000000000000" pitchFamily="50" charset="-128"/>
              </a:rPr>
              <a:t>から血液を引き出す脱血カニューレ</a:t>
            </a:r>
            <a:r>
              <a:rPr lang="ja-JP" altLang="en-US" sz="2600" dirty="0">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上行大動脈より血液を返し</a:t>
            </a:r>
            <a:r>
              <a:rPr lang="ja-JP" altLang="ja-JP" sz="2600" dirty="0" smtClean="0">
                <a:latin typeface="游ゴシック Medium" panose="020B0500000000000000" pitchFamily="50" charset="-128"/>
                <a:ea typeface="游ゴシック Medium" panose="020B0500000000000000" pitchFamily="50" charset="-128"/>
              </a:rPr>
              <a:t>全身</a:t>
            </a:r>
            <a:endParaRPr lang="en-US" altLang="ja-JP" sz="2600" dirty="0" smtClean="0">
              <a:latin typeface="游ゴシック Medium" panose="020B0500000000000000" pitchFamily="50" charset="-128"/>
              <a:ea typeface="游ゴシック Medium" panose="020B0500000000000000" pitchFamily="50" charset="-128"/>
            </a:endParaRPr>
          </a:p>
          <a:p>
            <a:pPr marL="177800" indent="-177800"/>
            <a:r>
              <a:rPr lang="ja-JP" altLang="en-US" sz="2600" dirty="0">
                <a:latin typeface="游ゴシック Medium" panose="020B0500000000000000" pitchFamily="50" charset="-128"/>
                <a:ea typeface="游ゴシック Medium" panose="020B0500000000000000" pitchFamily="50" charset="-128"/>
              </a:rPr>
              <a:t>　</a:t>
            </a:r>
            <a:r>
              <a:rPr lang="ja-JP" altLang="ja-JP" sz="2600" dirty="0" smtClean="0">
                <a:latin typeface="游ゴシック Medium" panose="020B0500000000000000" pitchFamily="50" charset="-128"/>
                <a:ea typeface="游ゴシック Medium" panose="020B0500000000000000" pitchFamily="50" charset="-128"/>
              </a:rPr>
              <a:t>の</a:t>
            </a:r>
            <a:r>
              <a:rPr lang="ja-JP" altLang="ja-JP" sz="2600" dirty="0">
                <a:latin typeface="游ゴシック Medium" panose="020B0500000000000000" pitchFamily="50" charset="-128"/>
                <a:ea typeface="游ゴシック Medium" panose="020B0500000000000000" pitchFamily="50" charset="-128"/>
              </a:rPr>
              <a:t>組織へ送り込む送血カニューレが必要</a:t>
            </a:r>
          </a:p>
          <a:p>
            <a:r>
              <a:rPr lang="en-US"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貯血槽 </a:t>
            </a:r>
            <a:r>
              <a:rPr lang="ja-JP" altLang="en-US" sz="2600" dirty="0">
                <a:solidFill>
                  <a:schemeClr val="accent5">
                    <a:lumMod val="75000"/>
                  </a:schemeClr>
                </a:solidFill>
                <a:latin typeface="游ゴシック Medium" panose="020B0500000000000000" pitchFamily="50" charset="-128"/>
                <a:ea typeface="游ゴシック Medium" panose="020B0500000000000000" pitchFamily="50" charset="-128"/>
              </a:rPr>
              <a:t>（リザーバ）</a:t>
            </a:r>
            <a:r>
              <a:rPr lang="en-US"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　</a:t>
            </a:r>
          </a:p>
          <a:p>
            <a:pPr marL="177800" indent="-177800"/>
            <a:r>
              <a:rPr lang="ja-JP" altLang="en-US"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脱血された静脈血を一時的に貯める静脈貯血槽</a:t>
            </a:r>
            <a:r>
              <a:rPr lang="ja-JP" altLang="en-US" sz="2600" dirty="0">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心内血や</a:t>
            </a:r>
            <a:r>
              <a:rPr lang="ja-JP" altLang="en-US" sz="2600" dirty="0">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術野の出血</a:t>
            </a:r>
            <a:r>
              <a:rPr lang="ja-JP" altLang="ja-JP" sz="2600" dirty="0" smtClean="0">
                <a:latin typeface="游ゴシック Medium" panose="020B0500000000000000" pitchFamily="50" charset="-128"/>
                <a:ea typeface="游ゴシック Medium" panose="020B0500000000000000" pitchFamily="50" charset="-128"/>
              </a:rPr>
              <a:t>を</a:t>
            </a:r>
            <a:endParaRPr lang="en-US" altLang="ja-JP" sz="2600" dirty="0" smtClean="0">
              <a:latin typeface="游ゴシック Medium" panose="020B0500000000000000" pitchFamily="50" charset="-128"/>
              <a:ea typeface="游ゴシック Medium" panose="020B0500000000000000" pitchFamily="50" charset="-128"/>
            </a:endParaRPr>
          </a:p>
          <a:p>
            <a:pPr marL="177800" indent="-177800"/>
            <a:r>
              <a:rPr lang="ja-JP" altLang="en-US" sz="2600" dirty="0">
                <a:latin typeface="游ゴシック Medium" panose="020B0500000000000000" pitchFamily="50" charset="-128"/>
                <a:ea typeface="游ゴシック Medium" panose="020B0500000000000000" pitchFamily="50" charset="-128"/>
              </a:rPr>
              <a:t>　</a:t>
            </a:r>
            <a:r>
              <a:rPr lang="ja-JP" altLang="ja-JP" sz="2600" dirty="0" smtClean="0">
                <a:latin typeface="游ゴシック Medium" panose="020B0500000000000000" pitchFamily="50" charset="-128"/>
                <a:ea typeface="游ゴシック Medium" panose="020B0500000000000000" pitchFamily="50" charset="-128"/>
              </a:rPr>
              <a:t>吸引</a:t>
            </a:r>
            <a:r>
              <a:rPr lang="ja-JP" altLang="ja-JP" sz="2600" dirty="0">
                <a:latin typeface="游ゴシック Medium" panose="020B0500000000000000" pitchFamily="50" charset="-128"/>
                <a:ea typeface="游ゴシック Medium" panose="020B0500000000000000" pitchFamily="50" charset="-128"/>
              </a:rPr>
              <a:t>し貯める心内血貯血槽が一体となってい</a:t>
            </a:r>
            <a:r>
              <a:rPr lang="ja-JP" altLang="en-US" sz="2600" dirty="0">
                <a:latin typeface="游ゴシック Medium" panose="020B0500000000000000" pitchFamily="50" charset="-128"/>
                <a:ea typeface="游ゴシック Medium" panose="020B0500000000000000" pitchFamily="50" charset="-128"/>
              </a:rPr>
              <a:t>る</a:t>
            </a:r>
            <a:r>
              <a:rPr lang="ja-JP" altLang="ja-JP" sz="2600" dirty="0">
                <a:latin typeface="游ゴシック Medium" panose="020B0500000000000000" pitchFamily="50" charset="-128"/>
                <a:ea typeface="游ゴシック Medium" panose="020B0500000000000000" pitchFamily="50" charset="-128"/>
              </a:rPr>
              <a:t> 　</a:t>
            </a:r>
          </a:p>
          <a:p>
            <a:pPr marL="177800" indent="-177800"/>
            <a:r>
              <a:rPr lang="ja-JP" altLang="en-US"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貯血槽内が空になると患者への空気誤送につながるため</a:t>
            </a:r>
            <a:r>
              <a:rPr lang="ja-JP" altLang="en-US" sz="2600" dirty="0">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レベルセンサ（貯血槽内の血液面の監視）</a:t>
            </a:r>
            <a:r>
              <a:rPr lang="ja-JP" altLang="en-US" sz="2600" dirty="0">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気泡検知器などの安全装置が装備され</a:t>
            </a:r>
            <a:r>
              <a:rPr lang="ja-JP" altLang="en-US" sz="2600" dirty="0">
                <a:latin typeface="游ゴシック Medium" panose="020B0500000000000000" pitchFamily="50" charset="-128"/>
                <a:ea typeface="游ゴシック Medium" panose="020B0500000000000000" pitchFamily="50" charset="-128"/>
              </a:rPr>
              <a:t>る</a:t>
            </a:r>
            <a:endParaRPr lang="ja-JP" altLang="ja-JP" sz="2600" dirty="0">
              <a:latin typeface="游ゴシック Medium" panose="020B0500000000000000" pitchFamily="50" charset="-128"/>
              <a:ea typeface="游ゴシック Medium" panose="020B0500000000000000" pitchFamily="50" charset="-128"/>
            </a:endParaRPr>
          </a:p>
          <a:p>
            <a:pPr marL="177800" indent="-177800"/>
            <a:r>
              <a:rPr lang="en-US"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血液ポンプ</a:t>
            </a:r>
            <a:r>
              <a:rPr lang="en-US"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 　</a:t>
            </a:r>
          </a:p>
          <a:p>
            <a:pPr marL="177800" indent="-177800"/>
            <a:r>
              <a:rPr lang="ja-JP" altLang="en-US"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弾力のあるチューブをしごいて血液を送るローラーポンプか</a:t>
            </a:r>
            <a:r>
              <a:rPr lang="ja-JP" altLang="en-US" sz="2600" dirty="0">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ローター</a:t>
            </a:r>
            <a:r>
              <a:rPr lang="ja-JP" altLang="ja-JP" sz="2600" dirty="0" smtClean="0">
                <a:latin typeface="游ゴシック Medium" panose="020B0500000000000000" pitchFamily="50" charset="-128"/>
                <a:ea typeface="游ゴシック Medium" panose="020B0500000000000000" pitchFamily="50" charset="-128"/>
              </a:rPr>
              <a:t>の</a:t>
            </a:r>
            <a:endParaRPr lang="en-US" altLang="ja-JP" sz="2600" dirty="0" smtClean="0">
              <a:latin typeface="游ゴシック Medium" panose="020B0500000000000000" pitchFamily="50" charset="-128"/>
              <a:ea typeface="游ゴシック Medium" panose="020B0500000000000000" pitchFamily="50" charset="-128"/>
            </a:endParaRPr>
          </a:p>
          <a:p>
            <a:pPr marL="177800" indent="-177800"/>
            <a:r>
              <a:rPr lang="ja-JP" altLang="en-US" sz="2600" dirty="0">
                <a:latin typeface="游ゴシック Medium" panose="020B0500000000000000" pitchFamily="50" charset="-128"/>
                <a:ea typeface="游ゴシック Medium" panose="020B0500000000000000" pitchFamily="50" charset="-128"/>
              </a:rPr>
              <a:t>　</a:t>
            </a:r>
            <a:r>
              <a:rPr lang="ja-JP" altLang="ja-JP" sz="2600" dirty="0" smtClean="0">
                <a:latin typeface="游ゴシック Medium" panose="020B0500000000000000" pitchFamily="50" charset="-128"/>
                <a:ea typeface="游ゴシック Medium" panose="020B0500000000000000" pitchFamily="50" charset="-128"/>
              </a:rPr>
              <a:t>回転</a:t>
            </a:r>
            <a:r>
              <a:rPr lang="ja-JP" altLang="ja-JP" sz="2600" dirty="0">
                <a:latin typeface="游ゴシック Medium" panose="020B0500000000000000" pitchFamily="50" charset="-128"/>
                <a:ea typeface="游ゴシック Medium" panose="020B0500000000000000" pitchFamily="50" charset="-128"/>
              </a:rPr>
              <a:t>で粘性のある血液を</a:t>
            </a:r>
            <a:r>
              <a:rPr lang="ja-JP" altLang="en-US" sz="2600" dirty="0">
                <a:latin typeface="游ゴシック Medium" panose="020B0500000000000000" pitchFamily="50" charset="-128"/>
                <a:ea typeface="游ゴシック Medium" panose="020B0500000000000000" pitchFamily="50" charset="-128"/>
              </a:rPr>
              <a:t>遠心力で</a:t>
            </a:r>
            <a:r>
              <a:rPr lang="ja-JP" altLang="ja-JP" sz="2600" dirty="0">
                <a:latin typeface="游ゴシック Medium" panose="020B0500000000000000" pitchFamily="50" charset="-128"/>
                <a:ea typeface="游ゴシック Medium" panose="020B0500000000000000" pitchFamily="50" charset="-128"/>
              </a:rPr>
              <a:t>送る遠心ポンプが</a:t>
            </a:r>
            <a:r>
              <a:rPr lang="ja-JP" altLang="ja-JP" sz="2600" dirty="0" smtClean="0">
                <a:latin typeface="游ゴシック Medium" panose="020B0500000000000000" pitchFamily="50" charset="-128"/>
                <a:ea typeface="游ゴシック Medium" panose="020B0500000000000000" pitchFamily="50" charset="-128"/>
              </a:rPr>
              <a:t>用いられ</a:t>
            </a:r>
            <a:r>
              <a:rPr lang="ja-JP" altLang="en-US" sz="2600" dirty="0" smtClean="0">
                <a:latin typeface="游ゴシック Medium" panose="020B0500000000000000" pitchFamily="50" charset="-128"/>
                <a:ea typeface="游ゴシック Medium" panose="020B0500000000000000" pitchFamily="50" charset="-128"/>
              </a:rPr>
              <a:t>る</a:t>
            </a:r>
            <a:endParaRPr lang="ja-JP" altLang="ja-JP" sz="2600" dirty="0">
              <a:latin typeface="游ゴシック Medium" panose="020B0500000000000000" pitchFamily="50" charset="-128"/>
              <a:ea typeface="游ゴシック Medium" panose="020B0500000000000000" pitchFamily="50" charset="-128"/>
            </a:endParaRPr>
          </a:p>
        </p:txBody>
      </p:sp>
      <p:sp>
        <p:nvSpPr>
          <p:cNvPr id="4" name="テキスト ボックス 3"/>
          <p:cNvSpPr txBox="1"/>
          <p:nvPr/>
        </p:nvSpPr>
        <p:spPr>
          <a:xfrm>
            <a:off x="7086139" y="6448623"/>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140981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65920" y="352994"/>
            <a:ext cx="6224781" cy="707886"/>
          </a:xfrm>
          <a:prstGeom prst="rect">
            <a:avLst/>
          </a:prstGeom>
        </p:spPr>
        <p:txBody>
          <a:bodyPr wrap="none">
            <a:spAutoFit/>
          </a:bodyPr>
          <a:lstStyle/>
          <a:p>
            <a:pPr algn="ctr"/>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人工心肺回路の構成</a:t>
            </a:r>
            <a:r>
              <a:rPr lang="ja-JP" altLang="en-US" sz="4000" b="1" dirty="0" smtClean="0">
                <a:solidFill>
                  <a:schemeClr val="accent5">
                    <a:lumMod val="75000"/>
                  </a:schemeClr>
                </a:solidFill>
                <a:latin typeface="游ゴシック Medium" panose="020B0500000000000000" pitchFamily="50" charset="-128"/>
                <a:ea typeface="游ゴシック Medium" panose="020B0500000000000000" pitchFamily="50" charset="-128"/>
              </a:rPr>
              <a:t>部品❷</a:t>
            </a:r>
            <a:endParaRPr lang="ja-JP"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endParaRPr>
          </a:p>
        </p:txBody>
      </p:sp>
      <p:sp>
        <p:nvSpPr>
          <p:cNvPr id="2" name="正方形/長方形 1"/>
          <p:cNvSpPr/>
          <p:nvPr/>
        </p:nvSpPr>
        <p:spPr>
          <a:xfrm>
            <a:off x="368083" y="1381811"/>
            <a:ext cx="11420456" cy="4493538"/>
          </a:xfrm>
          <a:prstGeom prst="rect">
            <a:avLst/>
          </a:prstGeom>
        </p:spPr>
        <p:txBody>
          <a:bodyPr wrap="square">
            <a:spAutoFit/>
          </a:bodyPr>
          <a:lstStyle/>
          <a:p>
            <a:pPr marL="177800" indent="-177800"/>
            <a:r>
              <a:rPr lang="en-US" altLang="ja-JP" sz="2600" dirty="0" smtClean="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熱交換器</a:t>
            </a:r>
            <a:r>
              <a:rPr lang="en-US"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 </a:t>
            </a:r>
            <a:r>
              <a:rPr lang="ja-JP" altLang="ja-JP" sz="2600" dirty="0">
                <a:latin typeface="游ゴシック Medium" panose="020B0500000000000000" pitchFamily="50" charset="-128"/>
                <a:ea typeface="游ゴシック Medium" panose="020B0500000000000000" pitchFamily="50" charset="-128"/>
              </a:rPr>
              <a:t>　</a:t>
            </a:r>
          </a:p>
          <a:p>
            <a:pPr marL="177800" indent="-177800"/>
            <a:r>
              <a:rPr lang="ja-JP" altLang="en-US"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心臓手術では</a:t>
            </a:r>
            <a:r>
              <a:rPr lang="ja-JP" altLang="en-US" sz="2600" dirty="0">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脳保護を目的とした低体温法を用いる場合があ</a:t>
            </a:r>
            <a:r>
              <a:rPr lang="ja-JP" altLang="en-US" sz="2600" dirty="0">
                <a:latin typeface="游ゴシック Medium" panose="020B0500000000000000" pitchFamily="50" charset="-128"/>
                <a:ea typeface="游ゴシック Medium" panose="020B0500000000000000" pitchFamily="50" charset="-128"/>
              </a:rPr>
              <a:t>る</a:t>
            </a:r>
            <a:r>
              <a:rPr lang="ja-JP" altLang="ja-JP" sz="2600" dirty="0">
                <a:latin typeface="游ゴシック Medium" panose="020B0500000000000000" pitchFamily="50" charset="-128"/>
                <a:ea typeface="游ゴシック Medium" panose="020B0500000000000000" pitchFamily="50" charset="-128"/>
              </a:rPr>
              <a:t>。</a:t>
            </a:r>
            <a:r>
              <a:rPr lang="ja-JP" altLang="ja-JP" sz="2600" dirty="0" smtClean="0">
                <a:latin typeface="游ゴシック Medium" panose="020B0500000000000000" pitchFamily="50" charset="-128"/>
                <a:ea typeface="游ゴシック Medium" panose="020B0500000000000000" pitchFamily="50" charset="-128"/>
              </a:rPr>
              <a:t>体外循</a:t>
            </a:r>
            <a:endParaRPr lang="en-US" altLang="ja-JP" sz="2600" dirty="0" smtClean="0">
              <a:latin typeface="游ゴシック Medium" panose="020B0500000000000000" pitchFamily="50" charset="-128"/>
              <a:ea typeface="游ゴシック Medium" panose="020B0500000000000000" pitchFamily="50" charset="-128"/>
            </a:endParaRPr>
          </a:p>
          <a:p>
            <a:pPr marL="177800" indent="-177800"/>
            <a:r>
              <a:rPr lang="ja-JP" altLang="en-US" sz="2600" dirty="0">
                <a:latin typeface="游ゴシック Medium" panose="020B0500000000000000" pitchFamily="50" charset="-128"/>
                <a:ea typeface="游ゴシック Medium" panose="020B0500000000000000" pitchFamily="50" charset="-128"/>
              </a:rPr>
              <a:t>　</a:t>
            </a:r>
            <a:r>
              <a:rPr lang="ja-JP" altLang="ja-JP" sz="2600" dirty="0" smtClean="0">
                <a:latin typeface="游ゴシック Medium" panose="020B0500000000000000" pitchFamily="50" charset="-128"/>
                <a:ea typeface="游ゴシック Medium" panose="020B0500000000000000" pitchFamily="50" charset="-128"/>
              </a:rPr>
              <a:t>環中</a:t>
            </a:r>
            <a:r>
              <a:rPr lang="ja-JP" altLang="ja-JP" sz="2600" dirty="0">
                <a:latin typeface="游ゴシック Medium" panose="020B0500000000000000" pitchFamily="50" charset="-128"/>
                <a:ea typeface="游ゴシック Medium" panose="020B0500000000000000" pitchFamily="50" charset="-128"/>
              </a:rPr>
              <a:t>の血液を冷却</a:t>
            </a:r>
            <a:r>
              <a:rPr lang="ja-JP" altLang="en-US" sz="2600" dirty="0">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加温して体温調節を行</a:t>
            </a:r>
            <a:r>
              <a:rPr lang="ja-JP" altLang="en-US" sz="2600" dirty="0">
                <a:latin typeface="游ゴシック Medium" panose="020B0500000000000000" pitchFamily="50" charset="-128"/>
                <a:ea typeface="游ゴシック Medium" panose="020B0500000000000000" pitchFamily="50" charset="-128"/>
              </a:rPr>
              <a:t>う</a:t>
            </a:r>
            <a:r>
              <a:rPr lang="ja-JP" altLang="ja-JP" sz="2600" dirty="0">
                <a:latin typeface="游ゴシック Medium" panose="020B0500000000000000" pitchFamily="50" charset="-128"/>
                <a:ea typeface="游ゴシック Medium" panose="020B0500000000000000" pitchFamily="50" charset="-128"/>
              </a:rPr>
              <a:t>。 人工肺と一体型に</a:t>
            </a:r>
            <a:r>
              <a:rPr lang="ja-JP" altLang="ja-JP" sz="2600" dirty="0" smtClean="0">
                <a:latin typeface="游ゴシック Medium" panose="020B0500000000000000" pitchFamily="50" charset="-128"/>
                <a:ea typeface="游ゴシック Medium" panose="020B0500000000000000" pitchFamily="50" charset="-128"/>
              </a:rPr>
              <a:t>なって</a:t>
            </a:r>
            <a:endParaRPr lang="en-US" altLang="ja-JP" sz="2600" dirty="0" smtClean="0">
              <a:latin typeface="游ゴシック Medium" panose="020B0500000000000000" pitchFamily="50" charset="-128"/>
              <a:ea typeface="游ゴシック Medium" panose="020B0500000000000000" pitchFamily="50" charset="-128"/>
            </a:endParaRPr>
          </a:p>
          <a:p>
            <a:pPr marL="177800" indent="-177800"/>
            <a:r>
              <a:rPr lang="ja-JP" altLang="en-US" sz="2600" dirty="0">
                <a:latin typeface="游ゴシック Medium" panose="020B0500000000000000" pitchFamily="50" charset="-128"/>
                <a:ea typeface="游ゴシック Medium" panose="020B0500000000000000" pitchFamily="50" charset="-128"/>
              </a:rPr>
              <a:t>　</a:t>
            </a:r>
            <a:r>
              <a:rPr lang="ja-JP" altLang="ja-JP" sz="2600" dirty="0" smtClean="0">
                <a:latin typeface="游ゴシック Medium" panose="020B0500000000000000" pitchFamily="50" charset="-128"/>
                <a:ea typeface="游ゴシック Medium" panose="020B0500000000000000" pitchFamily="50" charset="-128"/>
              </a:rPr>
              <a:t>い</a:t>
            </a:r>
            <a:r>
              <a:rPr lang="ja-JP" altLang="en-US" sz="2600" dirty="0" smtClean="0">
                <a:latin typeface="游ゴシック Medium" panose="020B0500000000000000" pitchFamily="50" charset="-128"/>
                <a:ea typeface="游ゴシック Medium" panose="020B0500000000000000" pitchFamily="50" charset="-128"/>
              </a:rPr>
              <a:t>る</a:t>
            </a:r>
            <a:endParaRPr lang="ja-JP" altLang="ja-JP" sz="2600" dirty="0">
              <a:latin typeface="游ゴシック Medium" panose="020B0500000000000000" pitchFamily="50" charset="-128"/>
              <a:ea typeface="游ゴシック Medium" panose="020B0500000000000000" pitchFamily="50" charset="-128"/>
            </a:endParaRPr>
          </a:p>
          <a:p>
            <a:pPr marL="177800" indent="-177800"/>
            <a:r>
              <a:rPr lang="en-US"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人工肺</a:t>
            </a:r>
            <a:r>
              <a:rPr lang="en-US"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 　</a:t>
            </a:r>
          </a:p>
          <a:p>
            <a:pPr marL="177800" indent="-177800"/>
            <a:r>
              <a:rPr lang="ja-JP" altLang="en-US"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脱血した静脈血中の二酸化炭素を除去し</a:t>
            </a:r>
            <a:r>
              <a:rPr lang="ja-JP" altLang="en-US" sz="2600" dirty="0">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酸素を加えて動脈血に変換</a:t>
            </a:r>
            <a:r>
              <a:rPr lang="ja-JP" altLang="en-US" sz="2600" dirty="0">
                <a:latin typeface="游ゴシック Medium" panose="020B0500000000000000" pitchFamily="50" charset="-128"/>
                <a:ea typeface="游ゴシック Medium" panose="020B0500000000000000" pitchFamily="50" charset="-128"/>
              </a:rPr>
              <a:t>する</a:t>
            </a:r>
            <a:r>
              <a:rPr lang="ja-JP" altLang="ja-JP" sz="2600" dirty="0" smtClean="0">
                <a:latin typeface="游ゴシック Medium" panose="020B0500000000000000" pitchFamily="50" charset="-128"/>
                <a:ea typeface="游ゴシック Medium" panose="020B0500000000000000" pitchFamily="50" charset="-128"/>
              </a:rPr>
              <a:t>。</a:t>
            </a:r>
            <a:endParaRPr lang="en-US" altLang="ja-JP" sz="2600" dirty="0" smtClean="0">
              <a:latin typeface="游ゴシック Medium" panose="020B0500000000000000" pitchFamily="50" charset="-128"/>
              <a:ea typeface="游ゴシック Medium" panose="020B0500000000000000" pitchFamily="50" charset="-128"/>
            </a:endParaRPr>
          </a:p>
          <a:p>
            <a:pPr marL="177800" indent="-177800"/>
            <a:r>
              <a:rPr lang="ja-JP" altLang="en-US" sz="2600" dirty="0">
                <a:latin typeface="游ゴシック Medium" panose="020B0500000000000000" pitchFamily="50" charset="-128"/>
                <a:ea typeface="游ゴシック Medium" panose="020B0500000000000000" pitchFamily="50" charset="-128"/>
              </a:rPr>
              <a:t>　</a:t>
            </a:r>
            <a:r>
              <a:rPr lang="ja-JP" altLang="ja-JP" sz="2600" dirty="0" smtClean="0">
                <a:latin typeface="游ゴシック Medium" panose="020B0500000000000000" pitchFamily="50" charset="-128"/>
                <a:ea typeface="游ゴシック Medium" panose="020B0500000000000000" pitchFamily="50" charset="-128"/>
              </a:rPr>
              <a:t>中空</a:t>
            </a:r>
            <a:r>
              <a:rPr lang="ja-JP" altLang="ja-JP" sz="2600" dirty="0">
                <a:latin typeface="游ゴシック Medium" panose="020B0500000000000000" pitchFamily="50" charset="-128"/>
                <a:ea typeface="游ゴシック Medium" panose="020B0500000000000000" pitchFamily="50" charset="-128"/>
              </a:rPr>
              <a:t>糸状のガス透過性のある薄い膜を介して</a:t>
            </a:r>
            <a:r>
              <a:rPr lang="ja-JP" altLang="en-US" sz="2600" dirty="0">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血液と酸素ガスを接触</a:t>
            </a:r>
            <a:r>
              <a:rPr lang="ja-JP" altLang="ja-JP" sz="2600" dirty="0" smtClean="0">
                <a:latin typeface="游ゴシック Medium" panose="020B0500000000000000" pitchFamily="50" charset="-128"/>
                <a:ea typeface="游ゴシック Medium" panose="020B0500000000000000" pitchFamily="50" charset="-128"/>
              </a:rPr>
              <a:t>させ</a:t>
            </a:r>
            <a:endParaRPr lang="en-US" altLang="ja-JP" sz="2600" dirty="0" smtClean="0">
              <a:latin typeface="游ゴシック Medium" panose="020B0500000000000000" pitchFamily="50" charset="-128"/>
              <a:ea typeface="游ゴシック Medium" panose="020B0500000000000000" pitchFamily="50" charset="-128"/>
            </a:endParaRPr>
          </a:p>
          <a:p>
            <a:pPr marL="177800" indent="-177800"/>
            <a:r>
              <a:rPr lang="ja-JP" altLang="en-US" sz="2600" dirty="0">
                <a:latin typeface="游ゴシック Medium" panose="020B0500000000000000" pitchFamily="50" charset="-128"/>
                <a:ea typeface="游ゴシック Medium" panose="020B0500000000000000" pitchFamily="50" charset="-128"/>
              </a:rPr>
              <a:t>　</a:t>
            </a:r>
            <a:r>
              <a:rPr lang="ja-JP" altLang="ja-JP" sz="2600" dirty="0" err="1" smtClean="0">
                <a:latin typeface="游ゴシック Medium" panose="020B0500000000000000" pitchFamily="50" charset="-128"/>
                <a:ea typeface="游ゴシック Medium" panose="020B0500000000000000" pitchFamily="50" charset="-128"/>
              </a:rPr>
              <a:t>る</a:t>
            </a:r>
            <a:r>
              <a:rPr lang="ja-JP" altLang="ja-JP" sz="2600" dirty="0">
                <a:latin typeface="游ゴシック Medium" panose="020B0500000000000000" pitchFamily="50" charset="-128"/>
                <a:ea typeface="游ゴシック Medium" panose="020B0500000000000000" pitchFamily="50" charset="-128"/>
              </a:rPr>
              <a:t>方式の膜型人工肺が用いられ</a:t>
            </a:r>
            <a:r>
              <a:rPr lang="ja-JP" altLang="en-US" sz="2600" dirty="0">
                <a:latin typeface="游ゴシック Medium" panose="020B0500000000000000" pitchFamily="50" charset="-128"/>
                <a:ea typeface="游ゴシック Medium" panose="020B0500000000000000" pitchFamily="50" charset="-128"/>
              </a:rPr>
              <a:t>る</a:t>
            </a:r>
            <a:r>
              <a:rPr lang="ja-JP" altLang="ja-JP" sz="2600" dirty="0">
                <a:latin typeface="游ゴシック Medium" panose="020B0500000000000000" pitchFamily="50" charset="-128"/>
                <a:ea typeface="游ゴシック Medium" panose="020B0500000000000000" pitchFamily="50" charset="-128"/>
              </a:rPr>
              <a:t> 　</a:t>
            </a:r>
          </a:p>
          <a:p>
            <a:pPr marL="177800" indent="-177800"/>
            <a:r>
              <a:rPr lang="en-US"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動脈フィルタ</a:t>
            </a:r>
            <a:r>
              <a:rPr lang="en-US"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solidFill>
                  <a:schemeClr val="accent5">
                    <a:lumMod val="75000"/>
                  </a:schemeClr>
                </a:solidFill>
                <a:latin typeface="游ゴシック Medium" panose="020B0500000000000000" pitchFamily="50" charset="-128"/>
                <a:ea typeface="游ゴシック Medium" panose="020B0500000000000000" pitchFamily="50" charset="-128"/>
              </a:rPr>
              <a:t> </a:t>
            </a:r>
            <a:r>
              <a:rPr lang="ja-JP" altLang="ja-JP" sz="2600" dirty="0">
                <a:latin typeface="游ゴシック Medium" panose="020B0500000000000000" pitchFamily="50" charset="-128"/>
                <a:ea typeface="游ゴシック Medium" panose="020B0500000000000000" pitchFamily="50" charset="-128"/>
              </a:rPr>
              <a:t>　</a:t>
            </a:r>
          </a:p>
          <a:p>
            <a:pPr marL="177800" indent="-177800"/>
            <a:r>
              <a:rPr lang="ja-JP" altLang="en-US" sz="2600"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体外循環中の血液から気泡や血栓などの異物を</a:t>
            </a:r>
            <a:r>
              <a:rPr lang="ja-JP" altLang="en-US" sz="2600" dirty="0">
                <a:latin typeface="游ゴシック Medium" panose="020B0500000000000000" pitchFamily="50" charset="-128"/>
                <a:ea typeface="游ゴシック Medium" panose="020B0500000000000000" pitchFamily="50" charset="-128"/>
              </a:rPr>
              <a:t>，</a:t>
            </a:r>
            <a:r>
              <a:rPr lang="en-US" altLang="ja-JP" sz="2600" dirty="0">
                <a:latin typeface="游ゴシック Medium" panose="020B0500000000000000" pitchFamily="50" charset="-128"/>
                <a:ea typeface="游ゴシック Medium" panose="020B0500000000000000" pitchFamily="50" charset="-128"/>
              </a:rPr>
              <a:t>40μm</a:t>
            </a:r>
            <a:r>
              <a:rPr lang="ja-JP" altLang="ja-JP" sz="2600" dirty="0">
                <a:latin typeface="游ゴシック Medium" panose="020B0500000000000000" pitchFamily="50" charset="-128"/>
                <a:ea typeface="游ゴシック Medium" panose="020B0500000000000000" pitchFamily="50" charset="-128"/>
              </a:rPr>
              <a:t>のフィルタで</a:t>
            </a:r>
            <a:r>
              <a:rPr lang="ja-JP" altLang="ja-JP" sz="2600" dirty="0" smtClean="0">
                <a:latin typeface="游ゴシック Medium" panose="020B0500000000000000" pitchFamily="50" charset="-128"/>
                <a:ea typeface="游ゴシック Medium" panose="020B0500000000000000" pitchFamily="50" charset="-128"/>
              </a:rPr>
              <a:t>除去</a:t>
            </a:r>
            <a:endParaRPr lang="en-US" altLang="ja-JP" sz="2600" dirty="0" smtClean="0">
              <a:latin typeface="游ゴシック Medium" panose="020B0500000000000000" pitchFamily="50" charset="-128"/>
              <a:ea typeface="游ゴシック Medium" panose="020B0500000000000000" pitchFamily="50" charset="-128"/>
            </a:endParaRPr>
          </a:p>
          <a:p>
            <a:pPr marL="177800" indent="-177800"/>
            <a:r>
              <a:rPr lang="ja-JP" altLang="en-US" sz="2600" dirty="0">
                <a:latin typeface="游ゴシック Medium" panose="020B0500000000000000" pitchFamily="50" charset="-128"/>
                <a:ea typeface="游ゴシック Medium" panose="020B0500000000000000" pitchFamily="50" charset="-128"/>
              </a:rPr>
              <a:t>　</a:t>
            </a:r>
            <a:r>
              <a:rPr lang="ja-JP" altLang="en-US" sz="2600" dirty="0" smtClean="0">
                <a:latin typeface="游ゴシック Medium" panose="020B0500000000000000" pitchFamily="50" charset="-128"/>
                <a:ea typeface="游ゴシック Medium" panose="020B0500000000000000" pitchFamily="50" charset="-128"/>
              </a:rPr>
              <a:t>する</a:t>
            </a:r>
            <a:r>
              <a:rPr lang="ja-JP" altLang="ja-JP" sz="2600" dirty="0">
                <a:latin typeface="游ゴシック Medium" panose="020B0500000000000000" pitchFamily="50" charset="-128"/>
                <a:ea typeface="游ゴシック Medium" panose="020B0500000000000000" pitchFamily="50" charset="-128"/>
              </a:rPr>
              <a:t>。患者へ送血される直前に設置され</a:t>
            </a:r>
            <a:r>
              <a:rPr lang="ja-JP" altLang="en-US" sz="2600" dirty="0">
                <a:latin typeface="游ゴシック Medium" panose="020B0500000000000000" pitchFamily="50" charset="-128"/>
                <a:ea typeface="游ゴシック Medium" panose="020B0500000000000000" pitchFamily="50" charset="-128"/>
              </a:rPr>
              <a:t>，</a:t>
            </a:r>
            <a:r>
              <a:rPr lang="ja-JP" altLang="ja-JP" sz="2600" dirty="0">
                <a:latin typeface="游ゴシック Medium" panose="020B0500000000000000" pitchFamily="50" charset="-128"/>
                <a:ea typeface="游ゴシック Medium" panose="020B0500000000000000" pitchFamily="50" charset="-128"/>
              </a:rPr>
              <a:t>空気塞栓防止に重要な部品</a:t>
            </a:r>
          </a:p>
        </p:txBody>
      </p:sp>
      <p:sp>
        <p:nvSpPr>
          <p:cNvPr id="4" name="テキスト ボックス 3"/>
          <p:cNvSpPr txBox="1"/>
          <p:nvPr/>
        </p:nvSpPr>
        <p:spPr>
          <a:xfrm>
            <a:off x="7144196" y="6550223"/>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270427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13988" y="127143"/>
            <a:ext cx="6340197" cy="707886"/>
          </a:xfrm>
          <a:prstGeom prst="rect">
            <a:avLst/>
          </a:prstGeom>
        </p:spPr>
        <p:txBody>
          <a:bodyPr wrap="none">
            <a:spAutoFit/>
          </a:bodyPr>
          <a:lstStyle/>
          <a:p>
            <a:pPr algn="ctr"/>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人工心肺に必要な周辺機器</a:t>
            </a:r>
            <a:endParaRPr lang="ja-JP"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endParaRPr>
          </a:p>
        </p:txBody>
      </p:sp>
      <p:sp>
        <p:nvSpPr>
          <p:cNvPr id="9" name="テキスト ボックス 8"/>
          <p:cNvSpPr txBox="1"/>
          <p:nvPr/>
        </p:nvSpPr>
        <p:spPr>
          <a:xfrm>
            <a:off x="7127570" y="6418531"/>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grpSp>
        <p:nvGrpSpPr>
          <p:cNvPr id="11" name="グループ化 10"/>
          <p:cNvGrpSpPr/>
          <p:nvPr/>
        </p:nvGrpSpPr>
        <p:grpSpPr>
          <a:xfrm>
            <a:off x="498687" y="988477"/>
            <a:ext cx="11170797" cy="5276605"/>
            <a:chOff x="498687" y="917623"/>
            <a:chExt cx="11170797" cy="5276605"/>
          </a:xfrm>
        </p:grpSpPr>
        <p:sp>
          <p:nvSpPr>
            <p:cNvPr id="5" name="テキスト ボックス 4">
              <a:extLst>
                <a:ext uri="{FF2B5EF4-FFF2-40B4-BE49-F238E27FC236}">
                  <a16:creationId xmlns:a16="http://schemas.microsoft.com/office/drawing/2014/main" id="{B4BC43D6-47FE-4128-807B-CFA90A6A6B54}"/>
                </a:ext>
              </a:extLst>
            </p:cNvPr>
            <p:cNvSpPr txBox="1"/>
            <p:nvPr/>
          </p:nvSpPr>
          <p:spPr>
            <a:xfrm>
              <a:off x="4825998" y="5886451"/>
              <a:ext cx="1460501" cy="307777"/>
            </a:xfrm>
            <a:prstGeom prst="rect">
              <a:avLst/>
            </a:prstGeom>
            <a:solidFill>
              <a:schemeClr val="bg1"/>
            </a:solidFill>
          </p:spPr>
          <p:txBody>
            <a:bodyPr wrap="square" rtlCol="0">
              <a:spAutoFit/>
            </a:bodyPr>
            <a:lstStyle/>
            <a:p>
              <a:endParaRPr kumimoji="1" lang="ja-JP" altLang="en-US" sz="1400" dirty="0"/>
            </a:p>
          </p:txBody>
        </p:sp>
        <p:sp>
          <p:nvSpPr>
            <p:cNvPr id="6" name="テキスト ボックス 5">
              <a:extLst>
                <a:ext uri="{FF2B5EF4-FFF2-40B4-BE49-F238E27FC236}">
                  <a16:creationId xmlns:a16="http://schemas.microsoft.com/office/drawing/2014/main" id="{74B25520-EE2A-4A6D-9339-856E59E3F3DF}"/>
                </a:ext>
              </a:extLst>
            </p:cNvPr>
            <p:cNvSpPr txBox="1"/>
            <p:nvPr/>
          </p:nvSpPr>
          <p:spPr>
            <a:xfrm>
              <a:off x="9362796" y="1917700"/>
              <a:ext cx="251104" cy="369332"/>
            </a:xfrm>
            <a:prstGeom prst="rect">
              <a:avLst/>
            </a:prstGeom>
            <a:solidFill>
              <a:schemeClr val="bg1"/>
            </a:solidFill>
          </p:spPr>
          <p:txBody>
            <a:bodyPr wrap="square" rtlCol="0">
              <a:spAutoFit/>
            </a:bodyPr>
            <a:lstStyle/>
            <a:p>
              <a:endParaRPr kumimoji="1" lang="ja-JP" altLang="en-US" dirty="0"/>
            </a:p>
          </p:txBody>
        </p:sp>
        <p:pic>
          <p:nvPicPr>
            <p:cNvPr id="4" name="図 3"/>
            <p:cNvPicPr>
              <a:picLocks noChangeAspect="1"/>
            </p:cNvPicPr>
            <p:nvPr/>
          </p:nvPicPr>
          <p:blipFill rotWithShape="1">
            <a:blip r:embed="rId2"/>
            <a:srcRect l="3254" t="19207" r="14921" b="12081"/>
            <a:stretch/>
          </p:blipFill>
          <p:spPr>
            <a:xfrm>
              <a:off x="498687" y="917623"/>
              <a:ext cx="11170797" cy="5276605"/>
            </a:xfrm>
            <a:prstGeom prst="rect">
              <a:avLst/>
            </a:prstGeom>
          </p:spPr>
        </p:pic>
        <p:sp>
          <p:nvSpPr>
            <p:cNvPr id="10" name="テキスト ボックス 9"/>
            <p:cNvSpPr txBox="1"/>
            <p:nvPr/>
          </p:nvSpPr>
          <p:spPr>
            <a:xfrm>
              <a:off x="4767263" y="5750053"/>
              <a:ext cx="1447800" cy="276999"/>
            </a:xfrm>
            <a:prstGeom prst="rect">
              <a:avLst/>
            </a:prstGeom>
            <a:solidFill>
              <a:schemeClr val="bg1"/>
            </a:solidFill>
            <a:ln>
              <a:noFill/>
            </a:ln>
          </p:spPr>
          <p:txBody>
            <a:bodyPr wrap="square" rtlCol="0">
              <a:spAutoFit/>
            </a:bodyPr>
            <a:lstStyle/>
            <a:p>
              <a:endParaRPr kumimoji="1" lang="ja-JP" altLang="en-US" sz="1200" dirty="0"/>
            </a:p>
          </p:txBody>
        </p:sp>
      </p:grpSp>
    </p:spTree>
    <p:extLst>
      <p:ext uri="{BB962C8B-B14F-4D97-AF65-F5344CB8AC3E}">
        <p14:creationId xmlns:p14="http://schemas.microsoft.com/office/powerpoint/2010/main" val="240307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5903" t="10864" r="6042" b="14321"/>
          <a:stretch/>
        </p:blipFill>
        <p:spPr>
          <a:xfrm>
            <a:off x="5333479" y="1103866"/>
            <a:ext cx="6776638" cy="3983798"/>
          </a:xfrm>
          <a:prstGeom prst="rect">
            <a:avLst/>
          </a:prstGeom>
        </p:spPr>
      </p:pic>
      <p:sp>
        <p:nvSpPr>
          <p:cNvPr id="3" name="正方形/長方形 2"/>
          <p:cNvSpPr/>
          <p:nvPr/>
        </p:nvSpPr>
        <p:spPr>
          <a:xfrm>
            <a:off x="3789118" y="240615"/>
            <a:ext cx="4613764" cy="707886"/>
          </a:xfrm>
          <a:prstGeom prst="rect">
            <a:avLst/>
          </a:prstGeom>
        </p:spPr>
        <p:txBody>
          <a:bodyPr wrap="none">
            <a:spAutoFit/>
          </a:bodyPr>
          <a:lstStyle/>
          <a:p>
            <a:pPr algn="ctr"/>
            <a:r>
              <a:rPr lang="en-US"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rPr>
              <a:t>PCPS</a:t>
            </a:r>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のメカニズム</a:t>
            </a:r>
            <a:endParaRPr lang="ja-JP"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endParaRPr>
          </a:p>
        </p:txBody>
      </p:sp>
      <p:sp>
        <p:nvSpPr>
          <p:cNvPr id="4" name="正方形/長方形 3"/>
          <p:cNvSpPr/>
          <p:nvPr/>
        </p:nvSpPr>
        <p:spPr>
          <a:xfrm>
            <a:off x="-105387" y="948690"/>
            <a:ext cx="5282190" cy="5909310"/>
          </a:xfrm>
          <a:prstGeom prst="rect">
            <a:avLst/>
          </a:prstGeom>
        </p:spPr>
        <p:txBody>
          <a:bodyPr wrap="square">
            <a:spAutoFit/>
          </a:bodyPr>
          <a:lstStyle/>
          <a:p>
            <a:r>
              <a:rPr lang="en-US" altLang="ja-JP"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dirty="0">
                <a:solidFill>
                  <a:schemeClr val="accent5">
                    <a:lumMod val="75000"/>
                  </a:schemeClr>
                </a:solidFill>
                <a:latin typeface="游ゴシック Medium" panose="020B0500000000000000" pitchFamily="50" charset="-128"/>
                <a:ea typeface="游ゴシック Medium" panose="020B0500000000000000" pitchFamily="50" charset="-128"/>
              </a:rPr>
              <a:t>経皮的カニューレ</a:t>
            </a:r>
            <a:r>
              <a:rPr lang="en-US" altLang="ja-JP"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dirty="0">
                <a:solidFill>
                  <a:schemeClr val="accent5">
                    <a:lumMod val="75000"/>
                  </a:schemeClr>
                </a:solidFill>
                <a:latin typeface="游ゴシック Medium" panose="020B0500000000000000" pitchFamily="50" charset="-128"/>
                <a:ea typeface="游ゴシック Medium" panose="020B0500000000000000" pitchFamily="50" charset="-128"/>
              </a:rPr>
              <a:t> </a:t>
            </a:r>
            <a:r>
              <a:rPr lang="ja-JP" altLang="ja-JP" dirty="0">
                <a:latin typeface="游ゴシック Medium" panose="020B0500000000000000" pitchFamily="50" charset="-128"/>
                <a:ea typeface="游ゴシック Medium" panose="020B0500000000000000" pitchFamily="50" charset="-128"/>
              </a:rPr>
              <a:t>　</a:t>
            </a:r>
          </a:p>
          <a:p>
            <a:pPr marL="177800"/>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セル</a:t>
            </a:r>
            <a:r>
              <a:rPr lang="ja-JP" altLang="en-US" dirty="0">
                <a:latin typeface="游ゴシック Medium" panose="020B0500000000000000" pitchFamily="50" charset="-128"/>
                <a:ea typeface="游ゴシック Medium" panose="020B0500000000000000" pitchFamily="50" charset="-128"/>
              </a:rPr>
              <a:t>ディ</a:t>
            </a:r>
            <a:r>
              <a:rPr lang="ja-JP" altLang="ja-JP" dirty="0">
                <a:latin typeface="游ゴシック Medium" panose="020B0500000000000000" pitchFamily="50" charset="-128"/>
                <a:ea typeface="游ゴシック Medium" panose="020B0500000000000000" pitchFamily="50" charset="-128"/>
              </a:rPr>
              <a:t>ンガー法により経皮的に挿入され</a:t>
            </a:r>
            <a:r>
              <a:rPr lang="ja-JP" altLang="en-US" dirty="0">
                <a:latin typeface="游ゴシック Medium" panose="020B0500000000000000" pitchFamily="50" charset="-128"/>
                <a:ea typeface="游ゴシック Medium" panose="020B0500000000000000" pitchFamily="50" charset="-128"/>
              </a:rPr>
              <a:t>る</a:t>
            </a:r>
            <a:r>
              <a:rPr lang="ja-JP" altLang="ja-JP" dirty="0">
                <a:latin typeface="游ゴシック Medium" panose="020B0500000000000000" pitchFamily="50" charset="-128"/>
                <a:ea typeface="游ゴシック Medium" panose="020B0500000000000000" pitchFamily="50" charset="-128"/>
              </a:rPr>
              <a:t>。</a:t>
            </a:r>
            <a:endParaRPr lang="en-US" altLang="ja-JP" dirty="0">
              <a:latin typeface="游ゴシック Medium" panose="020B0500000000000000" pitchFamily="50" charset="-128"/>
              <a:ea typeface="游ゴシック Medium" panose="020B0500000000000000" pitchFamily="50" charset="-128"/>
            </a:endParaRPr>
          </a:p>
          <a:p>
            <a:pPr marL="177800"/>
            <a:r>
              <a:rPr lang="ja-JP" altLang="en-US" dirty="0">
                <a:latin typeface="游ゴシック Medium" panose="020B0500000000000000" pitchFamily="50" charset="-128"/>
                <a:ea typeface="游ゴシック Medium" panose="020B0500000000000000" pitchFamily="50" charset="-128"/>
              </a:rPr>
              <a:t>　</a:t>
            </a:r>
            <a:r>
              <a:rPr lang="ja-JP" altLang="ja-JP" dirty="0">
                <a:latin typeface="游ゴシック Medium" panose="020B0500000000000000" pitchFamily="50" charset="-128"/>
                <a:ea typeface="游ゴシック Medium" panose="020B0500000000000000" pitchFamily="50" charset="-128"/>
              </a:rPr>
              <a:t>送血カニューレは大腿動脈</a:t>
            </a:r>
            <a:r>
              <a:rPr lang="ja-JP" altLang="en-US" dirty="0">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脱血カニューレ</a:t>
            </a:r>
            <a:r>
              <a:rPr lang="ja-JP" altLang="en-US" dirty="0">
                <a:latin typeface="游ゴシック Medium" panose="020B0500000000000000" pitchFamily="50" charset="-128"/>
                <a:ea typeface="游ゴシック Medium" panose="020B0500000000000000" pitchFamily="50" charset="-128"/>
              </a:rPr>
              <a:t>　</a:t>
            </a:r>
            <a:endParaRPr lang="en-US" altLang="ja-JP" dirty="0">
              <a:latin typeface="游ゴシック Medium" panose="020B0500000000000000" pitchFamily="50" charset="-128"/>
              <a:ea typeface="游ゴシック Medium" panose="020B0500000000000000" pitchFamily="50" charset="-128"/>
            </a:endParaRPr>
          </a:p>
          <a:p>
            <a:pPr marL="177800"/>
            <a:r>
              <a:rPr lang="ja-JP" altLang="en-US" dirty="0">
                <a:latin typeface="游ゴシック Medium" panose="020B0500000000000000" pitchFamily="50" charset="-128"/>
                <a:ea typeface="游ゴシック Medium" panose="020B0500000000000000" pitchFamily="50" charset="-128"/>
              </a:rPr>
              <a:t>　</a:t>
            </a:r>
            <a:r>
              <a:rPr lang="ja-JP" altLang="ja-JP" dirty="0">
                <a:latin typeface="游ゴシック Medium" panose="020B0500000000000000" pitchFamily="50" charset="-128"/>
                <a:ea typeface="游ゴシック Medium" panose="020B0500000000000000" pitchFamily="50" charset="-128"/>
              </a:rPr>
              <a:t>は大腿静脈から挿入して</a:t>
            </a:r>
            <a:r>
              <a:rPr lang="ja-JP" altLang="en-US" dirty="0">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先端は右房内に留</a:t>
            </a:r>
            <a:endParaRPr lang="en-US" altLang="ja-JP" dirty="0">
              <a:latin typeface="游ゴシック Medium" panose="020B0500000000000000" pitchFamily="50" charset="-128"/>
              <a:ea typeface="游ゴシック Medium" panose="020B0500000000000000" pitchFamily="50" charset="-128"/>
            </a:endParaRPr>
          </a:p>
          <a:p>
            <a:pPr marL="177800"/>
            <a:r>
              <a:rPr lang="ja-JP" altLang="en-US" dirty="0">
                <a:latin typeface="游ゴシック Medium" panose="020B0500000000000000" pitchFamily="50" charset="-128"/>
                <a:ea typeface="游ゴシック Medium" panose="020B0500000000000000" pitchFamily="50" charset="-128"/>
              </a:rPr>
              <a:t>　</a:t>
            </a:r>
            <a:r>
              <a:rPr lang="ja-JP" altLang="ja-JP" dirty="0" err="1">
                <a:latin typeface="游ゴシック Medium" panose="020B0500000000000000" pitchFamily="50" charset="-128"/>
                <a:ea typeface="游ゴシック Medium" panose="020B0500000000000000" pitchFamily="50" charset="-128"/>
              </a:rPr>
              <a:t>置され</a:t>
            </a:r>
            <a:r>
              <a:rPr lang="ja-JP" altLang="en-US" dirty="0" err="1">
                <a:latin typeface="游ゴシック Medium" panose="020B0500000000000000" pitchFamily="50" charset="-128"/>
                <a:ea typeface="游ゴシック Medium" panose="020B0500000000000000" pitchFamily="50" charset="-128"/>
              </a:rPr>
              <a:t>る</a:t>
            </a:r>
            <a:endParaRPr lang="ja-JP" altLang="ja-JP" dirty="0">
              <a:latin typeface="游ゴシック Medium" panose="020B0500000000000000" pitchFamily="50" charset="-128"/>
              <a:ea typeface="游ゴシック Medium" panose="020B0500000000000000" pitchFamily="50" charset="-128"/>
            </a:endParaRPr>
          </a:p>
          <a:p>
            <a:r>
              <a:rPr lang="en-US" altLang="ja-JP" dirty="0">
                <a:solidFill>
                  <a:schemeClr val="accent5">
                    <a:lumMod val="75000"/>
                  </a:schemeClr>
                </a:solidFill>
                <a:latin typeface="游ゴシック Medium" panose="020B0500000000000000" pitchFamily="50" charset="-128"/>
                <a:ea typeface="游ゴシック Medium" panose="020B0500000000000000" pitchFamily="50" charset="-128"/>
              </a:rPr>
              <a:t>〔PCPS</a:t>
            </a:r>
            <a:r>
              <a:rPr lang="ja-JP" altLang="ja-JP" dirty="0">
                <a:solidFill>
                  <a:schemeClr val="accent5">
                    <a:lumMod val="75000"/>
                  </a:schemeClr>
                </a:solidFill>
                <a:latin typeface="游ゴシック Medium" panose="020B0500000000000000" pitchFamily="50" charset="-128"/>
                <a:ea typeface="游ゴシック Medium" panose="020B0500000000000000" pitchFamily="50" charset="-128"/>
              </a:rPr>
              <a:t>回路</a:t>
            </a:r>
            <a:r>
              <a:rPr lang="en-US" altLang="ja-JP"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dirty="0">
                <a:solidFill>
                  <a:schemeClr val="accent5">
                    <a:lumMod val="75000"/>
                  </a:schemeClr>
                </a:solidFill>
                <a:latin typeface="游ゴシック Medium" panose="020B0500000000000000" pitchFamily="50" charset="-128"/>
                <a:ea typeface="游ゴシック Medium" panose="020B0500000000000000" pitchFamily="50" charset="-128"/>
              </a:rPr>
              <a:t> 　</a:t>
            </a:r>
          </a:p>
          <a:p>
            <a:pPr marL="177800"/>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遠心ポンプと膜型人工肺により構成され</a:t>
            </a:r>
            <a:r>
              <a:rPr lang="ja-JP" altLang="en-US" dirty="0">
                <a:latin typeface="游ゴシック Medium" panose="020B0500000000000000" pitchFamily="50" charset="-128"/>
                <a:ea typeface="游ゴシック Medium" panose="020B0500000000000000" pitchFamily="50" charset="-128"/>
              </a:rPr>
              <a:t>る</a:t>
            </a:r>
            <a:r>
              <a:rPr lang="ja-JP" altLang="ja-JP" dirty="0">
                <a:latin typeface="游ゴシック Medium" panose="020B0500000000000000" pitchFamily="50" charset="-128"/>
                <a:ea typeface="游ゴシック Medium" panose="020B0500000000000000" pitchFamily="50" charset="-128"/>
              </a:rPr>
              <a:t>。</a:t>
            </a:r>
            <a:endParaRPr lang="en-US" altLang="ja-JP" dirty="0">
              <a:latin typeface="游ゴシック Medium" panose="020B0500000000000000" pitchFamily="50" charset="-128"/>
              <a:ea typeface="游ゴシック Medium" panose="020B0500000000000000" pitchFamily="50" charset="-128"/>
            </a:endParaRPr>
          </a:p>
          <a:p>
            <a:pPr marL="177800"/>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構成部品があらかじめ組み込まれたセットに</a:t>
            </a:r>
            <a:endParaRPr lang="en-US" altLang="ja-JP" dirty="0">
              <a:latin typeface="游ゴシック Medium" panose="020B0500000000000000" pitchFamily="50" charset="-128"/>
              <a:ea typeface="游ゴシック Medium" panose="020B0500000000000000" pitchFamily="50" charset="-128"/>
            </a:endParaRPr>
          </a:p>
          <a:p>
            <a:pPr marL="177800"/>
            <a:r>
              <a:rPr lang="ja-JP" altLang="en-US" dirty="0">
                <a:latin typeface="游ゴシック Medium" panose="020B0500000000000000" pitchFamily="50" charset="-128"/>
                <a:ea typeface="游ゴシック Medium" panose="020B0500000000000000" pitchFamily="50" charset="-128"/>
              </a:rPr>
              <a:t>　</a:t>
            </a:r>
            <a:r>
              <a:rPr lang="ja-JP" altLang="ja-JP" dirty="0">
                <a:latin typeface="游ゴシック Medium" panose="020B0500000000000000" pitchFamily="50" charset="-128"/>
                <a:ea typeface="游ゴシック Medium" panose="020B0500000000000000" pitchFamily="50" charset="-128"/>
              </a:rPr>
              <a:t>なっており</a:t>
            </a:r>
            <a:r>
              <a:rPr lang="ja-JP" altLang="en-US" dirty="0">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プライミングを含めた準備が</a:t>
            </a:r>
            <a:r>
              <a:rPr lang="en-US" altLang="ja-JP" dirty="0">
                <a:latin typeface="游ゴシック Medium" panose="020B0500000000000000" pitchFamily="50" charset="-128"/>
                <a:ea typeface="游ゴシック Medium" panose="020B0500000000000000" pitchFamily="50" charset="-128"/>
              </a:rPr>
              <a:t>10</a:t>
            </a:r>
          </a:p>
          <a:p>
            <a:pPr marL="177800"/>
            <a:r>
              <a:rPr lang="ja-JP" altLang="en-US" dirty="0">
                <a:latin typeface="游ゴシック Medium" panose="020B0500000000000000" pitchFamily="50" charset="-128"/>
                <a:ea typeface="游ゴシック Medium" panose="020B0500000000000000" pitchFamily="50" charset="-128"/>
              </a:rPr>
              <a:t>　</a:t>
            </a:r>
            <a:r>
              <a:rPr lang="ja-JP" altLang="ja-JP" dirty="0">
                <a:latin typeface="游ゴシック Medium" panose="020B0500000000000000" pitchFamily="50" charset="-128"/>
                <a:ea typeface="游ゴシック Medium" panose="020B0500000000000000" pitchFamily="50" charset="-128"/>
              </a:rPr>
              <a:t>分以内に可能　</a:t>
            </a:r>
            <a:endParaRPr lang="en-US" altLang="ja-JP" dirty="0">
              <a:latin typeface="游ゴシック Medium" panose="020B0500000000000000" pitchFamily="50" charset="-128"/>
              <a:ea typeface="游ゴシック Medium" panose="020B0500000000000000" pitchFamily="50" charset="-128"/>
            </a:endParaRPr>
          </a:p>
          <a:p>
            <a:pPr marL="177800"/>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遠心ポンプは</a:t>
            </a:r>
            <a:r>
              <a:rPr lang="ja-JP" altLang="en-US" dirty="0">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血圧などの後負荷で血流量が</a:t>
            </a:r>
            <a:endParaRPr lang="en-US" altLang="ja-JP" dirty="0">
              <a:latin typeface="游ゴシック Medium" panose="020B0500000000000000" pitchFamily="50" charset="-128"/>
              <a:ea typeface="游ゴシック Medium" panose="020B0500000000000000" pitchFamily="50" charset="-128"/>
            </a:endParaRPr>
          </a:p>
          <a:p>
            <a:pPr marL="177800"/>
            <a:r>
              <a:rPr lang="ja-JP" altLang="en-US" dirty="0">
                <a:latin typeface="游ゴシック Medium" panose="020B0500000000000000" pitchFamily="50" charset="-128"/>
                <a:ea typeface="游ゴシック Medium" panose="020B0500000000000000" pitchFamily="50" charset="-128"/>
              </a:rPr>
              <a:t>　</a:t>
            </a:r>
            <a:r>
              <a:rPr lang="ja-JP" altLang="ja-JP" dirty="0">
                <a:latin typeface="游ゴシック Medium" panose="020B0500000000000000" pitchFamily="50" charset="-128"/>
                <a:ea typeface="游ゴシック Medium" panose="020B0500000000000000" pitchFamily="50" charset="-128"/>
              </a:rPr>
              <a:t>変化するため</a:t>
            </a:r>
            <a:r>
              <a:rPr lang="ja-JP" altLang="en-US" dirty="0">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超音波血流計を用いた実測が</a:t>
            </a:r>
            <a:endParaRPr lang="en-US" altLang="ja-JP" dirty="0">
              <a:latin typeface="游ゴシック Medium" panose="020B0500000000000000" pitchFamily="50" charset="-128"/>
              <a:ea typeface="游ゴシック Medium" panose="020B0500000000000000" pitchFamily="50" charset="-128"/>
            </a:endParaRPr>
          </a:p>
          <a:p>
            <a:pPr marL="177800"/>
            <a:r>
              <a:rPr lang="ja-JP" altLang="en-US" dirty="0">
                <a:latin typeface="游ゴシック Medium" panose="020B0500000000000000" pitchFamily="50" charset="-128"/>
                <a:ea typeface="游ゴシック Medium" panose="020B0500000000000000" pitchFamily="50" charset="-128"/>
              </a:rPr>
              <a:t>　</a:t>
            </a:r>
            <a:r>
              <a:rPr lang="ja-JP" altLang="ja-JP" dirty="0">
                <a:latin typeface="游ゴシック Medium" panose="020B0500000000000000" pitchFamily="50" charset="-128"/>
                <a:ea typeface="游ゴシック Medium" panose="020B0500000000000000" pitchFamily="50" charset="-128"/>
              </a:rPr>
              <a:t>必須</a:t>
            </a:r>
          </a:p>
          <a:p>
            <a:pPr marL="177800"/>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人工肺へは</a:t>
            </a:r>
            <a:r>
              <a:rPr lang="ja-JP" altLang="en-US" dirty="0">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酸素ブレンダを用いて酸素ガス</a:t>
            </a:r>
            <a:endParaRPr lang="en-US" altLang="ja-JP" dirty="0">
              <a:latin typeface="游ゴシック Medium" panose="020B0500000000000000" pitchFamily="50" charset="-128"/>
              <a:ea typeface="游ゴシック Medium" panose="020B0500000000000000" pitchFamily="50" charset="-128"/>
            </a:endParaRPr>
          </a:p>
          <a:p>
            <a:pPr marL="177800"/>
            <a:r>
              <a:rPr lang="ja-JP" altLang="en-US" dirty="0">
                <a:latin typeface="游ゴシック Medium" panose="020B0500000000000000" pitchFamily="50" charset="-128"/>
                <a:ea typeface="游ゴシック Medium" panose="020B0500000000000000" pitchFamily="50" charset="-128"/>
              </a:rPr>
              <a:t>　</a:t>
            </a:r>
            <a:r>
              <a:rPr lang="ja-JP" altLang="ja-JP" dirty="0">
                <a:latin typeface="游ゴシック Medium" panose="020B0500000000000000" pitchFamily="50" charset="-128"/>
                <a:ea typeface="游ゴシック Medium" panose="020B0500000000000000" pitchFamily="50" charset="-128"/>
              </a:rPr>
              <a:t>を吹送</a:t>
            </a:r>
            <a:r>
              <a:rPr lang="ja-JP" altLang="en-US" dirty="0">
                <a:latin typeface="游ゴシック Medium" panose="020B0500000000000000" pitchFamily="50" charset="-128"/>
                <a:ea typeface="游ゴシック Medium" panose="020B0500000000000000" pitchFamily="50" charset="-128"/>
              </a:rPr>
              <a:t>する</a:t>
            </a:r>
            <a:r>
              <a:rPr lang="ja-JP" altLang="ja-JP" dirty="0">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PCPS</a:t>
            </a:r>
            <a:r>
              <a:rPr lang="ja-JP" altLang="ja-JP" dirty="0">
                <a:latin typeface="游ゴシック Medium" panose="020B0500000000000000" pitchFamily="50" charset="-128"/>
                <a:ea typeface="游ゴシック Medium" panose="020B0500000000000000" pitchFamily="50" charset="-128"/>
              </a:rPr>
              <a:t>装着状態での移動時は酸</a:t>
            </a:r>
            <a:endParaRPr lang="en-US" altLang="ja-JP" dirty="0">
              <a:latin typeface="游ゴシック Medium" panose="020B0500000000000000" pitchFamily="50" charset="-128"/>
              <a:ea typeface="游ゴシック Medium" panose="020B0500000000000000" pitchFamily="50" charset="-128"/>
            </a:endParaRPr>
          </a:p>
          <a:p>
            <a:pPr marL="177800"/>
            <a:r>
              <a:rPr lang="ja-JP" altLang="en-US" dirty="0">
                <a:latin typeface="游ゴシック Medium" panose="020B0500000000000000" pitchFamily="50" charset="-128"/>
                <a:ea typeface="游ゴシック Medium" panose="020B0500000000000000" pitchFamily="50" charset="-128"/>
              </a:rPr>
              <a:t>　</a:t>
            </a:r>
            <a:r>
              <a:rPr lang="ja-JP" altLang="ja-JP" dirty="0">
                <a:latin typeface="游ゴシック Medium" panose="020B0500000000000000" pitchFamily="50" charset="-128"/>
                <a:ea typeface="游ゴシック Medium" panose="020B0500000000000000" pitchFamily="50" charset="-128"/>
              </a:rPr>
              <a:t>素ボンベを使用</a:t>
            </a:r>
            <a:r>
              <a:rPr lang="ja-JP" altLang="en-US" dirty="0">
                <a:latin typeface="游ゴシック Medium" panose="020B0500000000000000" pitchFamily="50" charset="-128"/>
                <a:ea typeface="游ゴシック Medium" panose="020B0500000000000000" pitchFamily="50" charset="-128"/>
              </a:rPr>
              <a:t>する</a:t>
            </a:r>
            <a:endParaRPr lang="en-US" altLang="ja-JP" dirty="0">
              <a:latin typeface="游ゴシック Medium" panose="020B0500000000000000" pitchFamily="50" charset="-128"/>
              <a:ea typeface="游ゴシック Medium" panose="020B0500000000000000" pitchFamily="50" charset="-128"/>
            </a:endParaRPr>
          </a:p>
          <a:p>
            <a:r>
              <a:rPr lang="en-US" altLang="ja-JP"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dirty="0">
                <a:solidFill>
                  <a:schemeClr val="accent5">
                    <a:lumMod val="75000"/>
                  </a:schemeClr>
                </a:solidFill>
                <a:latin typeface="游ゴシック Medium" panose="020B0500000000000000" pitchFamily="50" charset="-128"/>
                <a:ea typeface="游ゴシック Medium" panose="020B0500000000000000" pitchFamily="50" charset="-128"/>
              </a:rPr>
              <a:t>手回し装置</a:t>
            </a:r>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dirty="0">
                <a:solidFill>
                  <a:schemeClr val="accent5">
                    <a:lumMod val="75000"/>
                  </a:schemeClr>
                </a:solidFill>
                <a:latin typeface="游ゴシック Medium" panose="020B0500000000000000" pitchFamily="50" charset="-128"/>
                <a:ea typeface="游ゴシック Medium" panose="020B0500000000000000" pitchFamily="50" charset="-128"/>
              </a:rPr>
              <a:t>予備駆動装置</a:t>
            </a:r>
            <a:r>
              <a:rPr lang="en-US" altLang="ja-JP"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dirty="0">
                <a:solidFill>
                  <a:schemeClr val="accent5">
                    <a:lumMod val="75000"/>
                  </a:schemeClr>
                </a:solidFill>
                <a:latin typeface="游ゴシック Medium" panose="020B0500000000000000" pitchFamily="50" charset="-128"/>
                <a:ea typeface="游ゴシック Medium" panose="020B0500000000000000" pitchFamily="50" charset="-128"/>
              </a:rPr>
              <a:t> 　</a:t>
            </a:r>
          </a:p>
          <a:p>
            <a:pPr marL="177800"/>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駆動装置はバッテリを内蔵してい</a:t>
            </a:r>
            <a:r>
              <a:rPr lang="ja-JP" altLang="en-US" dirty="0">
                <a:latin typeface="游ゴシック Medium" panose="020B0500000000000000" pitchFamily="50" charset="-128"/>
                <a:ea typeface="游ゴシック Medium" panose="020B0500000000000000" pitchFamily="50" charset="-128"/>
              </a:rPr>
              <a:t>る</a:t>
            </a:r>
            <a:r>
              <a:rPr lang="ja-JP" altLang="ja-JP" dirty="0">
                <a:latin typeface="游ゴシック Medium" panose="020B0500000000000000" pitchFamily="50" charset="-128"/>
                <a:ea typeface="游ゴシック Medium" panose="020B0500000000000000" pitchFamily="50" charset="-128"/>
              </a:rPr>
              <a:t>が</a:t>
            </a:r>
            <a:r>
              <a:rPr lang="ja-JP" altLang="en-US" dirty="0">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電源</a:t>
            </a:r>
            <a:endParaRPr lang="en-US" altLang="ja-JP" dirty="0">
              <a:latin typeface="游ゴシック Medium" panose="020B0500000000000000" pitchFamily="50" charset="-128"/>
              <a:ea typeface="游ゴシック Medium" panose="020B0500000000000000" pitchFamily="50" charset="-128"/>
            </a:endParaRPr>
          </a:p>
          <a:p>
            <a:pPr marL="177800"/>
            <a:r>
              <a:rPr lang="ja-JP" altLang="en-US" dirty="0">
                <a:latin typeface="游ゴシック Medium" panose="020B0500000000000000" pitchFamily="50" charset="-128"/>
                <a:ea typeface="游ゴシック Medium" panose="020B0500000000000000" pitchFamily="50" charset="-128"/>
              </a:rPr>
              <a:t>　</a:t>
            </a:r>
            <a:r>
              <a:rPr lang="ja-JP" altLang="ja-JP" dirty="0">
                <a:latin typeface="游ゴシック Medium" panose="020B0500000000000000" pitchFamily="50" charset="-128"/>
                <a:ea typeface="游ゴシック Medium" panose="020B0500000000000000" pitchFamily="50" charset="-128"/>
              </a:rPr>
              <a:t>供給の長時間停止または駆動装置の故障時の</a:t>
            </a:r>
            <a:endParaRPr lang="en-US" altLang="ja-JP" dirty="0">
              <a:latin typeface="游ゴシック Medium" panose="020B0500000000000000" pitchFamily="50" charset="-128"/>
              <a:ea typeface="游ゴシック Medium" panose="020B0500000000000000" pitchFamily="50" charset="-128"/>
            </a:endParaRPr>
          </a:p>
          <a:p>
            <a:pPr marL="177800"/>
            <a:r>
              <a:rPr lang="ja-JP" altLang="en-US" dirty="0">
                <a:latin typeface="游ゴシック Medium" panose="020B0500000000000000" pitchFamily="50" charset="-128"/>
                <a:ea typeface="游ゴシック Medium" panose="020B0500000000000000" pitchFamily="50" charset="-128"/>
              </a:rPr>
              <a:t>　</a:t>
            </a:r>
            <a:r>
              <a:rPr lang="ja-JP" altLang="ja-JP" dirty="0">
                <a:latin typeface="游ゴシック Medium" panose="020B0500000000000000" pitchFamily="50" charset="-128"/>
                <a:ea typeface="游ゴシック Medium" panose="020B0500000000000000" pitchFamily="50" charset="-128"/>
              </a:rPr>
              <a:t>バックアップ用として</a:t>
            </a:r>
            <a:r>
              <a:rPr lang="ja-JP" altLang="en-US" dirty="0">
                <a:latin typeface="游ゴシック Medium" panose="020B0500000000000000" pitchFamily="50" charset="-128"/>
                <a:ea typeface="游ゴシック Medium" panose="020B0500000000000000" pitchFamily="50" charset="-128"/>
              </a:rPr>
              <a:t>，</a:t>
            </a:r>
            <a:r>
              <a:rPr lang="ja-JP" altLang="ja-JP" dirty="0">
                <a:latin typeface="游ゴシック Medium" panose="020B0500000000000000" pitchFamily="50" charset="-128"/>
                <a:ea typeface="游ゴシック Medium" panose="020B0500000000000000" pitchFamily="50" charset="-128"/>
              </a:rPr>
              <a:t>遠心ポンプの手回し</a:t>
            </a:r>
            <a:endParaRPr lang="en-US" altLang="ja-JP" dirty="0">
              <a:latin typeface="游ゴシック Medium" panose="020B0500000000000000" pitchFamily="50" charset="-128"/>
              <a:ea typeface="游ゴシック Medium" panose="020B0500000000000000" pitchFamily="50" charset="-128"/>
            </a:endParaRPr>
          </a:p>
          <a:p>
            <a:pPr marL="177800"/>
            <a:r>
              <a:rPr lang="ja-JP" altLang="en-US" dirty="0">
                <a:latin typeface="游ゴシック Medium" panose="020B0500000000000000" pitchFamily="50" charset="-128"/>
                <a:ea typeface="游ゴシック Medium" panose="020B0500000000000000" pitchFamily="50" charset="-128"/>
              </a:rPr>
              <a:t>　</a:t>
            </a:r>
            <a:r>
              <a:rPr lang="ja-JP" altLang="ja-JP" dirty="0">
                <a:latin typeface="游ゴシック Medium" panose="020B0500000000000000" pitchFamily="50" charset="-128"/>
                <a:ea typeface="游ゴシック Medium" panose="020B0500000000000000" pitchFamily="50" charset="-128"/>
              </a:rPr>
              <a:t>装置と予備駆動装置が必要</a:t>
            </a:r>
          </a:p>
        </p:txBody>
      </p:sp>
      <p:sp>
        <p:nvSpPr>
          <p:cNvPr id="5" name="正方形/長方形 4"/>
          <p:cNvSpPr/>
          <p:nvPr/>
        </p:nvSpPr>
        <p:spPr>
          <a:xfrm>
            <a:off x="5176803" y="5243030"/>
            <a:ext cx="6542757" cy="523220"/>
          </a:xfrm>
          <a:prstGeom prst="rect">
            <a:avLst/>
          </a:prstGeom>
        </p:spPr>
        <p:txBody>
          <a:bodyPr wrap="square">
            <a:spAutoFit/>
          </a:bodyPr>
          <a:lstStyle/>
          <a:p>
            <a:pPr marL="177800" indent="-177800"/>
            <a:r>
              <a:rPr lang="ja-JP" altLang="en-US" sz="1400" dirty="0">
                <a:solidFill>
                  <a:schemeClr val="accent5">
                    <a:lumMod val="75000"/>
                  </a:schemeClr>
                </a:solidFill>
              </a:rPr>
              <a:t>・</a:t>
            </a:r>
            <a:r>
              <a:rPr lang="en-US" altLang="ja-JP" sz="1400" dirty="0"/>
              <a:t>PCPS</a:t>
            </a:r>
            <a:r>
              <a:rPr lang="ja-JP" altLang="ja-JP" sz="1400" dirty="0"/>
              <a:t>は経皮的カニューレを用いて</a:t>
            </a:r>
            <a:r>
              <a:rPr lang="ja-JP" altLang="en-US" sz="1400" dirty="0"/>
              <a:t>，</a:t>
            </a:r>
            <a:r>
              <a:rPr lang="ja-JP" altLang="ja-JP" sz="1400" dirty="0"/>
              <a:t>膜型人工肺および遠心ポンプにより</a:t>
            </a:r>
            <a:r>
              <a:rPr lang="ja-JP" altLang="en-US" sz="1400" dirty="0"/>
              <a:t>，</a:t>
            </a:r>
            <a:r>
              <a:rPr lang="ja-JP" altLang="ja-JP" sz="1400" dirty="0"/>
              <a:t>正常な心拍出量の</a:t>
            </a:r>
            <a:r>
              <a:rPr lang="en-US" altLang="ja-JP" sz="1400" dirty="0"/>
              <a:t>70</a:t>
            </a:r>
            <a:r>
              <a:rPr lang="ja-JP" altLang="ja-JP" sz="1400" dirty="0"/>
              <a:t>～</a:t>
            </a:r>
            <a:r>
              <a:rPr lang="en-US" altLang="ja-JP" sz="1400" dirty="0"/>
              <a:t>100</a:t>
            </a:r>
            <a:r>
              <a:rPr lang="ja-JP" altLang="ja-JP" sz="1400" dirty="0"/>
              <a:t>％の灌流量で循環・呼吸補助を行</a:t>
            </a:r>
            <a:r>
              <a:rPr lang="ja-JP" altLang="en-US" sz="1400" dirty="0"/>
              <a:t>う</a:t>
            </a:r>
            <a:endParaRPr lang="en-US" altLang="ja-JP" sz="1400" dirty="0"/>
          </a:p>
        </p:txBody>
      </p:sp>
      <p:sp>
        <p:nvSpPr>
          <p:cNvPr id="6" name="テキスト ボックス 5">
            <a:extLst>
              <a:ext uri="{FF2B5EF4-FFF2-40B4-BE49-F238E27FC236}">
                <a16:creationId xmlns:a16="http://schemas.microsoft.com/office/drawing/2014/main" id="{6A2D2062-6E9B-4F2C-ACE9-714AD8D0F0BE}"/>
              </a:ext>
            </a:extLst>
          </p:cNvPr>
          <p:cNvSpPr txBox="1"/>
          <p:nvPr/>
        </p:nvSpPr>
        <p:spPr>
          <a:xfrm>
            <a:off x="6045200" y="1912800"/>
            <a:ext cx="228600" cy="123111"/>
          </a:xfrm>
          <a:prstGeom prst="rect">
            <a:avLst/>
          </a:prstGeom>
          <a:solidFill>
            <a:schemeClr val="bg1"/>
          </a:solidFill>
        </p:spPr>
        <p:txBody>
          <a:bodyPr wrap="square" rtlCol="0">
            <a:spAutoFit/>
          </a:bodyPr>
          <a:lstStyle/>
          <a:p>
            <a:endParaRPr kumimoji="1" lang="ja-JP" altLang="en-US" sz="200" dirty="0"/>
          </a:p>
        </p:txBody>
      </p:sp>
      <p:sp>
        <p:nvSpPr>
          <p:cNvPr id="7" name="テキスト ボックス 6">
            <a:extLst>
              <a:ext uri="{FF2B5EF4-FFF2-40B4-BE49-F238E27FC236}">
                <a16:creationId xmlns:a16="http://schemas.microsoft.com/office/drawing/2014/main" id="{87D3EF9E-A522-4525-B362-64108A2EAB74}"/>
              </a:ext>
            </a:extLst>
          </p:cNvPr>
          <p:cNvSpPr txBox="1"/>
          <p:nvPr/>
        </p:nvSpPr>
        <p:spPr>
          <a:xfrm>
            <a:off x="7427435" y="2230301"/>
            <a:ext cx="154465" cy="119199"/>
          </a:xfrm>
          <a:prstGeom prst="rect">
            <a:avLst/>
          </a:prstGeom>
          <a:solidFill>
            <a:schemeClr val="bg1"/>
          </a:solidFill>
        </p:spPr>
        <p:txBody>
          <a:bodyPr wrap="square" rtlCol="0">
            <a:spAutoFit/>
          </a:bodyPr>
          <a:lstStyle/>
          <a:p>
            <a:endParaRPr kumimoji="1" lang="ja-JP" altLang="en-US" sz="300" dirty="0"/>
          </a:p>
        </p:txBody>
      </p:sp>
      <p:sp>
        <p:nvSpPr>
          <p:cNvPr id="8" name="テキスト ボックス 7">
            <a:extLst>
              <a:ext uri="{FF2B5EF4-FFF2-40B4-BE49-F238E27FC236}">
                <a16:creationId xmlns:a16="http://schemas.microsoft.com/office/drawing/2014/main" id="{BBDE0367-42D3-49C6-9833-EE10D9CD15FD}"/>
              </a:ext>
            </a:extLst>
          </p:cNvPr>
          <p:cNvSpPr txBox="1"/>
          <p:nvPr/>
        </p:nvSpPr>
        <p:spPr>
          <a:xfrm flipH="1">
            <a:off x="6052812" y="4111003"/>
            <a:ext cx="45719" cy="395560"/>
          </a:xfrm>
          <a:prstGeom prst="rect">
            <a:avLst/>
          </a:prstGeom>
          <a:solidFill>
            <a:schemeClr val="bg1"/>
          </a:solidFill>
        </p:spPr>
        <p:txBody>
          <a:bodyPr wrap="square" rtlCol="0">
            <a:spAutoFit/>
          </a:bodyPr>
          <a:lstStyle/>
          <a:p>
            <a:endParaRPr kumimoji="1" lang="ja-JP" altLang="en-US" sz="700" dirty="0"/>
          </a:p>
        </p:txBody>
      </p:sp>
      <p:sp>
        <p:nvSpPr>
          <p:cNvPr id="9" name="テキスト ボックス 8">
            <a:extLst>
              <a:ext uri="{FF2B5EF4-FFF2-40B4-BE49-F238E27FC236}">
                <a16:creationId xmlns:a16="http://schemas.microsoft.com/office/drawing/2014/main" id="{C79D1A86-D253-4B94-A0B4-BA31F4A45A29}"/>
              </a:ext>
            </a:extLst>
          </p:cNvPr>
          <p:cNvSpPr txBox="1"/>
          <p:nvPr/>
        </p:nvSpPr>
        <p:spPr>
          <a:xfrm flipH="1">
            <a:off x="6090912" y="4122599"/>
            <a:ext cx="45719" cy="395560"/>
          </a:xfrm>
          <a:prstGeom prst="rect">
            <a:avLst/>
          </a:prstGeom>
          <a:solidFill>
            <a:schemeClr val="bg1"/>
          </a:solidFill>
        </p:spPr>
        <p:txBody>
          <a:bodyPr wrap="square" rtlCol="0">
            <a:spAutoFit/>
          </a:bodyPr>
          <a:lstStyle/>
          <a:p>
            <a:endParaRPr kumimoji="1" lang="ja-JP" altLang="en-US" sz="700" dirty="0"/>
          </a:p>
        </p:txBody>
      </p:sp>
      <p:sp>
        <p:nvSpPr>
          <p:cNvPr id="10" name="テキスト ボックス 9"/>
          <p:cNvSpPr txBox="1"/>
          <p:nvPr/>
        </p:nvSpPr>
        <p:spPr>
          <a:xfrm>
            <a:off x="7127570" y="6418531"/>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129968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514948" y="211539"/>
            <a:ext cx="5126723" cy="707886"/>
          </a:xfrm>
          <a:prstGeom prst="rect">
            <a:avLst/>
          </a:prstGeom>
        </p:spPr>
        <p:txBody>
          <a:bodyPr wrap="none">
            <a:spAutoFit/>
          </a:bodyPr>
          <a:lstStyle/>
          <a:p>
            <a:pPr algn="ctr"/>
            <a:r>
              <a:rPr lang="en-US"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rPr>
              <a:t>PCPS</a:t>
            </a:r>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の取り扱い手順</a:t>
            </a:r>
            <a:endParaRPr lang="ja-JP"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endParaRPr>
          </a:p>
        </p:txBody>
      </p:sp>
      <p:sp>
        <p:nvSpPr>
          <p:cNvPr id="2" name="テキスト ボックス 1">
            <a:extLst>
              <a:ext uri="{FF2B5EF4-FFF2-40B4-BE49-F238E27FC236}">
                <a16:creationId xmlns:a16="http://schemas.microsoft.com/office/drawing/2014/main" id="{FC1046C3-4FD5-4069-A0A9-A8E54A6D9366}"/>
              </a:ext>
            </a:extLst>
          </p:cNvPr>
          <p:cNvSpPr txBox="1"/>
          <p:nvPr/>
        </p:nvSpPr>
        <p:spPr>
          <a:xfrm>
            <a:off x="211028" y="919425"/>
            <a:ext cx="3956729" cy="5909310"/>
          </a:xfrm>
          <a:prstGeom prst="rect">
            <a:avLst/>
          </a:prstGeom>
          <a:noFill/>
        </p:spPr>
        <p:txBody>
          <a:bodyPr wrap="square" rtlCol="0">
            <a:spAutoFit/>
          </a:bodyPr>
          <a:lstStyle/>
          <a:p>
            <a:r>
              <a:rPr lang="ja-JP" altLang="ja-JP" b="1"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en-US" altLang="ja-JP" b="1" dirty="0">
                <a:solidFill>
                  <a:schemeClr val="accent5">
                    <a:lumMod val="75000"/>
                  </a:schemeClr>
                </a:solidFill>
                <a:latin typeface="游ゴシック Medium" panose="020B0500000000000000" pitchFamily="50" charset="-128"/>
                <a:ea typeface="游ゴシック Medium" panose="020B0500000000000000" pitchFamily="50" charset="-128"/>
              </a:rPr>
              <a:t>PCPS</a:t>
            </a:r>
            <a:r>
              <a:rPr lang="ja-JP" altLang="ja-JP" b="1" dirty="0">
                <a:solidFill>
                  <a:schemeClr val="accent5">
                    <a:lumMod val="75000"/>
                  </a:schemeClr>
                </a:solidFill>
                <a:latin typeface="游ゴシック Medium" panose="020B0500000000000000" pitchFamily="50" charset="-128"/>
                <a:ea typeface="游ゴシック Medium" panose="020B0500000000000000" pitchFamily="50" charset="-128"/>
              </a:rPr>
              <a:t>導入］</a:t>
            </a:r>
            <a:endParaRPr lang="en-US" altLang="ja-JP" dirty="0">
              <a:solidFill>
                <a:schemeClr val="accent5">
                  <a:lumMod val="75000"/>
                </a:schemeClr>
              </a:solidFill>
              <a:latin typeface="游ゴシック Medium" panose="020B0500000000000000" pitchFamily="50" charset="-128"/>
              <a:ea typeface="游ゴシック Medium" panose="020B0500000000000000" pitchFamily="50" charset="-128"/>
            </a:endParaRPr>
          </a:p>
          <a:p>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❶</a:t>
            </a:r>
            <a:r>
              <a:rPr lang="ja-JP" altLang="en-US" dirty="0">
                <a:latin typeface="游ゴシック Medium" panose="020B0500000000000000" pitchFamily="50" charset="-128"/>
                <a:ea typeface="游ゴシック Medium" panose="020B0500000000000000" pitchFamily="50" charset="-128"/>
              </a:rPr>
              <a:t>抗凝固療法を行う</a:t>
            </a:r>
          </a:p>
          <a:p>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人工心肺のような強力な</a:t>
            </a:r>
            <a:r>
              <a:rPr lang="ja-JP" altLang="en-US" dirty="0" smtClean="0">
                <a:latin typeface="游ゴシック Medium" panose="020B0500000000000000" pitchFamily="50" charset="-128"/>
                <a:ea typeface="游ゴシック Medium" panose="020B0500000000000000" pitchFamily="50" charset="-128"/>
              </a:rPr>
              <a:t>抗凝固療</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法の必要はない</a:t>
            </a:r>
            <a:endParaRPr lang="ja-JP" altLang="en-US" dirty="0">
              <a:latin typeface="游ゴシック Medium" panose="020B0500000000000000" pitchFamily="50" charset="-128"/>
              <a:ea typeface="游ゴシック Medium" panose="020B0500000000000000" pitchFamily="50" charset="-128"/>
            </a:endParaRPr>
          </a:p>
          <a:p>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a:t>
            </a:r>
            <a:r>
              <a:rPr lang="ja-JP" altLang="en-US" dirty="0" smtClean="0">
                <a:latin typeface="游ゴシック Medium" panose="020B0500000000000000" pitchFamily="50" charset="-128"/>
                <a:ea typeface="游ゴシック Medium" panose="020B0500000000000000" pitchFamily="50" charset="-128"/>
              </a:rPr>
              <a:t>ヘパリンコーティングカニューレ</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の</a:t>
            </a:r>
            <a:r>
              <a:rPr lang="ja-JP" altLang="en-US" dirty="0">
                <a:latin typeface="游ゴシック Medium" panose="020B0500000000000000" pitchFamily="50" charset="-128"/>
                <a:ea typeface="游ゴシック Medium" panose="020B0500000000000000" pitchFamily="50" charset="-128"/>
              </a:rPr>
              <a:t>場合</a:t>
            </a:r>
            <a:r>
              <a:rPr lang="ja-JP" altLang="en-US" dirty="0" smtClean="0">
                <a:latin typeface="游ゴシック Medium" panose="020B0500000000000000" pitchFamily="50" charset="-128"/>
                <a:ea typeface="游ゴシック Medium" panose="020B0500000000000000" pitchFamily="50" charset="-128"/>
              </a:rPr>
              <a:t>，</a:t>
            </a:r>
            <a:r>
              <a:rPr lang="en-US" altLang="ja-JP" dirty="0" smtClean="0">
                <a:latin typeface="游ゴシック Medium" panose="020B0500000000000000" pitchFamily="50" charset="-128"/>
                <a:ea typeface="游ゴシック Medium" panose="020B0500000000000000" pitchFamily="50" charset="-128"/>
              </a:rPr>
              <a:t>ACT</a:t>
            </a:r>
            <a:r>
              <a:rPr lang="ja-JP" altLang="en-US" dirty="0">
                <a:latin typeface="游ゴシック Medium" panose="020B0500000000000000" pitchFamily="50" charset="-128"/>
                <a:ea typeface="游ゴシック Medium" panose="020B0500000000000000" pitchFamily="50" charset="-128"/>
              </a:rPr>
              <a:t>が</a:t>
            </a:r>
            <a:r>
              <a:rPr lang="en-US" altLang="ja-JP" dirty="0">
                <a:latin typeface="游ゴシック Medium" panose="020B0500000000000000" pitchFamily="50" charset="-128"/>
                <a:ea typeface="游ゴシック Medium" panose="020B0500000000000000" pitchFamily="50" charset="-128"/>
              </a:rPr>
              <a:t>200 </a:t>
            </a:r>
            <a:r>
              <a:rPr lang="ja-JP" altLang="en-US" dirty="0">
                <a:latin typeface="游ゴシック Medium" panose="020B0500000000000000" pitchFamily="50" charset="-128"/>
                <a:ea typeface="游ゴシック Medium" panose="020B0500000000000000" pitchFamily="50" charset="-128"/>
              </a:rPr>
              <a:t>秒程度まで</a:t>
            </a:r>
            <a:r>
              <a:rPr lang="ja-JP" altLang="en-US" dirty="0" smtClean="0">
                <a:latin typeface="游ゴシック Medium" panose="020B0500000000000000" pitchFamily="50" charset="-128"/>
                <a:ea typeface="游ゴシック Medium" panose="020B0500000000000000" pitchFamily="50" charset="-128"/>
              </a:rPr>
              <a:t>延</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err="1" smtClean="0">
                <a:latin typeface="游ゴシック Medium" panose="020B0500000000000000" pitchFamily="50" charset="-128"/>
                <a:ea typeface="游ゴシック Medium" panose="020B0500000000000000" pitchFamily="50" charset="-128"/>
              </a:rPr>
              <a:t>長</a:t>
            </a:r>
            <a:r>
              <a:rPr lang="ja-JP" altLang="en-US" dirty="0" err="1">
                <a:latin typeface="游ゴシック Medium" panose="020B0500000000000000" pitchFamily="50" charset="-128"/>
                <a:ea typeface="游ゴシック Medium" panose="020B0500000000000000" pitchFamily="50" charset="-128"/>
              </a:rPr>
              <a:t>する</a:t>
            </a:r>
            <a:r>
              <a:rPr lang="ja-JP" altLang="en-US" dirty="0">
                <a:latin typeface="游ゴシック Medium" panose="020B0500000000000000" pitchFamily="50" charset="-128"/>
                <a:ea typeface="游ゴシック Medium" panose="020B0500000000000000" pitchFamily="50" charset="-128"/>
              </a:rPr>
              <a:t>ように</a:t>
            </a:r>
            <a:r>
              <a:rPr lang="ja-JP" altLang="en-US" dirty="0" smtClean="0">
                <a:latin typeface="游ゴシック Medium" panose="020B0500000000000000" pitchFamily="50" charset="-128"/>
                <a:ea typeface="游ゴシック Medium" panose="020B0500000000000000" pitchFamily="50" charset="-128"/>
              </a:rPr>
              <a:t>ヘパリン</a:t>
            </a:r>
            <a:r>
              <a:rPr lang="ja-JP" altLang="en-US" dirty="0">
                <a:latin typeface="游ゴシック Medium" panose="020B0500000000000000" pitchFamily="50" charset="-128"/>
                <a:ea typeface="游ゴシック Medium" panose="020B0500000000000000" pitchFamily="50" charset="-128"/>
              </a:rPr>
              <a:t>（抗</a:t>
            </a:r>
            <a:r>
              <a:rPr lang="ja-JP" altLang="en-US" dirty="0" smtClean="0">
                <a:latin typeface="游ゴシック Medium" panose="020B0500000000000000" pitchFamily="50" charset="-128"/>
                <a:ea typeface="游ゴシック Medium" panose="020B0500000000000000" pitchFamily="50" charset="-128"/>
              </a:rPr>
              <a:t>凝固</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剤</a:t>
            </a:r>
            <a:r>
              <a:rPr lang="ja-JP" altLang="en-US" dirty="0">
                <a:latin typeface="游ゴシック Medium" panose="020B0500000000000000" pitchFamily="50" charset="-128"/>
                <a:ea typeface="游ゴシック Medium" panose="020B0500000000000000" pitchFamily="50" charset="-128"/>
              </a:rPr>
              <a:t>）を投与する</a:t>
            </a:r>
          </a:p>
          <a:p>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❷</a:t>
            </a:r>
            <a:r>
              <a:rPr lang="ja-JP" altLang="en-US" dirty="0">
                <a:latin typeface="游ゴシック Medium" panose="020B0500000000000000" pitchFamily="50" charset="-128"/>
                <a:ea typeface="游ゴシック Medium" panose="020B0500000000000000" pitchFamily="50" charset="-128"/>
              </a:rPr>
              <a:t>カニューレを挿入する</a:t>
            </a:r>
          </a:p>
          <a:p>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smtClean="0">
                <a:solidFill>
                  <a:srgbClr val="FF0000"/>
                </a:solidFill>
                <a:latin typeface="游ゴシック Medium" panose="020B0500000000000000" pitchFamily="50" charset="-128"/>
                <a:ea typeface="游ゴシック Medium" panose="020B0500000000000000" pitchFamily="50" charset="-128"/>
              </a:rPr>
              <a:t>注意</a:t>
            </a:r>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感染</a:t>
            </a:r>
            <a:r>
              <a:rPr lang="ja-JP" altLang="en-US" dirty="0">
                <a:latin typeface="游ゴシック Medium" panose="020B0500000000000000" pitchFamily="50" charset="-128"/>
                <a:ea typeface="游ゴシック Medium" panose="020B0500000000000000" pitchFamily="50" charset="-128"/>
              </a:rPr>
              <a:t>防止のために清潔</a:t>
            </a:r>
            <a:r>
              <a:rPr lang="ja-JP" altLang="en-US" dirty="0" smtClean="0">
                <a:latin typeface="游ゴシック Medium" panose="020B0500000000000000" pitchFamily="50" charset="-128"/>
                <a:ea typeface="游ゴシック Medium" panose="020B0500000000000000" pitchFamily="50" charset="-128"/>
              </a:rPr>
              <a:t>管理</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が</a:t>
            </a:r>
            <a:r>
              <a:rPr lang="ja-JP" altLang="en-US" dirty="0">
                <a:latin typeface="游ゴシック Medium" panose="020B0500000000000000" pitchFamily="50" charset="-128"/>
                <a:ea typeface="游ゴシック Medium" panose="020B0500000000000000" pitchFamily="50" charset="-128"/>
              </a:rPr>
              <a:t>重要</a:t>
            </a:r>
          </a:p>
          <a:p>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❸</a:t>
            </a:r>
            <a:r>
              <a:rPr lang="en-US" altLang="ja-JP" dirty="0">
                <a:latin typeface="游ゴシック Medium" panose="020B0500000000000000" pitchFamily="50" charset="-128"/>
                <a:ea typeface="游ゴシック Medium" panose="020B0500000000000000" pitchFamily="50" charset="-128"/>
              </a:rPr>
              <a:t>PCPS</a:t>
            </a:r>
            <a:r>
              <a:rPr lang="ja-JP" altLang="en-US" dirty="0">
                <a:latin typeface="游ゴシック Medium" panose="020B0500000000000000" pitchFamily="50" charset="-128"/>
                <a:ea typeface="游ゴシック Medium" panose="020B0500000000000000" pitchFamily="50" charset="-128"/>
              </a:rPr>
              <a:t>回路内の空気を充塡液で</a:t>
            </a:r>
            <a:r>
              <a:rPr lang="ja-JP" altLang="en-US" dirty="0" smtClean="0">
                <a:latin typeface="游ゴシック Medium" panose="020B0500000000000000" pitchFamily="50" charset="-128"/>
                <a:ea typeface="游ゴシック Medium" panose="020B0500000000000000" pitchFamily="50" charset="-128"/>
              </a:rPr>
              <a:t>完</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全に置換</a:t>
            </a:r>
            <a:r>
              <a:rPr lang="ja-JP" altLang="en-US" dirty="0">
                <a:latin typeface="游ゴシック Medium" panose="020B0500000000000000" pitchFamily="50" charset="-128"/>
                <a:ea typeface="游ゴシック Medium" panose="020B0500000000000000" pitchFamily="50" charset="-128"/>
              </a:rPr>
              <a:t>する</a:t>
            </a:r>
          </a:p>
          <a:p>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smtClean="0">
                <a:solidFill>
                  <a:srgbClr val="FF0000"/>
                </a:solidFill>
                <a:latin typeface="游ゴシック Medium" panose="020B0500000000000000" pitchFamily="50" charset="-128"/>
                <a:ea typeface="游ゴシック Medium" panose="020B0500000000000000" pitchFamily="50" charset="-128"/>
              </a:rPr>
              <a:t>注意</a:t>
            </a:r>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置換後</a:t>
            </a:r>
            <a:r>
              <a:rPr lang="ja-JP" altLang="en-US" dirty="0">
                <a:latin typeface="游ゴシック Medium" panose="020B0500000000000000" pitchFamily="50" charset="-128"/>
                <a:ea typeface="游ゴシック Medium" panose="020B0500000000000000" pitchFamily="50" charset="-128"/>
              </a:rPr>
              <a:t>はプ ライミング</a:t>
            </a:r>
            <a:r>
              <a:rPr lang="ja-JP" altLang="en-US" dirty="0" smtClean="0">
                <a:latin typeface="游ゴシック Medium" panose="020B0500000000000000" pitchFamily="50" charset="-128"/>
                <a:ea typeface="游ゴシック Medium" panose="020B0500000000000000" pitchFamily="50" charset="-128"/>
              </a:rPr>
              <a:t>に</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使用</a:t>
            </a:r>
            <a:r>
              <a:rPr lang="ja-JP" altLang="en-US" dirty="0">
                <a:latin typeface="游ゴシック Medium" panose="020B0500000000000000" pitchFamily="50" charset="-128"/>
                <a:ea typeface="游ゴシック Medium" panose="020B0500000000000000" pitchFamily="50" charset="-128"/>
              </a:rPr>
              <a:t>した側枝ラインは除去また</a:t>
            </a:r>
            <a:r>
              <a:rPr lang="ja-JP" altLang="en-US" dirty="0" smtClean="0">
                <a:latin typeface="游ゴシック Medium" panose="020B0500000000000000" pitchFamily="50" charset="-128"/>
                <a:ea typeface="游ゴシック Medium" panose="020B0500000000000000" pitchFamily="50" charset="-128"/>
              </a:rPr>
              <a:t>は</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完全</a:t>
            </a:r>
            <a:r>
              <a:rPr lang="ja-JP" altLang="en-US" dirty="0">
                <a:latin typeface="游ゴシック Medium" panose="020B0500000000000000" pitchFamily="50" charset="-128"/>
                <a:ea typeface="游ゴシック Medium" panose="020B0500000000000000" pitchFamily="50" charset="-128"/>
              </a:rPr>
              <a:t>に閉塞する</a:t>
            </a:r>
          </a:p>
          <a:p>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❹</a:t>
            </a:r>
            <a:r>
              <a:rPr lang="ja-JP" altLang="en-US" dirty="0">
                <a:latin typeface="游ゴシック Medium" panose="020B0500000000000000" pitchFamily="50" charset="-128"/>
                <a:ea typeface="游ゴシック Medium" panose="020B0500000000000000" pitchFamily="50" charset="-128"/>
              </a:rPr>
              <a:t>灌流を開始し，人工肺へのガス</a:t>
            </a:r>
            <a:r>
              <a:rPr lang="ja-JP" altLang="en-US" dirty="0" smtClean="0">
                <a:latin typeface="游ゴシック Medium" panose="020B0500000000000000" pitchFamily="50" charset="-128"/>
                <a:ea typeface="游ゴシック Medium" panose="020B0500000000000000" pitchFamily="50" charset="-128"/>
              </a:rPr>
              <a:t>吹</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送を行う</a:t>
            </a:r>
            <a:endParaRPr lang="ja-JP" altLang="en-US" dirty="0">
              <a:latin typeface="游ゴシック Medium" panose="020B0500000000000000" pitchFamily="50" charset="-128"/>
              <a:ea typeface="游ゴシック Medium" panose="020B0500000000000000" pitchFamily="50" charset="-128"/>
            </a:endParaRPr>
          </a:p>
          <a:p>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smtClean="0">
                <a:solidFill>
                  <a:srgbClr val="FF0000"/>
                </a:solidFill>
                <a:latin typeface="游ゴシック Medium" panose="020B0500000000000000" pitchFamily="50" charset="-128"/>
                <a:ea typeface="游ゴシック Medium" panose="020B0500000000000000" pitchFamily="50" charset="-128"/>
              </a:rPr>
              <a:t>注意</a:t>
            </a:r>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血圧</a:t>
            </a:r>
            <a:r>
              <a:rPr lang="ja-JP" altLang="en-US" dirty="0">
                <a:latin typeface="游ゴシック Medium" panose="020B0500000000000000" pitchFamily="50" charset="-128"/>
                <a:ea typeface="游ゴシック Medium" panose="020B0500000000000000" pitchFamily="50" charset="-128"/>
              </a:rPr>
              <a:t>による逆流が</a:t>
            </a:r>
            <a:r>
              <a:rPr lang="ja-JP" altLang="en-US" dirty="0" smtClean="0">
                <a:latin typeface="游ゴシック Medium" panose="020B0500000000000000" pitchFamily="50" charset="-128"/>
                <a:ea typeface="游ゴシック Medium" panose="020B0500000000000000" pitchFamily="50" charset="-128"/>
              </a:rPr>
              <a:t>生じない</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よう</a:t>
            </a:r>
            <a:r>
              <a:rPr lang="ja-JP" altLang="en-US" dirty="0">
                <a:latin typeface="游ゴシック Medium" panose="020B0500000000000000" pitchFamily="50" charset="-128"/>
                <a:ea typeface="游ゴシック Medium" panose="020B0500000000000000" pitchFamily="50" charset="-128"/>
              </a:rPr>
              <a:t>に，遠心ポンプの回転数を</a:t>
            </a:r>
            <a:r>
              <a:rPr lang="ja-JP" altLang="en-US" dirty="0" smtClean="0">
                <a:latin typeface="游ゴシック Medium" panose="020B0500000000000000" pitchFamily="50" charset="-128"/>
                <a:ea typeface="游ゴシック Medium" panose="020B0500000000000000" pitchFamily="50" charset="-128"/>
              </a:rPr>
              <a:t>十</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分</a:t>
            </a:r>
            <a:r>
              <a:rPr lang="ja-JP" altLang="en-US" dirty="0">
                <a:latin typeface="游ゴシック Medium" panose="020B0500000000000000" pitchFamily="50" charset="-128"/>
                <a:ea typeface="游ゴシック Medium" panose="020B0500000000000000" pitchFamily="50" charset="-128"/>
              </a:rPr>
              <a:t>に上げる</a:t>
            </a:r>
          </a:p>
        </p:txBody>
      </p:sp>
      <p:sp>
        <p:nvSpPr>
          <p:cNvPr id="7" name="テキスト ボックス 6">
            <a:extLst>
              <a:ext uri="{FF2B5EF4-FFF2-40B4-BE49-F238E27FC236}">
                <a16:creationId xmlns:a16="http://schemas.microsoft.com/office/drawing/2014/main" id="{1F1B29D8-3D1D-4F1E-A6A5-1D6470C16F24}"/>
              </a:ext>
            </a:extLst>
          </p:cNvPr>
          <p:cNvSpPr txBox="1"/>
          <p:nvPr/>
        </p:nvSpPr>
        <p:spPr>
          <a:xfrm>
            <a:off x="4294757" y="919425"/>
            <a:ext cx="3524929" cy="4801314"/>
          </a:xfrm>
          <a:prstGeom prst="rect">
            <a:avLst/>
          </a:prstGeom>
          <a:noFill/>
        </p:spPr>
        <p:txBody>
          <a:bodyPr wrap="square" rtlCol="0">
            <a:spAutoFit/>
          </a:bodyPr>
          <a:lstStyle/>
          <a:p>
            <a:r>
              <a:rPr lang="ja-JP" altLang="en-US" b="1" dirty="0">
                <a:solidFill>
                  <a:schemeClr val="accent5">
                    <a:lumMod val="75000"/>
                  </a:schemeClr>
                </a:solidFill>
                <a:latin typeface="游ゴシック Medium" panose="020B0500000000000000" pitchFamily="50" charset="-128"/>
                <a:ea typeface="游ゴシック Medium" panose="020B0500000000000000" pitchFamily="50" charset="-128"/>
              </a:rPr>
              <a:t>［維持］</a:t>
            </a:r>
            <a:endParaRPr lang="ja-JP" altLang="ja-JP" dirty="0">
              <a:solidFill>
                <a:schemeClr val="accent5">
                  <a:lumMod val="75000"/>
                </a:schemeClr>
              </a:solidFill>
              <a:latin typeface="游ゴシック Medium" panose="020B0500000000000000" pitchFamily="50" charset="-128"/>
              <a:ea typeface="游ゴシック Medium" panose="020B0500000000000000" pitchFamily="50" charset="-128"/>
            </a:endParaRPr>
          </a:p>
          <a:p>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❺</a:t>
            </a:r>
            <a:r>
              <a:rPr lang="ja-JP" altLang="en-US" dirty="0">
                <a:latin typeface="游ゴシック Medium" panose="020B0500000000000000" pitchFamily="50" charset="-128"/>
                <a:ea typeface="游ゴシック Medium" panose="020B0500000000000000" pitchFamily="50" charset="-128"/>
              </a:rPr>
              <a:t>人工肺の出口から採血を行い</a:t>
            </a:r>
            <a:r>
              <a:rPr lang="ja-JP" altLang="en-US" dirty="0" smtClean="0">
                <a:latin typeface="游ゴシック Medium" panose="020B0500000000000000" pitchFamily="50" charset="-128"/>
                <a:ea typeface="游ゴシック Medium" panose="020B0500000000000000" pitchFamily="50" charset="-128"/>
              </a:rPr>
              <a:t>，</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人工肺</a:t>
            </a:r>
            <a:r>
              <a:rPr lang="ja-JP" altLang="en-US" dirty="0">
                <a:latin typeface="游ゴシック Medium" panose="020B0500000000000000" pitchFamily="50" charset="-128"/>
                <a:ea typeface="游ゴシック Medium" panose="020B0500000000000000" pitchFamily="50" charset="-128"/>
              </a:rPr>
              <a:t>のガス交換能を</a:t>
            </a:r>
            <a:r>
              <a:rPr lang="ja-JP" altLang="en-US" dirty="0" smtClean="0">
                <a:latin typeface="游ゴシック Medium" panose="020B0500000000000000" pitchFamily="50" charset="-128"/>
                <a:ea typeface="游ゴシック Medium" panose="020B0500000000000000" pitchFamily="50" charset="-128"/>
              </a:rPr>
              <a:t>チェッ</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err="1" smtClean="0">
                <a:latin typeface="游ゴシック Medium" panose="020B0500000000000000" pitchFamily="50" charset="-128"/>
                <a:ea typeface="游ゴシック Medium" panose="020B0500000000000000" pitchFamily="50" charset="-128"/>
              </a:rPr>
              <a:t>ク</a:t>
            </a:r>
            <a:r>
              <a:rPr lang="ja-JP" altLang="en-US" dirty="0" err="1">
                <a:latin typeface="游ゴシック Medium" panose="020B0500000000000000" pitchFamily="50" charset="-128"/>
                <a:ea typeface="游ゴシック Medium" panose="020B0500000000000000" pitchFamily="50" charset="-128"/>
              </a:rPr>
              <a:t>する</a:t>
            </a:r>
            <a:endParaRPr lang="ja-JP" altLang="en-US" dirty="0">
              <a:latin typeface="游ゴシック Medium" panose="020B0500000000000000" pitchFamily="50" charset="-128"/>
              <a:ea typeface="游ゴシック Medium" panose="020B0500000000000000" pitchFamily="50" charset="-128"/>
            </a:endParaRPr>
          </a:p>
          <a:p>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smtClean="0">
                <a:solidFill>
                  <a:srgbClr val="FF0000"/>
                </a:solidFill>
                <a:latin typeface="游ゴシック Medium" panose="020B0500000000000000" pitchFamily="50" charset="-128"/>
                <a:ea typeface="游ゴシック Medium" panose="020B0500000000000000" pitchFamily="50" charset="-128"/>
              </a:rPr>
              <a:t>注意</a:t>
            </a:r>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人工</a:t>
            </a:r>
            <a:r>
              <a:rPr lang="ja-JP" altLang="en-US" dirty="0">
                <a:latin typeface="游ゴシック Medium" panose="020B0500000000000000" pitchFamily="50" charset="-128"/>
                <a:ea typeface="游ゴシック Medium" panose="020B0500000000000000" pitchFamily="50" charset="-128"/>
              </a:rPr>
              <a:t>肺の</a:t>
            </a:r>
            <a:r>
              <a:rPr lang="ja-JP" altLang="en-US" dirty="0" smtClean="0">
                <a:latin typeface="游ゴシック Medium" panose="020B0500000000000000" pitchFamily="50" charset="-128"/>
                <a:ea typeface="游ゴシック Medium" panose="020B0500000000000000" pitchFamily="50" charset="-128"/>
              </a:rPr>
              <a:t>ウェットラン</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グ</a:t>
            </a:r>
            <a:r>
              <a:rPr lang="ja-JP" altLang="en-US" dirty="0">
                <a:latin typeface="游ゴシック Medium" panose="020B0500000000000000" pitchFamily="50" charset="-128"/>
                <a:ea typeface="游ゴシック Medium" panose="020B0500000000000000" pitchFamily="50" charset="-128"/>
              </a:rPr>
              <a:t>やプラズマリークの発生</a:t>
            </a:r>
            <a:r>
              <a:rPr lang="ja-JP" altLang="en-US" dirty="0" smtClean="0">
                <a:latin typeface="游ゴシック Medium" panose="020B0500000000000000" pitchFamily="50" charset="-128"/>
                <a:ea typeface="游ゴシック Medium" panose="020B0500000000000000" pitchFamily="50" charset="-128"/>
              </a:rPr>
              <a:t>が</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ガス</a:t>
            </a:r>
            <a:r>
              <a:rPr lang="ja-JP" altLang="en-US" dirty="0">
                <a:latin typeface="游ゴシック Medium" panose="020B0500000000000000" pitchFamily="50" charset="-128"/>
                <a:ea typeface="游ゴシック Medium" panose="020B0500000000000000" pitchFamily="50" charset="-128"/>
              </a:rPr>
              <a:t>交換能の低下の原因と</a:t>
            </a:r>
            <a:r>
              <a:rPr lang="ja-JP" altLang="en-US" dirty="0" err="1" smtClean="0">
                <a:latin typeface="游ゴシック Medium" panose="020B0500000000000000" pitchFamily="50" charset="-128"/>
                <a:ea typeface="游ゴシック Medium" panose="020B0500000000000000" pitchFamily="50" charset="-128"/>
              </a:rPr>
              <a:t>な</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る</a:t>
            </a:r>
            <a:r>
              <a:rPr lang="ja-JP" altLang="en-US" dirty="0">
                <a:latin typeface="游ゴシック Medium" panose="020B0500000000000000" pitchFamily="50" charset="-128"/>
                <a:ea typeface="游ゴシック Medium" panose="020B0500000000000000" pitchFamily="50" charset="-128"/>
              </a:rPr>
              <a:t>。プラズマリークでは</a:t>
            </a:r>
            <a:r>
              <a:rPr lang="ja-JP" altLang="en-US" dirty="0" smtClean="0">
                <a:latin typeface="游ゴシック Medium" panose="020B0500000000000000" pitchFamily="50" charset="-128"/>
                <a:ea typeface="游ゴシック Medium" panose="020B0500000000000000" pitchFamily="50" charset="-128"/>
              </a:rPr>
              <a:t>人工</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肺</a:t>
            </a:r>
            <a:r>
              <a:rPr lang="ja-JP" altLang="en-US" dirty="0">
                <a:latin typeface="游ゴシック Medium" panose="020B0500000000000000" pitchFamily="50" charset="-128"/>
                <a:ea typeface="游ゴシック Medium" panose="020B0500000000000000" pitchFamily="50" charset="-128"/>
              </a:rPr>
              <a:t>の交換が必要</a:t>
            </a:r>
          </a:p>
          <a:p>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❻</a:t>
            </a:r>
            <a:r>
              <a:rPr lang="ja-JP" altLang="en-US" dirty="0">
                <a:latin typeface="游ゴシック Medium" panose="020B0500000000000000" pitchFamily="50" charset="-128"/>
                <a:ea typeface="游ゴシック Medium" panose="020B0500000000000000" pitchFamily="50" charset="-128"/>
              </a:rPr>
              <a:t>ガス分析などから適正な</a:t>
            </a:r>
            <a:r>
              <a:rPr lang="ja-JP" altLang="en-US" dirty="0" smtClean="0">
                <a:latin typeface="游ゴシック Medium" panose="020B0500000000000000" pitchFamily="50" charset="-128"/>
                <a:ea typeface="游ゴシック Medium" panose="020B0500000000000000" pitchFamily="50" charset="-128"/>
              </a:rPr>
              <a:t>補助</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灌流量</a:t>
            </a:r>
            <a:r>
              <a:rPr lang="ja-JP" altLang="en-US" dirty="0">
                <a:latin typeface="游ゴシック Medium" panose="020B0500000000000000" pitchFamily="50" charset="-128"/>
                <a:ea typeface="游ゴシック Medium" panose="020B0500000000000000" pitchFamily="50" charset="-128"/>
              </a:rPr>
              <a:t>を維持する</a:t>
            </a:r>
            <a:endParaRPr lang="en-US" altLang="ja-JP" dirty="0">
              <a:latin typeface="游ゴシック Medium" panose="020B0500000000000000" pitchFamily="50" charset="-128"/>
              <a:ea typeface="游ゴシック Medium" panose="020B0500000000000000" pitchFamily="50" charset="-128"/>
            </a:endParaRPr>
          </a:p>
          <a:p>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smtClean="0">
                <a:solidFill>
                  <a:srgbClr val="FF0000"/>
                </a:solidFill>
                <a:latin typeface="游ゴシック Medium" panose="020B0500000000000000" pitchFamily="50" charset="-128"/>
                <a:ea typeface="游ゴシック Medium" panose="020B0500000000000000" pitchFamily="50" charset="-128"/>
              </a:rPr>
              <a:t>注意</a:t>
            </a:r>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自己</a:t>
            </a:r>
            <a:r>
              <a:rPr lang="ja-JP" altLang="en-US" dirty="0">
                <a:latin typeface="游ゴシック Medium" panose="020B0500000000000000" pitchFamily="50" charset="-128"/>
                <a:ea typeface="游ゴシック Medium" panose="020B0500000000000000" pitchFamily="50" charset="-128"/>
              </a:rPr>
              <a:t>心による拍出も</a:t>
            </a:r>
            <a:r>
              <a:rPr lang="ja-JP" altLang="en-US" dirty="0" err="1" smtClean="0">
                <a:latin typeface="游ゴシック Medium" panose="020B0500000000000000" pitchFamily="50" charset="-128"/>
                <a:ea typeface="游ゴシック Medium" panose="020B0500000000000000" pitchFamily="50" charset="-128"/>
              </a:rPr>
              <a:t>あ</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る</a:t>
            </a:r>
            <a:r>
              <a:rPr lang="ja-JP" altLang="en-US" dirty="0">
                <a:latin typeface="游ゴシック Medium" panose="020B0500000000000000" pitchFamily="50" charset="-128"/>
                <a:ea typeface="游ゴシック Medium" panose="020B0500000000000000" pitchFamily="50" charset="-128"/>
              </a:rPr>
              <a:t>ため，人工呼吸器による</a:t>
            </a:r>
            <a:r>
              <a:rPr lang="ja-JP" altLang="en-US" dirty="0" smtClean="0">
                <a:latin typeface="游ゴシック Medium" panose="020B0500000000000000" pitchFamily="50" charset="-128"/>
                <a:ea typeface="游ゴシック Medium" panose="020B0500000000000000" pitchFamily="50" charset="-128"/>
              </a:rPr>
              <a:t>自</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己</a:t>
            </a:r>
            <a:r>
              <a:rPr lang="ja-JP" altLang="en-US" dirty="0">
                <a:latin typeface="游ゴシック Medium" panose="020B0500000000000000" pitchFamily="50" charset="-128"/>
                <a:ea typeface="游ゴシック Medium" panose="020B0500000000000000" pitchFamily="50" charset="-128"/>
              </a:rPr>
              <a:t>肺でのガス交換も維持</a:t>
            </a:r>
            <a:r>
              <a:rPr lang="ja-JP" altLang="en-US" dirty="0" smtClean="0">
                <a:latin typeface="游ゴシック Medium" panose="020B0500000000000000" pitchFamily="50" charset="-128"/>
                <a:ea typeface="游ゴシック Medium" panose="020B0500000000000000" pitchFamily="50" charset="-128"/>
              </a:rPr>
              <a:t>する</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必要</a:t>
            </a:r>
            <a:r>
              <a:rPr lang="ja-JP" altLang="en-US" dirty="0">
                <a:latin typeface="游ゴシック Medium" panose="020B0500000000000000" pitchFamily="50" charset="-128"/>
                <a:ea typeface="游ゴシック Medium" panose="020B0500000000000000" pitchFamily="50" charset="-128"/>
              </a:rPr>
              <a:t>がある</a:t>
            </a:r>
          </a:p>
          <a:p>
            <a:endParaRPr lang="ja-JP" altLang="en-US" dirty="0"/>
          </a:p>
          <a:p>
            <a:endParaRPr kumimoji="1" lang="ja-JP" altLang="en-US" dirty="0"/>
          </a:p>
        </p:txBody>
      </p:sp>
      <p:sp>
        <p:nvSpPr>
          <p:cNvPr id="8" name="テキスト ボックス 7">
            <a:extLst>
              <a:ext uri="{FF2B5EF4-FFF2-40B4-BE49-F238E27FC236}">
                <a16:creationId xmlns:a16="http://schemas.microsoft.com/office/drawing/2014/main" id="{F91043BD-925E-4D4E-8271-3743019507E9}"/>
              </a:ext>
            </a:extLst>
          </p:cNvPr>
          <p:cNvSpPr txBox="1"/>
          <p:nvPr/>
        </p:nvSpPr>
        <p:spPr>
          <a:xfrm>
            <a:off x="7946686" y="919425"/>
            <a:ext cx="3829729" cy="4524315"/>
          </a:xfrm>
          <a:prstGeom prst="rect">
            <a:avLst/>
          </a:prstGeom>
          <a:noFill/>
        </p:spPr>
        <p:txBody>
          <a:bodyPr wrap="square" rtlCol="0">
            <a:spAutoFit/>
          </a:bodyPr>
          <a:lstStyle/>
          <a:p>
            <a:r>
              <a:rPr lang="ja-JP" altLang="en-US" b="1" dirty="0">
                <a:solidFill>
                  <a:schemeClr val="accent5">
                    <a:lumMod val="75000"/>
                  </a:schemeClr>
                </a:solidFill>
                <a:latin typeface="游ゴシック Medium" panose="020B0500000000000000" pitchFamily="50" charset="-128"/>
                <a:ea typeface="游ゴシック Medium" panose="020B0500000000000000" pitchFamily="50" charset="-128"/>
              </a:rPr>
              <a:t>［離脱］</a:t>
            </a:r>
          </a:p>
          <a:p>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❼</a:t>
            </a:r>
            <a:r>
              <a:rPr lang="ja-JP" altLang="en-US" dirty="0">
                <a:latin typeface="游ゴシック Medium" panose="020B0500000000000000" pitchFamily="50" charset="-128"/>
                <a:ea typeface="游ゴシック Medium" panose="020B0500000000000000" pitchFamily="50" charset="-128"/>
              </a:rPr>
              <a:t> </a:t>
            </a:r>
            <a:r>
              <a:rPr lang="en-US" altLang="ja-JP" dirty="0">
                <a:latin typeface="游ゴシック Medium" panose="020B0500000000000000" pitchFamily="50" charset="-128"/>
                <a:ea typeface="游ゴシック Medium" panose="020B0500000000000000" pitchFamily="50" charset="-128"/>
              </a:rPr>
              <a:t>PCPS</a:t>
            </a:r>
            <a:r>
              <a:rPr lang="ja-JP" altLang="en-US" dirty="0" err="1">
                <a:latin typeface="游ゴシック Medium" panose="020B0500000000000000" pitchFamily="50" charset="-128"/>
                <a:ea typeface="游ゴシック Medium" panose="020B0500000000000000" pitchFamily="50" charset="-128"/>
              </a:rPr>
              <a:t>の送</a:t>
            </a:r>
            <a:r>
              <a:rPr lang="ja-JP" altLang="en-US" dirty="0">
                <a:latin typeface="游ゴシック Medium" panose="020B0500000000000000" pitchFamily="50" charset="-128"/>
                <a:ea typeface="游ゴシック Medium" panose="020B0500000000000000" pitchFamily="50" charset="-128"/>
              </a:rPr>
              <a:t>血を徐々に下げ，</a:t>
            </a:r>
            <a:r>
              <a:rPr lang="ja-JP" altLang="en-US" dirty="0" smtClean="0">
                <a:latin typeface="游ゴシック Medium" panose="020B0500000000000000" pitchFamily="50" charset="-128"/>
                <a:ea typeface="游ゴシック Medium" panose="020B0500000000000000" pitchFamily="50" charset="-128"/>
              </a:rPr>
              <a:t>離脱</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する</a:t>
            </a:r>
            <a:endParaRPr lang="ja-JP" altLang="en-US" dirty="0">
              <a:latin typeface="游ゴシック Medium" panose="020B0500000000000000" pitchFamily="50" charset="-128"/>
              <a:ea typeface="游ゴシック Medium" panose="020B0500000000000000" pitchFamily="50" charset="-128"/>
            </a:endParaRPr>
          </a:p>
          <a:p>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smtClean="0">
                <a:solidFill>
                  <a:srgbClr val="FF0000"/>
                </a:solidFill>
                <a:latin typeface="游ゴシック Medium" panose="020B0500000000000000" pitchFamily="50" charset="-128"/>
                <a:ea typeface="游ゴシック Medium" panose="020B0500000000000000" pitchFamily="50" charset="-128"/>
              </a:rPr>
              <a:t>注意</a:t>
            </a:r>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低灌</a:t>
            </a:r>
            <a:r>
              <a:rPr lang="ja-JP" altLang="en-US" dirty="0">
                <a:latin typeface="游ゴシック Medium" panose="020B0500000000000000" pitchFamily="50" charset="-128"/>
                <a:ea typeface="游ゴシック Medium" panose="020B0500000000000000" pitchFamily="50" charset="-128"/>
              </a:rPr>
              <a:t>流量時や停止時の</a:t>
            </a:r>
            <a:r>
              <a:rPr lang="ja-JP" altLang="en-US" dirty="0" smtClean="0">
                <a:latin typeface="游ゴシック Medium" panose="020B0500000000000000" pitchFamily="50" charset="-128"/>
                <a:ea typeface="游ゴシック Medium" panose="020B0500000000000000" pitchFamily="50" charset="-128"/>
              </a:rPr>
              <a:t>血</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栓</a:t>
            </a:r>
            <a:r>
              <a:rPr lang="ja-JP" altLang="en-US" dirty="0">
                <a:latin typeface="游ゴシック Medium" panose="020B0500000000000000" pitchFamily="50" charset="-128"/>
                <a:ea typeface="游ゴシック Medium" panose="020B0500000000000000" pitchFamily="50" charset="-128"/>
              </a:rPr>
              <a:t>形成を防止するため，</a:t>
            </a:r>
            <a:r>
              <a:rPr lang="ja-JP" altLang="en-US" dirty="0" smtClean="0">
                <a:latin typeface="游ゴシック Medium" panose="020B0500000000000000" pitchFamily="50" charset="-128"/>
                <a:ea typeface="游ゴシック Medium" panose="020B0500000000000000" pitchFamily="50" charset="-128"/>
              </a:rPr>
              <a:t>ヘパリ</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ン</a:t>
            </a:r>
            <a:r>
              <a:rPr lang="ja-JP" altLang="en-US" dirty="0">
                <a:latin typeface="游ゴシック Medium" panose="020B0500000000000000" pitchFamily="50" charset="-128"/>
                <a:ea typeface="游ゴシック Medium" panose="020B0500000000000000" pitchFamily="50" charset="-128"/>
              </a:rPr>
              <a:t>をワンショットする</a:t>
            </a:r>
          </a:p>
          <a:p>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❽</a:t>
            </a:r>
            <a:r>
              <a:rPr lang="ja-JP" altLang="en-US" dirty="0">
                <a:latin typeface="游ゴシック Medium" panose="020B0500000000000000" pitchFamily="50" charset="-128"/>
                <a:ea typeface="游ゴシック Medium" panose="020B0500000000000000" pitchFamily="50" charset="-128"/>
              </a:rPr>
              <a:t>離脱後も血行動態を監視し，</a:t>
            </a:r>
            <a:r>
              <a:rPr lang="ja-JP" altLang="en-US" dirty="0" smtClean="0">
                <a:latin typeface="游ゴシック Medium" panose="020B0500000000000000" pitchFamily="50" charset="-128"/>
                <a:ea typeface="游ゴシック Medium" panose="020B0500000000000000" pitchFamily="50" charset="-128"/>
              </a:rPr>
              <a:t>安</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err="1" smtClean="0">
                <a:latin typeface="游ゴシック Medium" panose="020B0500000000000000" pitchFamily="50" charset="-128"/>
                <a:ea typeface="游ゴシック Medium" panose="020B0500000000000000" pitchFamily="50" charset="-128"/>
              </a:rPr>
              <a:t>定して</a:t>
            </a:r>
            <a:r>
              <a:rPr lang="ja-JP" altLang="en-US" dirty="0">
                <a:latin typeface="游ゴシック Medium" panose="020B0500000000000000" pitchFamily="50" charset="-128"/>
                <a:ea typeface="游ゴシック Medium" panose="020B0500000000000000" pitchFamily="50" charset="-128"/>
              </a:rPr>
              <a:t>いればカニューレを</a:t>
            </a:r>
            <a:r>
              <a:rPr lang="ja-JP" altLang="en-US" dirty="0" smtClean="0">
                <a:latin typeface="游ゴシック Medium" panose="020B0500000000000000" pitchFamily="50" charset="-128"/>
                <a:ea typeface="游ゴシック Medium" panose="020B0500000000000000" pitchFamily="50" charset="-128"/>
              </a:rPr>
              <a:t>抜去</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する</a:t>
            </a:r>
            <a:endParaRPr lang="en-US" altLang="ja-JP" dirty="0">
              <a:latin typeface="游ゴシック Medium" panose="020B0500000000000000" pitchFamily="50" charset="-128"/>
              <a:ea typeface="游ゴシック Medium" panose="020B0500000000000000" pitchFamily="50" charset="-128"/>
            </a:endParaRPr>
          </a:p>
          <a:p>
            <a:r>
              <a:rPr lang="ja-JP" altLang="en-US" dirty="0" smtClean="0">
                <a:solidFill>
                  <a:srgbClr val="FF0000"/>
                </a:solidFill>
                <a:latin typeface="游ゴシック Medium" panose="020B0500000000000000" pitchFamily="50" charset="-128"/>
                <a:ea typeface="游ゴシック Medium" panose="020B0500000000000000" pitchFamily="50" charset="-128"/>
              </a:rPr>
              <a:t>　注意</a:t>
            </a:r>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血圧</a:t>
            </a:r>
            <a:r>
              <a:rPr lang="ja-JP" altLang="en-US" dirty="0">
                <a:latin typeface="游ゴシック Medium" panose="020B0500000000000000" pitchFamily="50" charset="-128"/>
                <a:ea typeface="游ゴシック Medium" panose="020B0500000000000000" pitchFamily="50" charset="-128"/>
              </a:rPr>
              <a:t>低下，肺動脈圧</a:t>
            </a:r>
            <a:r>
              <a:rPr lang="ja-JP" altLang="en-US" dirty="0" smtClean="0">
                <a:latin typeface="游ゴシック Medium" panose="020B0500000000000000" pitchFamily="50" charset="-128"/>
                <a:ea typeface="游ゴシック Medium" panose="020B0500000000000000" pitchFamily="50" charset="-128"/>
              </a:rPr>
              <a:t>上昇</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など</a:t>
            </a:r>
            <a:r>
              <a:rPr lang="ja-JP" altLang="en-US" dirty="0">
                <a:latin typeface="游ゴシック Medium" panose="020B0500000000000000" pitchFamily="50" charset="-128"/>
                <a:ea typeface="游ゴシック Medium" panose="020B0500000000000000" pitchFamily="50" charset="-128"/>
              </a:rPr>
              <a:t>循環不全の徴候があれば</a:t>
            </a:r>
            <a:r>
              <a:rPr lang="ja-JP" altLang="en-US" dirty="0" smtClean="0">
                <a:latin typeface="游ゴシック Medium" panose="020B0500000000000000" pitchFamily="50" charset="-128"/>
                <a:ea typeface="游ゴシック Medium" panose="020B0500000000000000" pitchFamily="50" charset="-128"/>
              </a:rPr>
              <a:t>，　</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速やか</a:t>
            </a:r>
            <a:r>
              <a:rPr lang="ja-JP" altLang="en-US" dirty="0">
                <a:latin typeface="游ゴシック Medium" panose="020B0500000000000000" pitchFamily="50" charset="-128"/>
                <a:ea typeface="游ゴシック Medium" panose="020B0500000000000000" pitchFamily="50" charset="-128"/>
              </a:rPr>
              <a:t>に</a:t>
            </a:r>
            <a:r>
              <a:rPr lang="en-US" altLang="ja-JP" dirty="0">
                <a:latin typeface="游ゴシック Medium" panose="020B0500000000000000" pitchFamily="50" charset="-128"/>
                <a:ea typeface="游ゴシック Medium" panose="020B0500000000000000" pitchFamily="50" charset="-128"/>
              </a:rPr>
              <a:t>PCPS</a:t>
            </a:r>
            <a:r>
              <a:rPr lang="ja-JP" altLang="en-US" dirty="0">
                <a:latin typeface="游ゴシック Medium" panose="020B0500000000000000" pitchFamily="50" charset="-128"/>
                <a:ea typeface="游ゴシック Medium" panose="020B0500000000000000" pitchFamily="50" charset="-128"/>
              </a:rPr>
              <a:t>を再始動する</a:t>
            </a:r>
          </a:p>
          <a:p>
            <a:r>
              <a:rPr lang="ja-JP" altLang="en-US" dirty="0">
                <a:solidFill>
                  <a:schemeClr val="accent5">
                    <a:lumMod val="75000"/>
                  </a:schemeClr>
                </a:solidFill>
                <a:latin typeface="游ゴシック Medium" panose="020B0500000000000000" pitchFamily="50" charset="-128"/>
                <a:ea typeface="游ゴシック Medium" panose="020B0500000000000000" pitchFamily="50" charset="-128"/>
              </a:rPr>
              <a:t>❾</a:t>
            </a:r>
            <a:r>
              <a:rPr lang="ja-JP" altLang="en-US" dirty="0">
                <a:latin typeface="游ゴシック Medium" panose="020B0500000000000000" pitchFamily="50" charset="-128"/>
                <a:ea typeface="游ゴシック Medium" panose="020B0500000000000000" pitchFamily="50" charset="-128"/>
              </a:rPr>
              <a:t>プロタミン硫酸塩による</a:t>
            </a:r>
            <a:r>
              <a:rPr lang="ja-JP" altLang="en-US" dirty="0" smtClean="0">
                <a:latin typeface="游ゴシック Medium" panose="020B0500000000000000" pitchFamily="50" charset="-128"/>
                <a:ea typeface="游ゴシック Medium" panose="020B0500000000000000" pitchFamily="50" charset="-128"/>
              </a:rPr>
              <a:t>ヘパリ</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ン中和</a:t>
            </a:r>
            <a:r>
              <a:rPr lang="ja-JP" altLang="en-US" dirty="0">
                <a:latin typeface="游ゴシック Medium" panose="020B0500000000000000" pitchFamily="50" charset="-128"/>
                <a:ea typeface="游ゴシック Medium" panose="020B0500000000000000" pitchFamily="50" charset="-128"/>
              </a:rPr>
              <a:t>を行い，</a:t>
            </a:r>
            <a:r>
              <a:rPr lang="en-US" altLang="ja-JP" dirty="0">
                <a:latin typeface="游ゴシック Medium" panose="020B0500000000000000" pitchFamily="50" charset="-128"/>
                <a:ea typeface="游ゴシック Medium" panose="020B0500000000000000" pitchFamily="50" charset="-128"/>
              </a:rPr>
              <a:t>ACT</a:t>
            </a:r>
            <a:r>
              <a:rPr lang="ja-JP" altLang="en-US" dirty="0">
                <a:latin typeface="游ゴシック Medium" panose="020B0500000000000000" pitchFamily="50" charset="-128"/>
                <a:ea typeface="游ゴシック Medium" panose="020B0500000000000000" pitchFamily="50" charset="-128"/>
              </a:rPr>
              <a:t>を適正に</a:t>
            </a:r>
            <a:r>
              <a:rPr lang="ja-JP" altLang="en-US" dirty="0" smtClean="0">
                <a:latin typeface="游ゴシック Medium" panose="020B0500000000000000" pitchFamily="50" charset="-128"/>
                <a:ea typeface="游ゴシック Medium" panose="020B0500000000000000" pitchFamily="50" charset="-128"/>
              </a:rPr>
              <a:t>戻</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す</a:t>
            </a:r>
            <a:endParaRPr lang="ja-JP" altLang="en-US" dirty="0">
              <a:latin typeface="游ゴシック Medium" panose="020B0500000000000000" pitchFamily="50" charset="-128"/>
              <a:ea typeface="游ゴシック Medium" panose="020B0500000000000000" pitchFamily="50" charset="-128"/>
            </a:endParaRPr>
          </a:p>
          <a:p>
            <a:endParaRPr kumimoji="1" lang="ja-JP" altLang="en-US" dirty="0"/>
          </a:p>
        </p:txBody>
      </p:sp>
      <p:sp>
        <p:nvSpPr>
          <p:cNvPr id="6" name="テキスト ボックス 5"/>
          <p:cNvSpPr txBox="1"/>
          <p:nvPr/>
        </p:nvSpPr>
        <p:spPr>
          <a:xfrm>
            <a:off x="7127570" y="6418531"/>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144877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72E92DB-4C53-4F3F-88C8-72C043B5EAAA}"/>
              </a:ext>
            </a:extLst>
          </p:cNvPr>
          <p:cNvPicPr>
            <a:picLocks noChangeAspect="1"/>
          </p:cNvPicPr>
          <p:nvPr/>
        </p:nvPicPr>
        <p:blipFill>
          <a:blip r:embed="rId2"/>
          <a:stretch>
            <a:fillRect/>
          </a:stretch>
        </p:blipFill>
        <p:spPr>
          <a:xfrm>
            <a:off x="423678" y="1990683"/>
            <a:ext cx="11344639" cy="3406985"/>
          </a:xfrm>
          <a:prstGeom prst="rect">
            <a:avLst/>
          </a:prstGeom>
        </p:spPr>
      </p:pic>
      <p:sp>
        <p:nvSpPr>
          <p:cNvPr id="4" name="正方形/長方形 3">
            <a:extLst>
              <a:ext uri="{FF2B5EF4-FFF2-40B4-BE49-F238E27FC236}">
                <a16:creationId xmlns:a16="http://schemas.microsoft.com/office/drawing/2014/main" id="{3188BE53-AF29-4EDB-8B5A-3269132F2CC2}"/>
              </a:ext>
            </a:extLst>
          </p:cNvPr>
          <p:cNvSpPr/>
          <p:nvPr/>
        </p:nvSpPr>
        <p:spPr>
          <a:xfrm>
            <a:off x="3578322" y="697589"/>
            <a:ext cx="5035353" cy="707886"/>
          </a:xfrm>
          <a:prstGeom prst="rect">
            <a:avLst/>
          </a:prstGeom>
        </p:spPr>
        <p:txBody>
          <a:bodyPr wrap="none">
            <a:spAutoFit/>
          </a:bodyPr>
          <a:lstStyle/>
          <a:p>
            <a:pPr algn="ctr"/>
            <a:r>
              <a:rPr lang="en-US"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rPr>
              <a:t>PCPS</a:t>
            </a:r>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のトラブル対応</a:t>
            </a:r>
            <a:endParaRPr lang="ja-JP" altLang="ja-JP" sz="4000" b="1" dirty="0">
              <a:solidFill>
                <a:schemeClr val="accent5">
                  <a:lumMod val="75000"/>
                </a:schemeClr>
              </a:solidFill>
              <a:latin typeface="游ゴシック Medium" panose="020B0500000000000000" pitchFamily="50" charset="-128"/>
              <a:ea typeface="游ゴシック Medium" panose="020B0500000000000000" pitchFamily="50" charset="-128"/>
            </a:endParaRPr>
          </a:p>
        </p:txBody>
      </p:sp>
      <p:sp>
        <p:nvSpPr>
          <p:cNvPr id="5" name="テキスト ボックス 4"/>
          <p:cNvSpPr txBox="1"/>
          <p:nvPr/>
        </p:nvSpPr>
        <p:spPr>
          <a:xfrm>
            <a:off x="7127570" y="6418531"/>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39026600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740</Words>
  <Application>Microsoft Office PowerPoint</Application>
  <PresentationFormat>ワイド画面</PresentationFormat>
  <Paragraphs>171</Paragraphs>
  <Slides>13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游ゴシック</vt:lpstr>
      <vt:lpstr>游ゴシック Light</vt:lpstr>
      <vt:lpstr>游ゴシック Medium</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大石橋 拓也</dc:creator>
  <cp:lastModifiedBy>医学書院</cp:lastModifiedBy>
  <cp:revision>33</cp:revision>
  <dcterms:created xsi:type="dcterms:W3CDTF">2021-05-04T03:46:44Z</dcterms:created>
  <dcterms:modified xsi:type="dcterms:W3CDTF">2021-10-06T02:02:50Z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