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11" r:id="rId2"/>
    <p:sldId id="260" r:id="rId3"/>
    <p:sldId id="259" r:id="rId4"/>
    <p:sldId id="261" r:id="rId5"/>
    <p:sldId id="262" r:id="rId6"/>
    <p:sldId id="268" r:id="rId7"/>
    <p:sldId id="269" r:id="rId8"/>
    <p:sldId id="270" r:id="rId9"/>
    <p:sldId id="271" r:id="rId10"/>
    <p:sldId id="272" r:id="rId11"/>
  </p:sldIdLst>
  <p:sldSz cx="12192000" cy="6858000"/>
  <p:notesSz cx="10020300" cy="68881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9614" autoAdjust="0"/>
  </p:normalViewPr>
  <p:slideViewPr>
    <p:cSldViewPr snapToGrid="0">
      <p:cViewPr varScale="1">
        <p:scale>
          <a:sx n="76" d="100"/>
          <a:sy n="76" d="100"/>
        </p:scale>
        <p:origin x="63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42130" cy="345604"/>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5675851" y="1"/>
            <a:ext cx="4342130" cy="345604"/>
          </a:xfrm>
          <a:prstGeom prst="rect">
            <a:avLst/>
          </a:prstGeom>
        </p:spPr>
        <p:txBody>
          <a:bodyPr vert="horz" lIns="96616" tIns="48308" rIns="96616" bIns="48308" rtlCol="0"/>
          <a:lstStyle>
            <a:lvl1pPr algn="r">
              <a:defRPr sz="1300"/>
            </a:lvl1pPr>
          </a:lstStyle>
          <a:p>
            <a:fld id="{E1ACC772-1F6D-403C-80AD-619B838506C0}" type="datetimeFigureOut">
              <a:rPr kumimoji="1" lang="ja-JP" altLang="en-US" smtClean="0"/>
              <a:t>2021/10/6</a:t>
            </a:fld>
            <a:endParaRPr kumimoji="1" lang="ja-JP" altLang="en-US"/>
          </a:p>
        </p:txBody>
      </p:sp>
      <p:sp>
        <p:nvSpPr>
          <p:cNvPr id="4" name="フッター プレースホルダー 3"/>
          <p:cNvSpPr>
            <a:spLocks noGrp="1"/>
          </p:cNvSpPr>
          <p:nvPr>
            <p:ph type="ftr" sz="quarter" idx="2"/>
          </p:nvPr>
        </p:nvSpPr>
        <p:spPr>
          <a:xfrm>
            <a:off x="0" y="6542560"/>
            <a:ext cx="4342130" cy="345603"/>
          </a:xfrm>
          <a:prstGeom prst="rect">
            <a:avLst/>
          </a:prstGeom>
        </p:spPr>
        <p:txBody>
          <a:bodyPr vert="horz" lIns="96616" tIns="48308" rIns="96616" bIns="48308"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5675851" y="6542560"/>
            <a:ext cx="4342130" cy="345603"/>
          </a:xfrm>
          <a:prstGeom prst="rect">
            <a:avLst/>
          </a:prstGeom>
        </p:spPr>
        <p:txBody>
          <a:bodyPr vert="horz" lIns="96616" tIns="48308" rIns="96616" bIns="48308" rtlCol="0" anchor="b"/>
          <a:lstStyle>
            <a:lvl1pPr algn="r">
              <a:defRPr sz="1300"/>
            </a:lvl1pPr>
          </a:lstStyle>
          <a:p>
            <a:fld id="{A2C18767-8334-42CD-ABFB-C428ABB27370}" type="slidenum">
              <a:rPr kumimoji="1" lang="ja-JP" altLang="en-US" smtClean="0"/>
              <a:t>‹#›</a:t>
            </a:fld>
            <a:endParaRPr kumimoji="1" lang="ja-JP" altLang="en-US"/>
          </a:p>
        </p:txBody>
      </p:sp>
    </p:spTree>
    <p:extLst>
      <p:ext uri="{BB962C8B-B14F-4D97-AF65-F5344CB8AC3E}">
        <p14:creationId xmlns:p14="http://schemas.microsoft.com/office/powerpoint/2010/main" val="2435527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41813" cy="3460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75313" y="0"/>
            <a:ext cx="4343400" cy="346075"/>
          </a:xfrm>
          <a:prstGeom prst="rect">
            <a:avLst/>
          </a:prstGeom>
        </p:spPr>
        <p:txBody>
          <a:bodyPr vert="horz" lIns="91440" tIns="45720" rIns="91440" bIns="45720" rtlCol="0"/>
          <a:lstStyle>
            <a:lvl1pPr algn="r">
              <a:defRPr sz="1200"/>
            </a:lvl1pPr>
          </a:lstStyle>
          <a:p>
            <a:fld id="{82311A48-059F-47D2-8FBE-9A218475AFE5}" type="datetimeFigureOut">
              <a:rPr kumimoji="1" lang="ja-JP" altLang="en-US" smtClean="0"/>
              <a:t>2021/10/6</a:t>
            </a:fld>
            <a:endParaRPr kumimoji="1" lang="ja-JP" altLang="en-US"/>
          </a:p>
        </p:txBody>
      </p:sp>
      <p:sp>
        <p:nvSpPr>
          <p:cNvPr id="4" name="スライド イメージ プレースホルダー 3"/>
          <p:cNvSpPr>
            <a:spLocks noGrp="1" noRot="1" noChangeAspect="1"/>
          </p:cNvSpPr>
          <p:nvPr>
            <p:ph type="sldImg" idx="2"/>
          </p:nvPr>
        </p:nvSpPr>
        <p:spPr>
          <a:xfrm>
            <a:off x="2943225" y="860425"/>
            <a:ext cx="4133850" cy="232568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1001713" y="3314700"/>
            <a:ext cx="8016875" cy="27130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542088"/>
            <a:ext cx="4341813" cy="3460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75313" y="6542088"/>
            <a:ext cx="4343400" cy="346075"/>
          </a:xfrm>
          <a:prstGeom prst="rect">
            <a:avLst/>
          </a:prstGeom>
        </p:spPr>
        <p:txBody>
          <a:bodyPr vert="horz" lIns="91440" tIns="45720" rIns="91440" bIns="45720" rtlCol="0" anchor="b"/>
          <a:lstStyle>
            <a:lvl1pPr algn="r">
              <a:defRPr sz="1200"/>
            </a:lvl1pPr>
          </a:lstStyle>
          <a:p>
            <a:fld id="{77EDCA3C-3C91-4814-BA16-F095EDFCE442}" type="slidenum">
              <a:rPr kumimoji="1" lang="ja-JP" altLang="en-US" smtClean="0"/>
              <a:t>‹#›</a:t>
            </a:fld>
            <a:endParaRPr kumimoji="1" lang="ja-JP" altLang="en-US"/>
          </a:p>
        </p:txBody>
      </p:sp>
    </p:spTree>
    <p:extLst>
      <p:ext uri="{BB962C8B-B14F-4D97-AF65-F5344CB8AC3E}">
        <p14:creationId xmlns:p14="http://schemas.microsoft.com/office/powerpoint/2010/main" val="1960449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7EDCA3C-3C91-4814-BA16-F095EDFCE442}" type="slidenum">
              <a:rPr kumimoji="1" lang="ja-JP" altLang="en-US" smtClean="0"/>
              <a:t>4</a:t>
            </a:fld>
            <a:endParaRPr kumimoji="1" lang="ja-JP" altLang="en-US"/>
          </a:p>
        </p:txBody>
      </p:sp>
    </p:spTree>
    <p:extLst>
      <p:ext uri="{BB962C8B-B14F-4D97-AF65-F5344CB8AC3E}">
        <p14:creationId xmlns:p14="http://schemas.microsoft.com/office/powerpoint/2010/main" val="3599416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7EDCA3C-3C91-4814-BA16-F095EDFCE442}" type="slidenum">
              <a:rPr kumimoji="1" lang="ja-JP" altLang="en-US" smtClean="0"/>
              <a:t>6</a:t>
            </a:fld>
            <a:endParaRPr kumimoji="1" lang="ja-JP" altLang="en-US"/>
          </a:p>
        </p:txBody>
      </p:sp>
    </p:spTree>
    <p:extLst>
      <p:ext uri="{BB962C8B-B14F-4D97-AF65-F5344CB8AC3E}">
        <p14:creationId xmlns:p14="http://schemas.microsoft.com/office/powerpoint/2010/main" val="93812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7EDCA3C-3C91-4814-BA16-F095EDFCE442}" type="slidenum">
              <a:rPr kumimoji="1" lang="ja-JP" altLang="en-US" smtClean="0"/>
              <a:t>10</a:t>
            </a:fld>
            <a:endParaRPr kumimoji="1" lang="ja-JP" altLang="en-US"/>
          </a:p>
        </p:txBody>
      </p:sp>
    </p:spTree>
    <p:extLst>
      <p:ext uri="{BB962C8B-B14F-4D97-AF65-F5344CB8AC3E}">
        <p14:creationId xmlns:p14="http://schemas.microsoft.com/office/powerpoint/2010/main" val="1066114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65EEE54-9B69-44B8-8E31-594B095DFFDF}" type="datetimeFigureOut">
              <a:rPr kumimoji="1" lang="ja-JP" altLang="en-US" smtClean="0"/>
              <a:t>2021/10/6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89BFFE-FC27-45D4-9DBE-3D671A6FE432}" type="slidenum">
              <a:rPr kumimoji="1" lang="ja-JP" altLang="en-US" smtClean="0"/>
              <a:t>‹#›</a:t>
            </a:fld>
            <a:endParaRPr kumimoji="1" lang="ja-JP" altLang="en-US"/>
          </a:p>
        </p:txBody>
      </p:sp>
    </p:spTree>
    <p:extLst>
      <p:ext uri="{BB962C8B-B14F-4D97-AF65-F5344CB8AC3E}">
        <p14:creationId xmlns:p14="http://schemas.microsoft.com/office/powerpoint/2010/main" val="361649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65EEE54-9B69-44B8-8E31-594B095DFFDF}" type="datetimeFigureOut">
              <a:rPr kumimoji="1" lang="ja-JP" altLang="en-US" smtClean="0"/>
              <a:t>2021/10/6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89BFFE-FC27-45D4-9DBE-3D671A6FE432}" type="slidenum">
              <a:rPr kumimoji="1" lang="ja-JP" altLang="en-US" smtClean="0"/>
              <a:t>‹#›</a:t>
            </a:fld>
            <a:endParaRPr kumimoji="1" lang="ja-JP" altLang="en-US"/>
          </a:p>
        </p:txBody>
      </p:sp>
    </p:spTree>
    <p:extLst>
      <p:ext uri="{BB962C8B-B14F-4D97-AF65-F5344CB8AC3E}">
        <p14:creationId xmlns:p14="http://schemas.microsoft.com/office/powerpoint/2010/main" val="565489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65EEE54-9B69-44B8-8E31-594B095DFFDF}" type="datetimeFigureOut">
              <a:rPr kumimoji="1" lang="ja-JP" altLang="en-US" smtClean="0"/>
              <a:t>2021/10/6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89BFFE-FC27-45D4-9DBE-3D671A6FE432}" type="slidenum">
              <a:rPr kumimoji="1" lang="ja-JP" altLang="en-US" smtClean="0"/>
              <a:t>‹#›</a:t>
            </a:fld>
            <a:endParaRPr kumimoji="1" lang="ja-JP" altLang="en-US"/>
          </a:p>
        </p:txBody>
      </p:sp>
    </p:spTree>
    <p:extLst>
      <p:ext uri="{BB962C8B-B14F-4D97-AF65-F5344CB8AC3E}">
        <p14:creationId xmlns:p14="http://schemas.microsoft.com/office/powerpoint/2010/main" val="119289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65EEE54-9B69-44B8-8E31-594B095DFFDF}" type="datetimeFigureOut">
              <a:rPr kumimoji="1" lang="ja-JP" altLang="en-US" smtClean="0"/>
              <a:t>2021/10/6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89BFFE-FC27-45D4-9DBE-3D671A6FE432}" type="slidenum">
              <a:rPr kumimoji="1" lang="ja-JP" altLang="en-US" smtClean="0"/>
              <a:t>‹#›</a:t>
            </a:fld>
            <a:endParaRPr kumimoji="1" lang="ja-JP" altLang="en-US"/>
          </a:p>
        </p:txBody>
      </p:sp>
    </p:spTree>
    <p:extLst>
      <p:ext uri="{BB962C8B-B14F-4D97-AF65-F5344CB8AC3E}">
        <p14:creationId xmlns:p14="http://schemas.microsoft.com/office/powerpoint/2010/main" val="769964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65EEE54-9B69-44B8-8E31-594B095DFFDF}" type="datetimeFigureOut">
              <a:rPr kumimoji="1" lang="ja-JP" altLang="en-US" smtClean="0"/>
              <a:t>2021/10/6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89BFFE-FC27-45D4-9DBE-3D671A6FE432}" type="slidenum">
              <a:rPr kumimoji="1" lang="ja-JP" altLang="en-US" smtClean="0"/>
              <a:t>‹#›</a:t>
            </a:fld>
            <a:endParaRPr kumimoji="1" lang="ja-JP" altLang="en-US"/>
          </a:p>
        </p:txBody>
      </p:sp>
    </p:spTree>
    <p:extLst>
      <p:ext uri="{BB962C8B-B14F-4D97-AF65-F5344CB8AC3E}">
        <p14:creationId xmlns:p14="http://schemas.microsoft.com/office/powerpoint/2010/main" val="386970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65EEE54-9B69-44B8-8E31-594B095DFFDF}" type="datetimeFigureOut">
              <a:rPr kumimoji="1" lang="ja-JP" altLang="en-US" smtClean="0"/>
              <a:t>2021/10/6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89BFFE-FC27-45D4-9DBE-3D671A6FE432}" type="slidenum">
              <a:rPr kumimoji="1" lang="ja-JP" altLang="en-US" smtClean="0"/>
              <a:t>‹#›</a:t>
            </a:fld>
            <a:endParaRPr kumimoji="1" lang="ja-JP" altLang="en-US"/>
          </a:p>
        </p:txBody>
      </p:sp>
    </p:spTree>
    <p:extLst>
      <p:ext uri="{BB962C8B-B14F-4D97-AF65-F5344CB8AC3E}">
        <p14:creationId xmlns:p14="http://schemas.microsoft.com/office/powerpoint/2010/main" val="3031841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65EEE54-9B69-44B8-8E31-594B095DFFDF}" type="datetimeFigureOut">
              <a:rPr kumimoji="1" lang="ja-JP" altLang="en-US" smtClean="0"/>
              <a:t>2021/10/6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89BFFE-FC27-45D4-9DBE-3D671A6FE432}" type="slidenum">
              <a:rPr kumimoji="1" lang="ja-JP" altLang="en-US" smtClean="0"/>
              <a:t>‹#›</a:t>
            </a:fld>
            <a:endParaRPr kumimoji="1" lang="ja-JP" altLang="en-US"/>
          </a:p>
        </p:txBody>
      </p:sp>
    </p:spTree>
    <p:extLst>
      <p:ext uri="{BB962C8B-B14F-4D97-AF65-F5344CB8AC3E}">
        <p14:creationId xmlns:p14="http://schemas.microsoft.com/office/powerpoint/2010/main" val="33842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65EEE54-9B69-44B8-8E31-594B095DFFDF}" type="datetimeFigureOut">
              <a:rPr kumimoji="1" lang="ja-JP" altLang="en-US" smtClean="0"/>
              <a:t>2021/10/6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89BFFE-FC27-45D4-9DBE-3D671A6FE432}" type="slidenum">
              <a:rPr kumimoji="1" lang="ja-JP" altLang="en-US" smtClean="0"/>
              <a:t>‹#›</a:t>
            </a:fld>
            <a:endParaRPr kumimoji="1" lang="ja-JP" altLang="en-US"/>
          </a:p>
        </p:txBody>
      </p:sp>
    </p:spTree>
    <p:extLst>
      <p:ext uri="{BB962C8B-B14F-4D97-AF65-F5344CB8AC3E}">
        <p14:creationId xmlns:p14="http://schemas.microsoft.com/office/powerpoint/2010/main" val="959031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65EEE54-9B69-44B8-8E31-594B095DFFDF}" type="datetimeFigureOut">
              <a:rPr kumimoji="1" lang="ja-JP" altLang="en-US" smtClean="0"/>
              <a:t>2021/10/6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89BFFE-FC27-45D4-9DBE-3D671A6FE432}" type="slidenum">
              <a:rPr kumimoji="1" lang="ja-JP" altLang="en-US" smtClean="0"/>
              <a:t>‹#›</a:t>
            </a:fld>
            <a:endParaRPr kumimoji="1" lang="ja-JP" altLang="en-US"/>
          </a:p>
        </p:txBody>
      </p:sp>
    </p:spTree>
    <p:extLst>
      <p:ext uri="{BB962C8B-B14F-4D97-AF65-F5344CB8AC3E}">
        <p14:creationId xmlns:p14="http://schemas.microsoft.com/office/powerpoint/2010/main" val="630067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65EEE54-9B69-44B8-8E31-594B095DFFDF}" type="datetimeFigureOut">
              <a:rPr kumimoji="1" lang="ja-JP" altLang="en-US" smtClean="0"/>
              <a:t>2021/10/6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89BFFE-FC27-45D4-9DBE-3D671A6FE432}" type="slidenum">
              <a:rPr kumimoji="1" lang="ja-JP" altLang="en-US" smtClean="0"/>
              <a:t>‹#›</a:t>
            </a:fld>
            <a:endParaRPr kumimoji="1" lang="ja-JP" altLang="en-US"/>
          </a:p>
        </p:txBody>
      </p:sp>
    </p:spTree>
    <p:extLst>
      <p:ext uri="{BB962C8B-B14F-4D97-AF65-F5344CB8AC3E}">
        <p14:creationId xmlns:p14="http://schemas.microsoft.com/office/powerpoint/2010/main" val="2835200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65EEE54-9B69-44B8-8E31-594B095DFFDF}" type="datetimeFigureOut">
              <a:rPr kumimoji="1" lang="ja-JP" altLang="en-US" smtClean="0"/>
              <a:t>2021/10/6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89BFFE-FC27-45D4-9DBE-3D671A6FE432}" type="slidenum">
              <a:rPr kumimoji="1" lang="ja-JP" altLang="en-US" smtClean="0"/>
              <a:t>‹#›</a:t>
            </a:fld>
            <a:endParaRPr kumimoji="1" lang="ja-JP" altLang="en-US"/>
          </a:p>
        </p:txBody>
      </p:sp>
    </p:spTree>
    <p:extLst>
      <p:ext uri="{BB962C8B-B14F-4D97-AF65-F5344CB8AC3E}">
        <p14:creationId xmlns:p14="http://schemas.microsoft.com/office/powerpoint/2010/main" val="2522841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5EEE54-9B69-44B8-8E31-594B095DFFDF}" type="datetimeFigureOut">
              <a:rPr kumimoji="1" lang="ja-JP" altLang="en-US" smtClean="0"/>
              <a:t>2021/10/6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89BFFE-FC27-45D4-9DBE-3D671A6FE432}" type="slidenum">
              <a:rPr kumimoji="1" lang="ja-JP" altLang="en-US" smtClean="0"/>
              <a:t>‹#›</a:t>
            </a:fld>
            <a:endParaRPr kumimoji="1" lang="ja-JP" altLang="en-US"/>
          </a:p>
        </p:txBody>
      </p:sp>
    </p:spTree>
    <p:extLst>
      <p:ext uri="{BB962C8B-B14F-4D97-AF65-F5344CB8AC3E}">
        <p14:creationId xmlns:p14="http://schemas.microsoft.com/office/powerpoint/2010/main" val="18391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F6AC1E-710D-45DB-A73A-9DDDA3AE8685}"/>
              </a:ext>
            </a:extLst>
          </p:cNvPr>
          <p:cNvSpPr txBox="1"/>
          <p:nvPr/>
        </p:nvSpPr>
        <p:spPr>
          <a:xfrm>
            <a:off x="2887266" y="2967335"/>
            <a:ext cx="6417468" cy="923330"/>
          </a:xfrm>
          <a:prstGeom prst="rect">
            <a:avLst/>
          </a:prstGeom>
          <a:noFill/>
        </p:spPr>
        <p:txBody>
          <a:bodyPr wrap="square" rtlCol="0">
            <a:spAutoFit/>
          </a:bodyPr>
          <a:lstStyle/>
          <a:p>
            <a:pPr algn="ctr"/>
            <a:r>
              <a:rPr kumimoji="1" lang="en-US" altLang="ja-JP" sz="5400" dirty="0">
                <a:solidFill>
                  <a:schemeClr val="bg1"/>
                </a:solidFill>
                <a:latin typeface="游ゴシック Medium" panose="020B0500000000000000" pitchFamily="50" charset="-128"/>
                <a:ea typeface="游ゴシック Medium" panose="020B0500000000000000" pitchFamily="50" charset="-128"/>
              </a:rPr>
              <a:t>Ⅱ-43</a:t>
            </a:r>
            <a:r>
              <a:rPr kumimoji="1" lang="ja-JP" altLang="en-US" sz="5400" dirty="0">
                <a:solidFill>
                  <a:schemeClr val="bg1"/>
                </a:solidFill>
                <a:latin typeface="游ゴシック Medium" panose="020B0500000000000000" pitchFamily="50" charset="-128"/>
                <a:ea typeface="游ゴシック Medium" panose="020B0500000000000000" pitchFamily="50" charset="-128"/>
              </a:rPr>
              <a:t>　麻酔器</a:t>
            </a:r>
          </a:p>
        </p:txBody>
      </p:sp>
    </p:spTree>
    <p:extLst>
      <p:ext uri="{BB962C8B-B14F-4D97-AF65-F5344CB8AC3E}">
        <p14:creationId xmlns:p14="http://schemas.microsoft.com/office/powerpoint/2010/main" val="696407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4774" y="0"/>
            <a:ext cx="10515600" cy="1325563"/>
          </a:xfrm>
        </p:spPr>
        <p:txBody>
          <a:bodyPr>
            <a:normAutofit/>
          </a:bodyPr>
          <a:lstStyle/>
          <a:p>
            <a:pPr algn="ctr"/>
            <a:r>
              <a:rPr lang="ja-JP" altLang="en-US" sz="3200" b="1" dirty="0">
                <a:solidFill>
                  <a:schemeClr val="accent5">
                    <a:lumMod val="75000"/>
                  </a:schemeClr>
                </a:solidFill>
                <a:latin typeface="游ゴシック Medium" panose="020B0500000000000000" pitchFamily="50" charset="-128"/>
                <a:ea typeface="游ゴシック Medium" panose="020B0500000000000000" pitchFamily="50" charset="-128"/>
              </a:rPr>
              <a:t>トラブル対応</a:t>
            </a:r>
            <a:endParaRPr kumimoji="1" lang="ja-JP" altLang="en-US" sz="3200" b="1" dirty="0">
              <a:solidFill>
                <a:schemeClr val="accent5">
                  <a:lumMod val="75000"/>
                </a:schemeClr>
              </a:solidFill>
              <a:latin typeface="游ゴシック Medium" panose="020B0500000000000000" pitchFamily="50" charset="-128"/>
              <a:ea typeface="游ゴシック Medium" panose="020B0500000000000000" pitchFamily="50" charset="-128"/>
            </a:endParaRPr>
          </a:p>
        </p:txBody>
      </p:sp>
      <p:grpSp>
        <p:nvGrpSpPr>
          <p:cNvPr id="6" name="グループ化 5"/>
          <p:cNvGrpSpPr/>
          <p:nvPr/>
        </p:nvGrpSpPr>
        <p:grpSpPr>
          <a:xfrm>
            <a:off x="323848" y="1164092"/>
            <a:ext cx="11544300" cy="5160508"/>
            <a:chOff x="576033" y="1516517"/>
            <a:chExt cx="11039931" cy="4477883"/>
          </a:xfrm>
        </p:grpSpPr>
        <p:pic>
          <p:nvPicPr>
            <p:cNvPr id="3" name="図 2">
              <a:extLst>
                <a:ext uri="{FF2B5EF4-FFF2-40B4-BE49-F238E27FC236}">
                  <a16:creationId xmlns:a16="http://schemas.microsoft.com/office/drawing/2014/main" id="{38A4E726-BD92-4AC9-B248-C1D6A7EA196E}"/>
                </a:ext>
              </a:extLst>
            </p:cNvPr>
            <p:cNvPicPr>
              <a:picLocks noChangeAspect="1"/>
            </p:cNvPicPr>
            <p:nvPr/>
          </p:nvPicPr>
          <p:blipFill>
            <a:blip r:embed="rId3"/>
            <a:stretch>
              <a:fillRect/>
            </a:stretch>
          </p:blipFill>
          <p:spPr>
            <a:xfrm>
              <a:off x="576033" y="1516517"/>
              <a:ext cx="11039931" cy="4477883"/>
            </a:xfrm>
            <a:prstGeom prst="rect">
              <a:avLst/>
            </a:prstGeom>
          </p:spPr>
        </p:pic>
        <p:pic>
          <p:nvPicPr>
            <p:cNvPr id="4" name="図 3">
              <a:extLst>
                <a:ext uri="{FF2B5EF4-FFF2-40B4-BE49-F238E27FC236}">
                  <a16:creationId xmlns:a16="http://schemas.microsoft.com/office/drawing/2014/main" id="{38A4E726-BD92-4AC9-B248-C1D6A7EA196E}"/>
                </a:ext>
              </a:extLst>
            </p:cNvPr>
            <p:cNvPicPr>
              <a:picLocks noChangeAspect="1"/>
            </p:cNvPicPr>
            <p:nvPr/>
          </p:nvPicPr>
          <p:blipFill rotWithShape="1">
            <a:blip r:embed="rId3"/>
            <a:srcRect l="41400" t="271" r="40395" b="89944"/>
            <a:stretch/>
          </p:blipFill>
          <p:spPr>
            <a:xfrm>
              <a:off x="4714875" y="1516517"/>
              <a:ext cx="2009776" cy="438150"/>
            </a:xfrm>
            <a:prstGeom prst="rect">
              <a:avLst/>
            </a:prstGeom>
          </p:spPr>
        </p:pic>
        <p:pic>
          <p:nvPicPr>
            <p:cNvPr id="5" name="図 4">
              <a:extLst>
                <a:ext uri="{FF2B5EF4-FFF2-40B4-BE49-F238E27FC236}">
                  <a16:creationId xmlns:a16="http://schemas.microsoft.com/office/drawing/2014/main" id="{38A4E726-BD92-4AC9-B248-C1D6A7EA196E}"/>
                </a:ext>
              </a:extLst>
            </p:cNvPr>
            <p:cNvPicPr>
              <a:picLocks noChangeAspect="1"/>
            </p:cNvPicPr>
            <p:nvPr/>
          </p:nvPicPr>
          <p:blipFill rotWithShape="1">
            <a:blip r:embed="rId3"/>
            <a:srcRect l="88262" r="5353" b="88606"/>
            <a:stretch/>
          </p:blipFill>
          <p:spPr>
            <a:xfrm>
              <a:off x="6503309" y="1516517"/>
              <a:ext cx="704850" cy="510153"/>
            </a:xfrm>
            <a:prstGeom prst="rect">
              <a:avLst/>
            </a:prstGeom>
          </p:spPr>
        </p:pic>
      </p:grpSp>
      <p:sp>
        <p:nvSpPr>
          <p:cNvPr id="7" name="テキスト ボックス 6"/>
          <p:cNvSpPr txBox="1"/>
          <p:nvPr/>
        </p:nvSpPr>
        <p:spPr>
          <a:xfrm>
            <a:off x="6890443" y="6435923"/>
            <a:ext cx="4982547" cy="307777"/>
          </a:xfrm>
          <a:prstGeom prst="rect">
            <a:avLst/>
          </a:prstGeom>
          <a:noFill/>
        </p:spPr>
        <p:txBody>
          <a:bodyPr wrap="square" rtlCol="0">
            <a:spAutoFit/>
          </a:bodyPr>
          <a:lstStyle/>
          <a:p>
            <a:pPr algn="r"/>
            <a:r>
              <a:rPr lang="ja-JP" altLang="en-US" sz="1400" dirty="0"/>
              <a:t>🄫医学書院</a:t>
            </a:r>
            <a:r>
              <a:rPr lang="en-US" altLang="ja-JP" sz="1400" dirty="0" smtClean="0"/>
              <a:t>2021</a:t>
            </a:r>
            <a:r>
              <a:rPr lang="ja-JP" altLang="en-US" sz="1400" dirty="0" smtClean="0"/>
              <a:t>　無断</a:t>
            </a:r>
            <a:r>
              <a:rPr lang="ja-JP" altLang="en-US" sz="1400" dirty="0"/>
              <a:t>複製禁止</a:t>
            </a:r>
            <a:endParaRPr kumimoji="1" lang="ja-JP" altLang="en-US" sz="1400" dirty="0"/>
          </a:p>
        </p:txBody>
      </p:sp>
    </p:spTree>
    <p:extLst>
      <p:ext uri="{BB962C8B-B14F-4D97-AF65-F5344CB8AC3E}">
        <p14:creationId xmlns:p14="http://schemas.microsoft.com/office/powerpoint/2010/main" val="1495389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sz="half" idx="1"/>
          </p:nvPr>
        </p:nvSpPr>
        <p:spPr>
          <a:xfrm>
            <a:off x="712258" y="1698874"/>
            <a:ext cx="5181600" cy="5011239"/>
          </a:xfrm>
        </p:spPr>
        <p:txBody>
          <a:bodyPr>
            <a:normAutofit fontScale="25000" lnSpcReduction="20000"/>
          </a:bodyPr>
          <a:lstStyle/>
          <a:p>
            <a:pPr marL="0" indent="0">
              <a:buNone/>
            </a:pPr>
            <a:r>
              <a:rPr lang="ja-JP" altLang="en-US" sz="104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10400" dirty="0">
                <a:latin typeface="游ゴシック Medium" panose="020B0500000000000000" pitchFamily="50" charset="-128"/>
                <a:ea typeface="游ゴシック Medium" panose="020B0500000000000000" pitchFamily="50" charset="-128"/>
              </a:rPr>
              <a:t>吸入麻酔薬（セボフルラン，</a:t>
            </a:r>
            <a:endParaRPr lang="en-US" altLang="ja-JP" sz="10400" dirty="0">
              <a:latin typeface="游ゴシック Medium" panose="020B0500000000000000" pitchFamily="50" charset="-128"/>
              <a:ea typeface="游ゴシック Medium" panose="020B0500000000000000" pitchFamily="50" charset="-128"/>
            </a:endParaRPr>
          </a:p>
          <a:p>
            <a:pPr marL="0" indent="0">
              <a:buNone/>
            </a:pPr>
            <a:r>
              <a:rPr lang="ja-JP" altLang="en-US" sz="10400" dirty="0">
                <a:latin typeface="游ゴシック Medium" panose="020B0500000000000000" pitchFamily="50" charset="-128"/>
                <a:ea typeface="游ゴシック Medium" panose="020B0500000000000000" pitchFamily="50" charset="-128"/>
              </a:rPr>
              <a:t>　イソフルラン，デスフルラン，</a:t>
            </a:r>
            <a:endParaRPr lang="en-US" altLang="ja-JP" sz="10400" dirty="0">
              <a:latin typeface="游ゴシック Medium" panose="020B0500000000000000" pitchFamily="50" charset="-128"/>
              <a:ea typeface="游ゴシック Medium" panose="020B0500000000000000" pitchFamily="50" charset="-128"/>
            </a:endParaRPr>
          </a:p>
          <a:p>
            <a:pPr marL="0" indent="0">
              <a:buNone/>
            </a:pPr>
            <a:r>
              <a:rPr lang="ja-JP" altLang="en-US" sz="10400" dirty="0">
                <a:latin typeface="游ゴシック Medium" panose="020B0500000000000000" pitchFamily="50" charset="-128"/>
                <a:ea typeface="游ゴシック Medium" panose="020B0500000000000000" pitchFamily="50" charset="-128"/>
              </a:rPr>
              <a:t>　亜酸化窒素）と医療ガス（酸</a:t>
            </a:r>
            <a:endParaRPr lang="en-US" altLang="ja-JP" sz="10400" dirty="0">
              <a:latin typeface="游ゴシック Medium" panose="020B0500000000000000" pitchFamily="50" charset="-128"/>
              <a:ea typeface="游ゴシック Medium" panose="020B0500000000000000" pitchFamily="50" charset="-128"/>
            </a:endParaRPr>
          </a:p>
          <a:p>
            <a:pPr marL="0" indent="0">
              <a:buNone/>
            </a:pPr>
            <a:r>
              <a:rPr lang="ja-JP" altLang="en-US" sz="10400" dirty="0">
                <a:latin typeface="游ゴシック Medium" panose="020B0500000000000000" pitchFamily="50" charset="-128"/>
                <a:ea typeface="游ゴシック Medium" panose="020B0500000000000000" pitchFamily="50" charset="-128"/>
              </a:rPr>
              <a:t>　素，空気）を，設定どおりに安</a:t>
            </a:r>
            <a:endParaRPr lang="en-US" altLang="ja-JP" sz="10400" dirty="0">
              <a:latin typeface="游ゴシック Medium" panose="020B0500000000000000" pitchFamily="50" charset="-128"/>
              <a:ea typeface="游ゴシック Medium" panose="020B0500000000000000" pitchFamily="50" charset="-128"/>
            </a:endParaRPr>
          </a:p>
          <a:p>
            <a:pPr marL="0" indent="0">
              <a:buNone/>
            </a:pPr>
            <a:r>
              <a:rPr lang="ja-JP" altLang="en-US" sz="10400" dirty="0">
                <a:latin typeface="游ゴシック Medium" panose="020B0500000000000000" pitchFamily="50" charset="-128"/>
                <a:ea typeface="游ゴシック Medium" panose="020B0500000000000000" pitchFamily="50" charset="-128"/>
              </a:rPr>
              <a:t>　全かつ効率的に患者へ供給し，</a:t>
            </a:r>
            <a:endParaRPr lang="en-US" altLang="ja-JP" sz="10400" dirty="0">
              <a:latin typeface="游ゴシック Medium" panose="020B0500000000000000" pitchFamily="50" charset="-128"/>
              <a:ea typeface="游ゴシック Medium" panose="020B0500000000000000" pitchFamily="50" charset="-128"/>
            </a:endParaRPr>
          </a:p>
          <a:p>
            <a:pPr marL="0" indent="0">
              <a:buNone/>
            </a:pPr>
            <a:r>
              <a:rPr lang="ja-JP" altLang="en-US" sz="10400" dirty="0">
                <a:latin typeface="游ゴシック Medium" panose="020B0500000000000000" pitchFamily="50" charset="-128"/>
                <a:ea typeface="游ゴシック Medium" panose="020B0500000000000000" pitchFamily="50" charset="-128"/>
              </a:rPr>
              <a:t>　全身麻酔を行うときに使用する</a:t>
            </a:r>
          </a:p>
          <a:p>
            <a:pPr marL="0" indent="0">
              <a:buNone/>
            </a:pPr>
            <a:r>
              <a:rPr lang="ja-JP" altLang="en-US" sz="104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10400" dirty="0">
                <a:latin typeface="游ゴシック Medium" panose="020B0500000000000000" pitchFamily="50" charset="-128"/>
                <a:ea typeface="游ゴシック Medium" panose="020B0500000000000000" pitchFamily="50" charset="-128"/>
              </a:rPr>
              <a:t>人工呼吸器による機械換気と</a:t>
            </a:r>
            <a:endParaRPr lang="en-US" altLang="ja-JP" sz="10400" dirty="0">
              <a:latin typeface="游ゴシック Medium" panose="020B0500000000000000" pitchFamily="50" charset="-128"/>
              <a:ea typeface="游ゴシック Medium" panose="020B0500000000000000" pitchFamily="50" charset="-128"/>
            </a:endParaRPr>
          </a:p>
          <a:p>
            <a:pPr marL="0" indent="0">
              <a:buNone/>
            </a:pPr>
            <a:r>
              <a:rPr lang="ja-JP" altLang="en-US" sz="10400" dirty="0">
                <a:latin typeface="游ゴシック Medium" panose="020B0500000000000000" pitchFamily="50" charset="-128"/>
                <a:ea typeface="游ゴシック Medium" panose="020B0500000000000000" pitchFamily="50" charset="-128"/>
              </a:rPr>
              <a:t>　バッグによる用手換気の</a:t>
            </a:r>
            <a:r>
              <a:rPr lang="en-US" altLang="ja-JP" sz="10400" dirty="0">
                <a:latin typeface="游ゴシック Medium" panose="020B0500000000000000" pitchFamily="50" charset="-128"/>
                <a:ea typeface="游ゴシック Medium" panose="020B0500000000000000" pitchFamily="50" charset="-128"/>
              </a:rPr>
              <a:t>2</a:t>
            </a:r>
            <a:r>
              <a:rPr lang="ja-JP" altLang="en-US" sz="10400" dirty="0" err="1">
                <a:latin typeface="游ゴシック Medium" panose="020B0500000000000000" pitchFamily="50" charset="-128"/>
                <a:ea typeface="游ゴシック Medium" panose="020B0500000000000000" pitchFamily="50" charset="-128"/>
              </a:rPr>
              <a:t>つの</a:t>
            </a:r>
            <a:endParaRPr lang="en-US" altLang="ja-JP" sz="10400" dirty="0">
              <a:latin typeface="游ゴシック Medium" panose="020B0500000000000000" pitchFamily="50" charset="-128"/>
              <a:ea typeface="游ゴシック Medium" panose="020B0500000000000000" pitchFamily="50" charset="-128"/>
            </a:endParaRPr>
          </a:p>
          <a:p>
            <a:pPr marL="0" indent="0">
              <a:buNone/>
            </a:pPr>
            <a:r>
              <a:rPr lang="ja-JP" altLang="en-US" sz="10400" dirty="0">
                <a:latin typeface="游ゴシック Medium" panose="020B0500000000000000" pitchFamily="50" charset="-128"/>
                <a:ea typeface="游ゴシック Medium" panose="020B0500000000000000" pitchFamily="50" charset="-128"/>
              </a:rPr>
              <a:t>　換気機構をもち，この</a:t>
            </a:r>
            <a:r>
              <a:rPr lang="en-US" altLang="ja-JP" sz="10400" dirty="0">
                <a:latin typeface="游ゴシック Medium" panose="020B0500000000000000" pitchFamily="50" charset="-128"/>
                <a:ea typeface="游ゴシック Medium" panose="020B0500000000000000" pitchFamily="50" charset="-128"/>
              </a:rPr>
              <a:t>2</a:t>
            </a:r>
            <a:r>
              <a:rPr lang="ja-JP" altLang="en-US" sz="10400" dirty="0" err="1">
                <a:latin typeface="游ゴシック Medium" panose="020B0500000000000000" pitchFamily="50" charset="-128"/>
                <a:ea typeface="游ゴシック Medium" panose="020B0500000000000000" pitchFamily="50" charset="-128"/>
              </a:rPr>
              <a:t>つを</a:t>
            </a:r>
            <a:r>
              <a:rPr lang="ja-JP" altLang="en-US" sz="10400" dirty="0">
                <a:latin typeface="游ゴシック Medium" panose="020B0500000000000000" pitchFamily="50" charset="-128"/>
                <a:ea typeface="游ゴシック Medium" panose="020B0500000000000000" pitchFamily="50" charset="-128"/>
              </a:rPr>
              <a:t>切</a:t>
            </a:r>
            <a:endParaRPr lang="en-US" altLang="ja-JP" sz="10400" dirty="0">
              <a:latin typeface="游ゴシック Medium" panose="020B0500000000000000" pitchFamily="50" charset="-128"/>
              <a:ea typeface="游ゴシック Medium" panose="020B0500000000000000" pitchFamily="50" charset="-128"/>
            </a:endParaRPr>
          </a:p>
          <a:p>
            <a:pPr marL="0" indent="0">
              <a:buNone/>
            </a:pPr>
            <a:r>
              <a:rPr lang="ja-JP" altLang="en-US" sz="10400" dirty="0">
                <a:latin typeface="游ゴシック Medium" panose="020B0500000000000000" pitchFamily="50" charset="-128"/>
                <a:ea typeface="游ゴシック Medium" panose="020B0500000000000000" pitchFamily="50" charset="-128"/>
              </a:rPr>
              <a:t>　</a:t>
            </a:r>
            <a:r>
              <a:rPr lang="ja-JP" altLang="en-US" sz="10400" dirty="0" err="1">
                <a:latin typeface="游ゴシック Medium" panose="020B0500000000000000" pitchFamily="50" charset="-128"/>
                <a:ea typeface="游ゴシック Medium" panose="020B0500000000000000" pitchFamily="50" charset="-128"/>
              </a:rPr>
              <a:t>り</a:t>
            </a:r>
            <a:r>
              <a:rPr lang="ja-JP" altLang="en-US" sz="10400" dirty="0">
                <a:latin typeface="游ゴシック Medium" panose="020B0500000000000000" pitchFamily="50" charset="-128"/>
                <a:ea typeface="游ゴシック Medium" panose="020B0500000000000000" pitchFamily="50" charset="-128"/>
              </a:rPr>
              <a:t>替えて，麻酔中の呼吸管理を</a:t>
            </a:r>
            <a:endParaRPr lang="en-US" altLang="ja-JP" sz="10400" dirty="0">
              <a:latin typeface="游ゴシック Medium" panose="020B0500000000000000" pitchFamily="50" charset="-128"/>
              <a:ea typeface="游ゴシック Medium" panose="020B0500000000000000" pitchFamily="50" charset="-128"/>
            </a:endParaRPr>
          </a:p>
          <a:p>
            <a:pPr marL="0" indent="0">
              <a:buNone/>
            </a:pPr>
            <a:r>
              <a:rPr lang="ja-JP" altLang="en-US" sz="10400" dirty="0">
                <a:latin typeface="游ゴシック Medium" panose="020B0500000000000000" pitchFamily="50" charset="-128"/>
                <a:ea typeface="游ゴシック Medium" panose="020B0500000000000000" pitchFamily="50" charset="-128"/>
              </a:rPr>
              <a:t>　行う</a:t>
            </a:r>
          </a:p>
          <a:p>
            <a:endParaRPr kumimoji="1" lang="ja-JP" altLang="en-US" sz="2400" dirty="0"/>
          </a:p>
        </p:txBody>
      </p:sp>
      <p:sp>
        <p:nvSpPr>
          <p:cNvPr id="7" name="テキスト プレースホルダー 2">
            <a:extLst>
              <a:ext uri="{FF2B5EF4-FFF2-40B4-BE49-F238E27FC236}">
                <a16:creationId xmlns:a16="http://schemas.microsoft.com/office/drawing/2014/main" id="{10657CD9-1E3F-4592-96DF-318C3174C602}"/>
              </a:ext>
            </a:extLst>
          </p:cNvPr>
          <p:cNvSpPr txBox="1">
            <a:spLocks/>
          </p:cNvSpPr>
          <p:nvPr/>
        </p:nvSpPr>
        <p:spPr bwMode="auto">
          <a:xfrm>
            <a:off x="609600" y="813594"/>
            <a:ext cx="5386917"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None/>
              <a:defRPr kumimoji="1" sz="2400" b="1">
                <a:solidFill>
                  <a:schemeClr val="tx1"/>
                </a:solidFill>
                <a:latin typeface="+mn-lt"/>
                <a:ea typeface="+mn-ea"/>
                <a:cs typeface="+mn-cs"/>
              </a:defRPr>
            </a:lvl1pPr>
            <a:lvl2pPr marL="457200" indent="0" algn="l" rtl="0" eaLnBrk="0" fontAlgn="base" hangingPunct="0">
              <a:spcBef>
                <a:spcPct val="20000"/>
              </a:spcBef>
              <a:spcAft>
                <a:spcPct val="0"/>
              </a:spcAft>
              <a:buNone/>
              <a:defRPr kumimoji="1" sz="2000" b="1">
                <a:solidFill>
                  <a:schemeClr val="tx1"/>
                </a:solidFill>
                <a:latin typeface="+mn-lt"/>
                <a:ea typeface="+mn-ea"/>
              </a:defRPr>
            </a:lvl2pPr>
            <a:lvl3pPr marL="914400" indent="0" algn="l" rtl="0" eaLnBrk="0" fontAlgn="base" hangingPunct="0">
              <a:spcBef>
                <a:spcPct val="20000"/>
              </a:spcBef>
              <a:spcAft>
                <a:spcPct val="0"/>
              </a:spcAft>
              <a:buNone/>
              <a:defRPr kumimoji="1" sz="1800" b="1">
                <a:solidFill>
                  <a:schemeClr val="tx1"/>
                </a:solidFill>
                <a:latin typeface="+mn-lt"/>
                <a:ea typeface="+mn-ea"/>
              </a:defRPr>
            </a:lvl3pPr>
            <a:lvl4pPr marL="1371600" indent="0" algn="l" rtl="0" eaLnBrk="0" fontAlgn="base" hangingPunct="0">
              <a:spcBef>
                <a:spcPct val="20000"/>
              </a:spcBef>
              <a:spcAft>
                <a:spcPct val="0"/>
              </a:spcAft>
              <a:buNone/>
              <a:defRPr kumimoji="1" sz="1600" b="1">
                <a:solidFill>
                  <a:schemeClr val="tx1"/>
                </a:solidFill>
                <a:latin typeface="+mn-lt"/>
                <a:ea typeface="+mn-ea"/>
              </a:defRPr>
            </a:lvl4pPr>
            <a:lvl5pPr marL="1828800" indent="0" algn="l" rtl="0" eaLnBrk="0" fontAlgn="base" hangingPunct="0">
              <a:spcBef>
                <a:spcPct val="20000"/>
              </a:spcBef>
              <a:spcAft>
                <a:spcPct val="0"/>
              </a:spcAft>
              <a:buNone/>
              <a:defRPr kumimoji="1" sz="1600" b="1">
                <a:solidFill>
                  <a:schemeClr val="tx1"/>
                </a:solidFill>
                <a:latin typeface="+mn-lt"/>
                <a:ea typeface="+mn-ea"/>
              </a:defRPr>
            </a:lvl5pPr>
            <a:lvl6pPr marL="2286000" indent="0" algn="l" rtl="0" fontAlgn="base">
              <a:spcBef>
                <a:spcPct val="20000"/>
              </a:spcBef>
              <a:spcAft>
                <a:spcPct val="0"/>
              </a:spcAft>
              <a:buNone/>
              <a:defRPr kumimoji="1" sz="1600" b="1">
                <a:solidFill>
                  <a:schemeClr val="tx1"/>
                </a:solidFill>
                <a:latin typeface="+mn-lt"/>
                <a:ea typeface="+mn-ea"/>
              </a:defRPr>
            </a:lvl6pPr>
            <a:lvl7pPr marL="2743200" indent="0" algn="l" rtl="0" fontAlgn="base">
              <a:spcBef>
                <a:spcPct val="20000"/>
              </a:spcBef>
              <a:spcAft>
                <a:spcPct val="0"/>
              </a:spcAft>
              <a:buNone/>
              <a:defRPr kumimoji="1" sz="1600" b="1">
                <a:solidFill>
                  <a:schemeClr val="tx1"/>
                </a:solidFill>
                <a:latin typeface="+mn-lt"/>
                <a:ea typeface="+mn-ea"/>
              </a:defRPr>
            </a:lvl7pPr>
            <a:lvl8pPr marL="3200400" indent="0" algn="l" rtl="0" fontAlgn="base">
              <a:spcBef>
                <a:spcPct val="20000"/>
              </a:spcBef>
              <a:spcAft>
                <a:spcPct val="0"/>
              </a:spcAft>
              <a:buNone/>
              <a:defRPr kumimoji="1" sz="1600" b="1">
                <a:solidFill>
                  <a:schemeClr val="tx1"/>
                </a:solidFill>
                <a:latin typeface="+mn-lt"/>
                <a:ea typeface="+mn-ea"/>
              </a:defRPr>
            </a:lvl8pPr>
            <a:lvl9pPr marL="3657600" indent="0" algn="l" rtl="0" fontAlgn="base">
              <a:spcBef>
                <a:spcPct val="20000"/>
              </a:spcBef>
              <a:spcAft>
                <a:spcPct val="0"/>
              </a:spcAft>
              <a:buNone/>
              <a:defRPr kumimoji="1" sz="1600" b="1">
                <a:solidFill>
                  <a:schemeClr val="tx1"/>
                </a:solidFill>
                <a:latin typeface="+mn-lt"/>
                <a:ea typeface="+mn-ea"/>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3600" b="1" i="0" u="none" strike="noStrike" kern="0" cap="none" spc="0" normalizeH="0" baseline="0" noProof="0" dirty="0">
                <a:ln>
                  <a:noFill/>
                </a:ln>
                <a:solidFill>
                  <a:schemeClr val="accent5">
                    <a:lumMod val="75000"/>
                  </a:schemeClr>
                </a:solidFill>
                <a:effectLst/>
                <a:uLnTx/>
                <a:uFillTx/>
                <a:latin typeface="游ゴシック Medium" panose="020B0500000000000000" pitchFamily="50" charset="-128"/>
                <a:ea typeface="游ゴシック Medium" panose="020B0500000000000000" pitchFamily="50" charset="-128"/>
                <a:cs typeface="+mn-cs"/>
              </a:rPr>
              <a:t>▶目的</a:t>
            </a:r>
          </a:p>
        </p:txBody>
      </p:sp>
      <p:sp>
        <p:nvSpPr>
          <p:cNvPr id="10" name="テキスト プレースホルダー 4">
            <a:extLst>
              <a:ext uri="{FF2B5EF4-FFF2-40B4-BE49-F238E27FC236}">
                <a16:creationId xmlns:a16="http://schemas.microsoft.com/office/drawing/2014/main" id="{7C5A2D53-20B5-4320-9E41-3538646433B3}"/>
              </a:ext>
            </a:extLst>
          </p:cNvPr>
          <p:cNvSpPr txBox="1">
            <a:spLocks/>
          </p:cNvSpPr>
          <p:nvPr/>
        </p:nvSpPr>
        <p:spPr bwMode="auto">
          <a:xfrm>
            <a:off x="6193367" y="813594"/>
            <a:ext cx="5389033"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None/>
              <a:defRPr kumimoji="1" sz="2400" b="1">
                <a:solidFill>
                  <a:schemeClr val="tx1"/>
                </a:solidFill>
                <a:latin typeface="+mn-lt"/>
                <a:ea typeface="+mn-ea"/>
                <a:cs typeface="+mn-cs"/>
              </a:defRPr>
            </a:lvl1pPr>
            <a:lvl2pPr marL="457200" indent="0" algn="l" rtl="0" eaLnBrk="0" fontAlgn="base" hangingPunct="0">
              <a:spcBef>
                <a:spcPct val="20000"/>
              </a:spcBef>
              <a:spcAft>
                <a:spcPct val="0"/>
              </a:spcAft>
              <a:buNone/>
              <a:defRPr kumimoji="1" sz="2000" b="1">
                <a:solidFill>
                  <a:schemeClr val="tx1"/>
                </a:solidFill>
                <a:latin typeface="+mn-lt"/>
                <a:ea typeface="+mn-ea"/>
              </a:defRPr>
            </a:lvl2pPr>
            <a:lvl3pPr marL="914400" indent="0" algn="l" rtl="0" eaLnBrk="0" fontAlgn="base" hangingPunct="0">
              <a:spcBef>
                <a:spcPct val="20000"/>
              </a:spcBef>
              <a:spcAft>
                <a:spcPct val="0"/>
              </a:spcAft>
              <a:buNone/>
              <a:defRPr kumimoji="1" sz="1800" b="1">
                <a:solidFill>
                  <a:schemeClr val="tx1"/>
                </a:solidFill>
                <a:latin typeface="+mn-lt"/>
                <a:ea typeface="+mn-ea"/>
              </a:defRPr>
            </a:lvl3pPr>
            <a:lvl4pPr marL="1371600" indent="0" algn="l" rtl="0" eaLnBrk="0" fontAlgn="base" hangingPunct="0">
              <a:spcBef>
                <a:spcPct val="20000"/>
              </a:spcBef>
              <a:spcAft>
                <a:spcPct val="0"/>
              </a:spcAft>
              <a:buNone/>
              <a:defRPr kumimoji="1" sz="1600" b="1">
                <a:solidFill>
                  <a:schemeClr val="tx1"/>
                </a:solidFill>
                <a:latin typeface="+mn-lt"/>
                <a:ea typeface="+mn-ea"/>
              </a:defRPr>
            </a:lvl4pPr>
            <a:lvl5pPr marL="1828800" indent="0" algn="l" rtl="0" eaLnBrk="0" fontAlgn="base" hangingPunct="0">
              <a:spcBef>
                <a:spcPct val="20000"/>
              </a:spcBef>
              <a:spcAft>
                <a:spcPct val="0"/>
              </a:spcAft>
              <a:buNone/>
              <a:defRPr kumimoji="1" sz="1600" b="1">
                <a:solidFill>
                  <a:schemeClr val="tx1"/>
                </a:solidFill>
                <a:latin typeface="+mn-lt"/>
                <a:ea typeface="+mn-ea"/>
              </a:defRPr>
            </a:lvl5pPr>
            <a:lvl6pPr marL="2286000" indent="0" algn="l" rtl="0" fontAlgn="base">
              <a:spcBef>
                <a:spcPct val="20000"/>
              </a:spcBef>
              <a:spcAft>
                <a:spcPct val="0"/>
              </a:spcAft>
              <a:buNone/>
              <a:defRPr kumimoji="1" sz="1600" b="1">
                <a:solidFill>
                  <a:schemeClr val="tx1"/>
                </a:solidFill>
                <a:latin typeface="+mn-lt"/>
                <a:ea typeface="+mn-ea"/>
              </a:defRPr>
            </a:lvl6pPr>
            <a:lvl7pPr marL="2743200" indent="0" algn="l" rtl="0" fontAlgn="base">
              <a:spcBef>
                <a:spcPct val="20000"/>
              </a:spcBef>
              <a:spcAft>
                <a:spcPct val="0"/>
              </a:spcAft>
              <a:buNone/>
              <a:defRPr kumimoji="1" sz="1600" b="1">
                <a:solidFill>
                  <a:schemeClr val="tx1"/>
                </a:solidFill>
                <a:latin typeface="+mn-lt"/>
                <a:ea typeface="+mn-ea"/>
              </a:defRPr>
            </a:lvl7pPr>
            <a:lvl8pPr marL="3200400" indent="0" algn="l" rtl="0" fontAlgn="base">
              <a:spcBef>
                <a:spcPct val="20000"/>
              </a:spcBef>
              <a:spcAft>
                <a:spcPct val="0"/>
              </a:spcAft>
              <a:buNone/>
              <a:defRPr kumimoji="1" sz="1600" b="1">
                <a:solidFill>
                  <a:schemeClr val="tx1"/>
                </a:solidFill>
                <a:latin typeface="+mn-lt"/>
                <a:ea typeface="+mn-ea"/>
              </a:defRPr>
            </a:lvl8pPr>
            <a:lvl9pPr marL="3657600" indent="0" algn="l" rtl="0" fontAlgn="base">
              <a:spcBef>
                <a:spcPct val="20000"/>
              </a:spcBef>
              <a:spcAft>
                <a:spcPct val="0"/>
              </a:spcAft>
              <a:buNone/>
              <a:defRPr kumimoji="1" sz="1600" b="1">
                <a:solidFill>
                  <a:schemeClr val="tx1"/>
                </a:solidFill>
                <a:latin typeface="+mn-lt"/>
                <a:ea typeface="+mn-ea"/>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3600" b="1" i="0" u="none" strike="noStrike" kern="0" cap="none" spc="0" normalizeH="0" baseline="0" noProof="0" dirty="0">
                <a:ln>
                  <a:noFill/>
                </a:ln>
                <a:solidFill>
                  <a:schemeClr val="accent5">
                    <a:lumMod val="75000"/>
                  </a:schemeClr>
                </a:solidFill>
                <a:effectLst/>
                <a:uLnTx/>
                <a:uFillTx/>
                <a:latin typeface="游ゴシック Medium" panose="020B0500000000000000" pitchFamily="50" charset="-128"/>
                <a:ea typeface="游ゴシック Medium" panose="020B0500000000000000" pitchFamily="50" charset="-128"/>
                <a:cs typeface="+mn-cs"/>
              </a:rPr>
              <a:t>▶気をつけること</a:t>
            </a:r>
          </a:p>
        </p:txBody>
      </p:sp>
      <p:sp>
        <p:nvSpPr>
          <p:cNvPr id="2" name="テキスト ボックス 1">
            <a:extLst>
              <a:ext uri="{FF2B5EF4-FFF2-40B4-BE49-F238E27FC236}">
                <a16:creationId xmlns:a16="http://schemas.microsoft.com/office/drawing/2014/main" id="{22718187-8019-4E68-9D11-4C7D22F93F32}"/>
              </a:ext>
            </a:extLst>
          </p:cNvPr>
          <p:cNvSpPr txBox="1"/>
          <p:nvPr/>
        </p:nvSpPr>
        <p:spPr>
          <a:xfrm>
            <a:off x="6193367" y="1555659"/>
            <a:ext cx="4886691" cy="2893100"/>
          </a:xfrm>
          <a:prstGeom prst="rect">
            <a:avLst/>
          </a:prstGeom>
          <a:noFill/>
        </p:spPr>
        <p:txBody>
          <a:bodyPr wrap="square" rtlCol="0">
            <a:spAutoFit/>
          </a:bodyPr>
          <a:lstStyle/>
          <a:p>
            <a:r>
              <a:rPr lang="ja-JP" altLang="en-US" sz="26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600" dirty="0">
                <a:latin typeface="游ゴシック Medium" panose="020B0500000000000000" pitchFamily="50" charset="-128"/>
                <a:ea typeface="游ゴシック Medium" panose="020B0500000000000000" pitchFamily="50" charset="-128"/>
              </a:rPr>
              <a:t>使用前には必ず始業点検を</a:t>
            </a:r>
            <a:endParaRPr lang="en-US" altLang="ja-JP" sz="2600" dirty="0">
              <a:latin typeface="游ゴシック Medium" panose="020B0500000000000000" pitchFamily="50" charset="-128"/>
              <a:ea typeface="游ゴシック Medium" panose="020B0500000000000000" pitchFamily="50" charset="-128"/>
            </a:endParaRPr>
          </a:p>
          <a:p>
            <a:r>
              <a:rPr lang="ja-JP" altLang="en-US" sz="2600" dirty="0">
                <a:latin typeface="游ゴシック Medium" panose="020B0500000000000000" pitchFamily="50" charset="-128"/>
                <a:ea typeface="游ゴシック Medium" panose="020B0500000000000000" pitchFamily="50" charset="-128"/>
              </a:rPr>
              <a:t>　行い，特に患者呼吸回路の</a:t>
            </a:r>
            <a:endParaRPr lang="en-US" altLang="ja-JP" sz="2600" dirty="0">
              <a:latin typeface="游ゴシック Medium" panose="020B0500000000000000" pitchFamily="50" charset="-128"/>
              <a:ea typeface="游ゴシック Medium" panose="020B0500000000000000" pitchFamily="50" charset="-128"/>
            </a:endParaRPr>
          </a:p>
          <a:p>
            <a:r>
              <a:rPr lang="ja-JP" altLang="en-US" sz="2600" dirty="0">
                <a:latin typeface="游ゴシック Medium" panose="020B0500000000000000" pitchFamily="50" charset="-128"/>
                <a:ea typeface="游ゴシック Medium" panose="020B0500000000000000" pitchFamily="50" charset="-128"/>
              </a:rPr>
              <a:t>　リークがないことを確認する</a:t>
            </a:r>
          </a:p>
          <a:p>
            <a:r>
              <a:rPr lang="ja-JP" altLang="en-US" sz="26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600" dirty="0">
                <a:latin typeface="游ゴシック Medium" panose="020B0500000000000000" pitchFamily="50" charset="-128"/>
                <a:ea typeface="游ゴシック Medium" panose="020B0500000000000000" pitchFamily="50" charset="-128"/>
              </a:rPr>
              <a:t>麻酔器の急なトラブルに対応</a:t>
            </a:r>
            <a:endParaRPr lang="en-US" altLang="ja-JP" sz="2600" dirty="0">
              <a:latin typeface="游ゴシック Medium" panose="020B0500000000000000" pitchFamily="50" charset="-128"/>
              <a:ea typeface="游ゴシック Medium" panose="020B0500000000000000" pitchFamily="50" charset="-128"/>
            </a:endParaRPr>
          </a:p>
          <a:p>
            <a:r>
              <a:rPr lang="ja-JP" altLang="en-US" sz="2600" dirty="0">
                <a:latin typeface="游ゴシック Medium" panose="020B0500000000000000" pitchFamily="50" charset="-128"/>
                <a:ea typeface="游ゴシック Medium" panose="020B0500000000000000" pitchFamily="50" charset="-128"/>
              </a:rPr>
              <a:t>　するために，バックバルブマ</a:t>
            </a:r>
            <a:endParaRPr lang="en-US" altLang="ja-JP" sz="2600" dirty="0">
              <a:latin typeface="游ゴシック Medium" panose="020B0500000000000000" pitchFamily="50" charset="-128"/>
              <a:ea typeface="游ゴシック Medium" panose="020B0500000000000000" pitchFamily="50" charset="-128"/>
            </a:endParaRPr>
          </a:p>
          <a:p>
            <a:r>
              <a:rPr lang="ja-JP" altLang="en-US" sz="2600" dirty="0">
                <a:latin typeface="游ゴシック Medium" panose="020B0500000000000000" pitchFamily="50" charset="-128"/>
                <a:ea typeface="游ゴシック Medium" panose="020B0500000000000000" pitchFamily="50" charset="-128"/>
              </a:rPr>
              <a:t>　スクやジャクソンリース回路</a:t>
            </a:r>
            <a:endParaRPr lang="en-US" altLang="ja-JP" sz="2600" dirty="0">
              <a:latin typeface="游ゴシック Medium" panose="020B0500000000000000" pitchFamily="50" charset="-128"/>
              <a:ea typeface="游ゴシック Medium" panose="020B0500000000000000" pitchFamily="50" charset="-128"/>
            </a:endParaRPr>
          </a:p>
          <a:p>
            <a:r>
              <a:rPr lang="ja-JP" altLang="en-US" sz="2600" dirty="0">
                <a:latin typeface="游ゴシック Medium" panose="020B0500000000000000" pitchFamily="50" charset="-128"/>
                <a:ea typeface="游ゴシック Medium" panose="020B0500000000000000" pitchFamily="50" charset="-128"/>
              </a:rPr>
              <a:t>　などを手術室内に準備する</a:t>
            </a:r>
          </a:p>
        </p:txBody>
      </p:sp>
      <p:sp>
        <p:nvSpPr>
          <p:cNvPr id="3" name="テキスト ボックス 2"/>
          <p:cNvSpPr txBox="1"/>
          <p:nvPr/>
        </p:nvSpPr>
        <p:spPr>
          <a:xfrm>
            <a:off x="7119257" y="6402336"/>
            <a:ext cx="4982547" cy="307777"/>
          </a:xfrm>
          <a:prstGeom prst="rect">
            <a:avLst/>
          </a:prstGeom>
          <a:noFill/>
        </p:spPr>
        <p:txBody>
          <a:bodyPr wrap="square" rtlCol="0">
            <a:spAutoFit/>
          </a:bodyPr>
          <a:lstStyle/>
          <a:p>
            <a:pPr algn="r"/>
            <a:r>
              <a:rPr lang="ja-JP" altLang="en-US" sz="1400" dirty="0"/>
              <a:t>🄫医学書院</a:t>
            </a:r>
            <a:r>
              <a:rPr lang="en-US" altLang="ja-JP" sz="1400" dirty="0" smtClean="0"/>
              <a:t>2021</a:t>
            </a:r>
            <a:r>
              <a:rPr lang="ja-JP" altLang="en-US" sz="1400" dirty="0" smtClean="0"/>
              <a:t>　無断</a:t>
            </a:r>
            <a:r>
              <a:rPr lang="ja-JP" altLang="en-US" sz="1400" dirty="0"/>
              <a:t>複製禁止</a:t>
            </a:r>
            <a:endParaRPr kumimoji="1" lang="ja-JP" altLang="en-US" sz="1400" dirty="0"/>
          </a:p>
        </p:txBody>
      </p:sp>
    </p:spTree>
    <p:extLst>
      <p:ext uri="{BB962C8B-B14F-4D97-AF65-F5344CB8AC3E}">
        <p14:creationId xmlns:p14="http://schemas.microsoft.com/office/powerpoint/2010/main" val="859181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4000" b="1" dirty="0">
                <a:solidFill>
                  <a:schemeClr val="accent5">
                    <a:lumMod val="75000"/>
                  </a:schemeClr>
                </a:solidFill>
                <a:latin typeface="游ゴシック Medium" panose="020B0500000000000000" pitchFamily="50" charset="-128"/>
                <a:ea typeface="游ゴシック Medium" panose="020B0500000000000000" pitchFamily="50" charset="-128"/>
              </a:rPr>
              <a:t>麻酔器のメカニズム</a:t>
            </a:r>
            <a:endParaRPr kumimoji="1" lang="ja-JP" altLang="en-US" sz="4000" b="1" dirty="0">
              <a:solidFill>
                <a:schemeClr val="accent5">
                  <a:lumMod val="75000"/>
                </a:schemeClr>
              </a:solidFill>
              <a:latin typeface="游ゴシック Medium" panose="020B0500000000000000" pitchFamily="50" charset="-128"/>
              <a:ea typeface="游ゴシック Medium" panose="020B0500000000000000" pitchFamily="50" charset="-128"/>
            </a:endParaRPr>
          </a:p>
        </p:txBody>
      </p:sp>
      <p:sp>
        <p:nvSpPr>
          <p:cNvPr id="3" name="コンテンツ プレースホルダー 2"/>
          <p:cNvSpPr>
            <a:spLocks noGrp="1"/>
          </p:cNvSpPr>
          <p:nvPr>
            <p:ph idx="1"/>
          </p:nvPr>
        </p:nvSpPr>
        <p:spPr>
          <a:xfrm>
            <a:off x="838200" y="2024376"/>
            <a:ext cx="10515600" cy="3866522"/>
          </a:xfrm>
        </p:spPr>
        <p:txBody>
          <a:bodyPr>
            <a:normAutofit/>
          </a:bodyPr>
          <a:lstStyle/>
          <a:p>
            <a:pPr marL="0" indent="0">
              <a:buNone/>
            </a:pPr>
            <a:r>
              <a:rPr lang="ja-JP" altLang="en-US" dirty="0">
                <a:solidFill>
                  <a:schemeClr val="accent5">
                    <a:lumMod val="75000"/>
                  </a:schemeClr>
                </a:solidFill>
              </a:rPr>
              <a:t>・</a:t>
            </a:r>
            <a:r>
              <a:rPr lang="ja-JP" altLang="en-US" dirty="0"/>
              <a:t>吸入麻酔薬と医療ガスを混合させて供給し，適切な吸入麻酔濃</a:t>
            </a:r>
            <a:endParaRPr lang="en-US" altLang="ja-JP" dirty="0"/>
          </a:p>
          <a:p>
            <a:pPr marL="0" indent="0">
              <a:buNone/>
            </a:pPr>
            <a:r>
              <a:rPr lang="ja-JP" altLang="en-US" dirty="0"/>
              <a:t>　度の維持と供給を行う機器</a:t>
            </a:r>
            <a:endParaRPr lang="en-US" altLang="ja-JP" dirty="0"/>
          </a:p>
          <a:p>
            <a:pPr marL="0" indent="0">
              <a:buNone/>
            </a:pPr>
            <a:r>
              <a:rPr lang="ja-JP" altLang="en-US" dirty="0">
                <a:solidFill>
                  <a:schemeClr val="accent5">
                    <a:lumMod val="75000"/>
                  </a:schemeClr>
                </a:solidFill>
              </a:rPr>
              <a:t>・</a:t>
            </a:r>
            <a:r>
              <a:rPr lang="ja-JP" altLang="en-US" dirty="0"/>
              <a:t>人工呼吸器として適正な酸素供給・換気量の維持を行い，さま</a:t>
            </a:r>
            <a:endParaRPr lang="en-US" altLang="ja-JP" dirty="0"/>
          </a:p>
          <a:p>
            <a:pPr marL="0" indent="0">
              <a:buNone/>
            </a:pPr>
            <a:r>
              <a:rPr lang="ja-JP" altLang="en-US" dirty="0"/>
              <a:t>　</a:t>
            </a:r>
            <a:r>
              <a:rPr lang="ja-JP" altLang="en-US" dirty="0" err="1"/>
              <a:t>ざまな</a:t>
            </a:r>
            <a:r>
              <a:rPr lang="ja-JP" altLang="en-US" dirty="0"/>
              <a:t>人工呼吸モードをもつ機種もある</a:t>
            </a:r>
          </a:p>
          <a:p>
            <a:pPr marL="0" indent="0">
              <a:buNone/>
            </a:pPr>
            <a:r>
              <a:rPr lang="ja-JP" altLang="en-US" dirty="0">
                <a:solidFill>
                  <a:schemeClr val="accent5">
                    <a:lumMod val="75000"/>
                  </a:schemeClr>
                </a:solidFill>
              </a:rPr>
              <a:t>・</a:t>
            </a:r>
            <a:r>
              <a:rPr lang="ja-JP" altLang="en-US" dirty="0"/>
              <a:t>麻酔器は，ガス供給部と呼吸回路部からなり，異常発生時に被　</a:t>
            </a:r>
            <a:endParaRPr lang="en-US" altLang="ja-JP" dirty="0"/>
          </a:p>
          <a:p>
            <a:pPr marL="0" indent="0">
              <a:buNone/>
            </a:pPr>
            <a:r>
              <a:rPr lang="ja-JP" altLang="en-US" dirty="0"/>
              <a:t>　害を最小限に抑えるために種々の安全対策（フールプルーフ，</a:t>
            </a:r>
            <a:endParaRPr lang="en-US" altLang="ja-JP" dirty="0"/>
          </a:p>
          <a:p>
            <a:pPr marL="0" indent="0">
              <a:buNone/>
            </a:pPr>
            <a:r>
              <a:rPr lang="ja-JP" altLang="en-US" dirty="0"/>
              <a:t>　フェイルセーフ）が組み込まれている</a:t>
            </a:r>
          </a:p>
          <a:p>
            <a:endParaRPr kumimoji="1" lang="ja-JP" altLang="en-US" dirty="0"/>
          </a:p>
        </p:txBody>
      </p:sp>
      <p:sp>
        <p:nvSpPr>
          <p:cNvPr id="4" name="テキスト ボックス 3"/>
          <p:cNvSpPr txBox="1"/>
          <p:nvPr/>
        </p:nvSpPr>
        <p:spPr>
          <a:xfrm>
            <a:off x="6997959" y="6448989"/>
            <a:ext cx="4982547" cy="307777"/>
          </a:xfrm>
          <a:prstGeom prst="rect">
            <a:avLst/>
          </a:prstGeom>
          <a:noFill/>
        </p:spPr>
        <p:txBody>
          <a:bodyPr wrap="square" rtlCol="0">
            <a:spAutoFit/>
          </a:bodyPr>
          <a:lstStyle/>
          <a:p>
            <a:pPr algn="r"/>
            <a:r>
              <a:rPr lang="ja-JP" altLang="en-US" sz="1400" dirty="0"/>
              <a:t>🄫医学書院</a:t>
            </a:r>
            <a:r>
              <a:rPr lang="en-US" altLang="ja-JP" sz="1400" dirty="0" smtClean="0"/>
              <a:t>2021</a:t>
            </a:r>
            <a:r>
              <a:rPr lang="ja-JP" altLang="en-US" sz="1400" dirty="0" smtClean="0"/>
              <a:t>　無断</a:t>
            </a:r>
            <a:r>
              <a:rPr lang="ja-JP" altLang="en-US" sz="1400" dirty="0"/>
              <a:t>複製禁止</a:t>
            </a:r>
            <a:endParaRPr kumimoji="1" lang="ja-JP" altLang="en-US" sz="1400" dirty="0"/>
          </a:p>
        </p:txBody>
      </p:sp>
    </p:spTree>
    <p:extLst>
      <p:ext uri="{BB962C8B-B14F-4D97-AF65-F5344CB8AC3E}">
        <p14:creationId xmlns:p14="http://schemas.microsoft.com/office/powerpoint/2010/main" val="2493493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84723" y="0"/>
            <a:ext cx="10515600" cy="895739"/>
          </a:xfrm>
        </p:spPr>
        <p:txBody>
          <a:bodyPr>
            <a:normAutofit/>
          </a:bodyPr>
          <a:lstStyle/>
          <a:p>
            <a:pPr algn="ctr"/>
            <a:r>
              <a:rPr lang="ja-JP" altLang="en-US" sz="4000" b="1" dirty="0">
                <a:solidFill>
                  <a:schemeClr val="accent5">
                    <a:lumMod val="75000"/>
                  </a:schemeClr>
                </a:solidFill>
                <a:latin typeface="游ゴシック Medium" panose="020B0500000000000000" pitchFamily="50" charset="-128"/>
                <a:ea typeface="游ゴシック Medium" panose="020B0500000000000000" pitchFamily="50" charset="-128"/>
              </a:rPr>
              <a:t>麻酔器の基本構成</a:t>
            </a:r>
            <a:endParaRPr kumimoji="1" lang="ja-JP" altLang="en-US" sz="4000" b="1" dirty="0">
              <a:solidFill>
                <a:schemeClr val="accent5">
                  <a:lumMod val="75000"/>
                </a:schemeClr>
              </a:solidFill>
              <a:latin typeface="游ゴシック Medium" panose="020B0500000000000000" pitchFamily="50" charset="-128"/>
              <a:ea typeface="游ゴシック Medium" panose="020B0500000000000000" pitchFamily="50" charset="-128"/>
            </a:endParaRPr>
          </a:p>
        </p:txBody>
      </p:sp>
      <p:sp>
        <p:nvSpPr>
          <p:cNvPr id="6" name="テキスト ボックス 5"/>
          <p:cNvSpPr txBox="1"/>
          <p:nvPr/>
        </p:nvSpPr>
        <p:spPr>
          <a:xfrm>
            <a:off x="7109926" y="6550223"/>
            <a:ext cx="4982547" cy="307777"/>
          </a:xfrm>
          <a:prstGeom prst="rect">
            <a:avLst/>
          </a:prstGeom>
          <a:noFill/>
        </p:spPr>
        <p:txBody>
          <a:bodyPr wrap="square" rtlCol="0">
            <a:spAutoFit/>
          </a:bodyPr>
          <a:lstStyle/>
          <a:p>
            <a:pPr algn="r"/>
            <a:r>
              <a:rPr lang="ja-JP" altLang="en-US" sz="1400" dirty="0"/>
              <a:t>🄫医学書院</a:t>
            </a:r>
            <a:r>
              <a:rPr lang="en-US" altLang="ja-JP" sz="1400" dirty="0" smtClean="0"/>
              <a:t>2021</a:t>
            </a:r>
            <a:r>
              <a:rPr lang="ja-JP" altLang="en-US" sz="1400" dirty="0" smtClean="0"/>
              <a:t>　無断</a:t>
            </a:r>
            <a:r>
              <a:rPr lang="ja-JP" altLang="en-US" sz="1400" dirty="0"/>
              <a:t>複製禁止</a:t>
            </a:r>
            <a:endParaRPr kumimoji="1" lang="ja-JP" altLang="en-US" sz="1400" dirty="0"/>
          </a:p>
        </p:txBody>
      </p:sp>
      <p:pic>
        <p:nvPicPr>
          <p:cNvPr id="3" name="図 2"/>
          <p:cNvPicPr>
            <a:picLocks noChangeAspect="1"/>
          </p:cNvPicPr>
          <p:nvPr/>
        </p:nvPicPr>
        <p:blipFill rotWithShape="1">
          <a:blip r:embed="rId3"/>
          <a:srcRect l="7708" t="23580" r="14445" b="10617"/>
          <a:stretch/>
        </p:blipFill>
        <p:spPr>
          <a:xfrm>
            <a:off x="192573" y="780874"/>
            <a:ext cx="11899900" cy="5658026"/>
          </a:xfrm>
          <a:prstGeom prst="rect">
            <a:avLst/>
          </a:prstGeom>
        </p:spPr>
      </p:pic>
    </p:spTree>
    <p:extLst>
      <p:ext uri="{BB962C8B-B14F-4D97-AF65-F5344CB8AC3E}">
        <p14:creationId xmlns:p14="http://schemas.microsoft.com/office/powerpoint/2010/main" val="1931469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90650" y="333509"/>
            <a:ext cx="10515600" cy="890454"/>
          </a:xfrm>
        </p:spPr>
        <p:txBody>
          <a:bodyPr>
            <a:normAutofit/>
          </a:bodyPr>
          <a:lstStyle/>
          <a:p>
            <a:pPr algn="ctr"/>
            <a:r>
              <a:rPr lang="ja-JP" altLang="en-US" sz="4000" b="1" dirty="0">
                <a:solidFill>
                  <a:schemeClr val="accent5">
                    <a:lumMod val="75000"/>
                  </a:schemeClr>
                </a:solidFill>
                <a:latin typeface="游ゴシック Medium" panose="020B0500000000000000" pitchFamily="50" charset="-128"/>
                <a:ea typeface="游ゴシック Medium" panose="020B0500000000000000" pitchFamily="50" charset="-128"/>
              </a:rPr>
              <a:t>ガス供給部の各部名称と役割❶</a:t>
            </a:r>
            <a:endParaRPr kumimoji="1" lang="ja-JP" altLang="en-US" sz="4000" b="1" dirty="0">
              <a:solidFill>
                <a:schemeClr val="accent5">
                  <a:lumMod val="75000"/>
                </a:schemeClr>
              </a:solidFill>
              <a:latin typeface="游ゴシック Medium" panose="020B0500000000000000" pitchFamily="50" charset="-128"/>
              <a:ea typeface="游ゴシック Medium" panose="020B0500000000000000" pitchFamily="50" charset="-128"/>
            </a:endParaRPr>
          </a:p>
        </p:txBody>
      </p:sp>
      <p:sp>
        <p:nvSpPr>
          <p:cNvPr id="9" name="コンテンツ プレースホルダー 4"/>
          <p:cNvSpPr>
            <a:spLocks noGrp="1"/>
          </p:cNvSpPr>
          <p:nvPr>
            <p:ph sz="half" idx="2"/>
          </p:nvPr>
        </p:nvSpPr>
        <p:spPr>
          <a:xfrm>
            <a:off x="6022617" y="1455332"/>
            <a:ext cx="5883633" cy="5112913"/>
          </a:xfrm>
        </p:spPr>
        <p:txBody>
          <a:bodyPr>
            <a:noAutofit/>
          </a:bodyPr>
          <a:lstStyle/>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ガス供給源（</a:t>
            </a:r>
            <a:r>
              <a:rPr lang="ja-JP" altLang="en-US" sz="2000" dirty="0">
                <a:latin typeface="游ゴシック Medium" panose="020B0500000000000000" pitchFamily="50" charset="-128"/>
                <a:ea typeface="游ゴシック Medium" panose="020B0500000000000000" pitchFamily="50" charset="-128"/>
              </a:rPr>
              <a:t>①</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②</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p>
          <a:p>
            <a:pPr marL="0" indent="0">
              <a:buNone/>
            </a:pPr>
            <a:r>
              <a:rPr lang="ja-JP" altLang="en-US" sz="2000" dirty="0">
                <a:latin typeface="游ゴシック Medium" panose="020B0500000000000000" pitchFamily="50" charset="-128"/>
                <a:ea typeface="游ゴシック Medium" panose="020B0500000000000000" pitchFamily="50" charset="-128"/>
              </a:rPr>
              <a:t>　医療</a:t>
            </a:r>
            <a:r>
              <a:rPr lang="ja-JP" altLang="en-US" sz="2000" dirty="0" smtClean="0">
                <a:latin typeface="游ゴシック Medium" panose="020B0500000000000000" pitchFamily="50" charset="-128"/>
                <a:ea typeface="游ゴシック Medium" panose="020B0500000000000000" pitchFamily="50" charset="-128"/>
              </a:rPr>
              <a:t>ガス設備</a:t>
            </a:r>
            <a:r>
              <a:rPr lang="ja-JP" altLang="en-US" sz="2000" dirty="0">
                <a:latin typeface="游ゴシック Medium" panose="020B0500000000000000" pitchFamily="50" charset="-128"/>
                <a:ea typeface="游ゴシック Medium" panose="020B0500000000000000" pitchFamily="50" charset="-128"/>
              </a:rPr>
              <a:t>（中央配管）または補助ボンベからガスを供給する。通常は，医療</a:t>
            </a:r>
            <a:r>
              <a:rPr lang="ja-JP" altLang="en-US" sz="2000" dirty="0" smtClean="0">
                <a:latin typeface="游ゴシック Medium" panose="020B0500000000000000" pitchFamily="50" charset="-128"/>
                <a:ea typeface="游ゴシック Medium" panose="020B0500000000000000" pitchFamily="50" charset="-128"/>
              </a:rPr>
              <a:t>ガス設備</a:t>
            </a:r>
            <a:r>
              <a:rPr lang="ja-JP" altLang="en-US" sz="2000" dirty="0">
                <a:latin typeface="游ゴシック Medium" panose="020B0500000000000000" pitchFamily="50" charset="-128"/>
                <a:ea typeface="游ゴシック Medium" panose="020B0500000000000000" pitchFamily="50" charset="-128"/>
              </a:rPr>
              <a:t>に接続して，酸素，亜酸化窒素，空気を供給し，誤接続防止方式や識別色による耐圧ホース（ホースアセンブリ）の色分けが行われている</a:t>
            </a:r>
          </a:p>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圧力計（</a:t>
            </a:r>
            <a:r>
              <a:rPr lang="ja-JP" altLang="en-US" sz="2000" dirty="0">
                <a:latin typeface="游ゴシック Medium" panose="020B0500000000000000" pitchFamily="50" charset="-128"/>
                <a:ea typeface="游ゴシック Medium" panose="020B0500000000000000" pitchFamily="50" charset="-128"/>
              </a:rPr>
              <a:t>③</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医療</a:t>
            </a:r>
            <a:r>
              <a:rPr lang="ja-JP" altLang="en-US" sz="2000" dirty="0" smtClean="0">
                <a:latin typeface="游ゴシック Medium" panose="020B0500000000000000" pitchFamily="50" charset="-128"/>
                <a:ea typeface="游ゴシック Medium" panose="020B0500000000000000" pitchFamily="50" charset="-128"/>
              </a:rPr>
              <a:t>ガス設備</a:t>
            </a:r>
            <a:r>
              <a:rPr lang="ja-JP" altLang="en-US" sz="2000" dirty="0">
                <a:latin typeface="游ゴシック Medium" panose="020B0500000000000000" pitchFamily="50" charset="-128"/>
                <a:ea typeface="游ゴシック Medium" panose="020B0500000000000000" pitchFamily="50" charset="-128"/>
              </a:rPr>
              <a:t>からのガス供給圧と補助ボンベ内の圧力を表示する</a:t>
            </a:r>
          </a:p>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圧力調整器（</a:t>
            </a:r>
            <a:r>
              <a:rPr lang="ja-JP" altLang="en-US" sz="2000" dirty="0">
                <a:latin typeface="游ゴシック Medium" panose="020B0500000000000000" pitchFamily="50" charset="-128"/>
                <a:ea typeface="游ゴシック Medium" panose="020B0500000000000000" pitchFamily="50" charset="-128"/>
              </a:rPr>
              <a:t>④</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p>
          <a:p>
            <a:pPr marL="0" indent="0">
              <a:buNone/>
            </a:pPr>
            <a:r>
              <a:rPr lang="ja-JP" altLang="en-US" sz="2000" dirty="0">
                <a:latin typeface="游ゴシック Medium" panose="020B0500000000000000" pitchFamily="50" charset="-128"/>
                <a:ea typeface="游ゴシック Medium" panose="020B0500000000000000" pitchFamily="50" charset="-128"/>
              </a:rPr>
              <a:t>　補助ボンベの高圧ガスを減圧調整する</a:t>
            </a:r>
            <a:endParaRPr lang="en-US" altLang="ja-JP" sz="2000" dirty="0">
              <a:latin typeface="游ゴシック Medium" panose="020B0500000000000000" pitchFamily="50" charset="-128"/>
              <a:ea typeface="游ゴシック Medium" panose="020B0500000000000000" pitchFamily="50" charset="-128"/>
            </a:endParaRPr>
          </a:p>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酸素供給圧警報装置（</a:t>
            </a:r>
            <a:r>
              <a:rPr lang="ja-JP" altLang="en-US" sz="2000" dirty="0">
                <a:latin typeface="游ゴシック Medium" panose="020B0500000000000000" pitchFamily="50" charset="-128"/>
                <a:ea typeface="游ゴシック Medium" panose="020B0500000000000000" pitchFamily="50" charset="-128"/>
              </a:rPr>
              <a:t>⑤</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p>
          <a:p>
            <a:pPr marL="0" indent="0">
              <a:buNone/>
            </a:pPr>
            <a:r>
              <a:rPr lang="ja-JP" altLang="en-US" sz="2000" dirty="0">
                <a:latin typeface="游ゴシック Medium" panose="020B0500000000000000" pitchFamily="50" charset="-128"/>
                <a:ea typeface="游ゴシック Medium" panose="020B0500000000000000" pitchFamily="50" charset="-128"/>
              </a:rPr>
              <a:t>　酸素供給が不良となり，酸素供給圧が一定レベル以下になった場合に発生する</a:t>
            </a:r>
          </a:p>
        </p:txBody>
      </p:sp>
      <p:grpSp>
        <p:nvGrpSpPr>
          <p:cNvPr id="3" name="グループ化 2"/>
          <p:cNvGrpSpPr/>
          <p:nvPr/>
        </p:nvGrpSpPr>
        <p:grpSpPr>
          <a:xfrm>
            <a:off x="201613" y="1256823"/>
            <a:ext cx="5605462" cy="5601177"/>
            <a:chOff x="347663" y="1256823"/>
            <a:chExt cx="5490282" cy="5311422"/>
          </a:xfrm>
        </p:grpSpPr>
        <p:pic>
          <p:nvPicPr>
            <p:cNvPr id="5" name="図 4">
              <a:extLst>
                <a:ext uri="{FF2B5EF4-FFF2-40B4-BE49-F238E27FC236}">
                  <a16:creationId xmlns:a16="http://schemas.microsoft.com/office/drawing/2014/main" id="{8EE3054A-2B61-4664-9543-51B6BF24F581}"/>
                </a:ext>
              </a:extLst>
            </p:cNvPr>
            <p:cNvPicPr>
              <a:picLocks noChangeAspect="1"/>
            </p:cNvPicPr>
            <p:nvPr/>
          </p:nvPicPr>
          <p:blipFill rotWithShape="1">
            <a:blip r:embed="rId2"/>
            <a:srcRect l="49447" r="-1"/>
            <a:stretch/>
          </p:blipFill>
          <p:spPr>
            <a:xfrm>
              <a:off x="347663" y="1256823"/>
              <a:ext cx="5490282" cy="5311422"/>
            </a:xfrm>
            <a:prstGeom prst="rect">
              <a:avLst/>
            </a:prstGeom>
          </p:spPr>
        </p:pic>
        <p:pic>
          <p:nvPicPr>
            <p:cNvPr id="7" name="図 6">
              <a:extLst>
                <a:ext uri="{FF2B5EF4-FFF2-40B4-BE49-F238E27FC236}">
                  <a16:creationId xmlns:a16="http://schemas.microsoft.com/office/drawing/2014/main" id="{8EE3054A-2B61-4664-9543-51B6BF24F581}"/>
                </a:ext>
              </a:extLst>
            </p:cNvPr>
            <p:cNvPicPr>
              <a:picLocks noChangeAspect="1"/>
            </p:cNvPicPr>
            <p:nvPr/>
          </p:nvPicPr>
          <p:blipFill rotWithShape="1">
            <a:blip r:embed="rId2"/>
            <a:srcRect l="95449" t="73124" r="2885" b="14502"/>
            <a:stretch/>
          </p:blipFill>
          <p:spPr>
            <a:xfrm>
              <a:off x="5343525" y="4819650"/>
              <a:ext cx="180975" cy="657226"/>
            </a:xfrm>
            <a:prstGeom prst="rect">
              <a:avLst/>
            </a:prstGeom>
          </p:spPr>
        </p:pic>
      </p:grpSp>
      <p:sp>
        <p:nvSpPr>
          <p:cNvPr id="8" name="テキスト ボックス 7"/>
          <p:cNvSpPr txBox="1"/>
          <p:nvPr/>
        </p:nvSpPr>
        <p:spPr>
          <a:xfrm>
            <a:off x="7050345" y="6491837"/>
            <a:ext cx="4982547" cy="307777"/>
          </a:xfrm>
          <a:prstGeom prst="rect">
            <a:avLst/>
          </a:prstGeom>
          <a:noFill/>
        </p:spPr>
        <p:txBody>
          <a:bodyPr wrap="square" rtlCol="0">
            <a:spAutoFit/>
          </a:bodyPr>
          <a:lstStyle/>
          <a:p>
            <a:pPr algn="r"/>
            <a:r>
              <a:rPr lang="ja-JP" altLang="en-US" sz="1400" dirty="0"/>
              <a:t>🄫医学書院</a:t>
            </a:r>
            <a:r>
              <a:rPr lang="en-US" altLang="ja-JP" sz="1400" dirty="0" smtClean="0"/>
              <a:t>2021</a:t>
            </a:r>
            <a:r>
              <a:rPr lang="ja-JP" altLang="en-US" sz="1400" dirty="0" smtClean="0"/>
              <a:t>　無断</a:t>
            </a:r>
            <a:r>
              <a:rPr lang="ja-JP" altLang="en-US" sz="1400" dirty="0"/>
              <a:t>複製禁止</a:t>
            </a:r>
            <a:endParaRPr kumimoji="1" lang="ja-JP" altLang="en-US" sz="1400" dirty="0"/>
          </a:p>
        </p:txBody>
      </p:sp>
    </p:spTree>
    <p:extLst>
      <p:ext uri="{BB962C8B-B14F-4D97-AF65-F5344CB8AC3E}">
        <p14:creationId xmlns:p14="http://schemas.microsoft.com/office/powerpoint/2010/main" val="3343625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4"/>
          <p:cNvSpPr>
            <a:spLocks noGrp="1"/>
          </p:cNvSpPr>
          <p:nvPr>
            <p:ph sz="half" idx="2"/>
          </p:nvPr>
        </p:nvSpPr>
        <p:spPr>
          <a:xfrm>
            <a:off x="6191249" y="1537183"/>
            <a:ext cx="5724525" cy="4356943"/>
          </a:xfrm>
        </p:spPr>
        <p:txBody>
          <a:bodyPr>
            <a:noAutofit/>
          </a:bodyPr>
          <a:lstStyle/>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亜酸化窒素遮断安全装置（</a:t>
            </a:r>
            <a:r>
              <a:rPr lang="ja-JP" altLang="en-US" sz="2000" dirty="0">
                <a:latin typeface="游ゴシック Medium" panose="020B0500000000000000" pitchFamily="50" charset="-128"/>
                <a:ea typeface="游ゴシック Medium" panose="020B0500000000000000" pitchFamily="50" charset="-128"/>
              </a:rPr>
              <a:t>⑥</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酸素供給が停止した場合，自動的に亜酸化窒素の供給を停止する装置。酸素供給圧が下限を下回ると亜酸化窒素を遮断する</a:t>
            </a:r>
          </a:p>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低酸素防止安全装置（</a:t>
            </a:r>
            <a:r>
              <a:rPr lang="ja-JP" altLang="en-US" sz="2000" dirty="0">
                <a:latin typeface="游ゴシック Medium" panose="020B0500000000000000" pitchFamily="50" charset="-128"/>
                <a:ea typeface="游ゴシック Medium" panose="020B0500000000000000" pitchFamily="50" charset="-128"/>
              </a:rPr>
              <a:t>⑦</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酸素と亜酸化窒素の混合ガスを用いる場合，吸入酸素濃度が</a:t>
            </a:r>
            <a:r>
              <a:rPr lang="en-US" altLang="ja-JP" sz="2000" dirty="0">
                <a:latin typeface="游ゴシック Medium" panose="020B0500000000000000" pitchFamily="50" charset="-128"/>
                <a:ea typeface="游ゴシック Medium" panose="020B0500000000000000" pitchFamily="50" charset="-128"/>
              </a:rPr>
              <a:t>25%</a:t>
            </a:r>
            <a:r>
              <a:rPr lang="ja-JP" altLang="en-US" sz="2000" dirty="0">
                <a:latin typeface="游ゴシック Medium" panose="020B0500000000000000" pitchFamily="50" charset="-128"/>
                <a:ea typeface="游ゴシック Medium" panose="020B0500000000000000" pitchFamily="50" charset="-128"/>
              </a:rPr>
              <a:t>以下にならないようにする</a:t>
            </a:r>
            <a:endParaRPr lang="en-US" altLang="ja-JP" sz="2000" dirty="0">
              <a:latin typeface="游ゴシック Medium" panose="020B0500000000000000" pitchFamily="50" charset="-128"/>
              <a:ea typeface="游ゴシック Medium" panose="020B0500000000000000" pitchFamily="50" charset="-128"/>
            </a:endParaRPr>
          </a:p>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流量計（</a:t>
            </a:r>
            <a:r>
              <a:rPr lang="ja-JP" altLang="en-US" sz="2000" dirty="0">
                <a:latin typeface="游ゴシック Medium" panose="020B0500000000000000" pitchFamily="50" charset="-128"/>
                <a:ea typeface="游ゴシック Medium" panose="020B0500000000000000" pitchFamily="50" charset="-128"/>
              </a:rPr>
              <a:t>⑧</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各医療ガスの流量を調節する。酸素の調節ノブは，ほかのガスの調節ノブよりも突き出るようになっており，さらに一連の流量計の中で向かって右端または下部に位置するようになっている。最近ではデジタル式へ変更されている</a:t>
            </a:r>
          </a:p>
          <a:p>
            <a:pPr marL="0" indent="0">
              <a:buNone/>
            </a:pPr>
            <a:endParaRPr lang="ja-JP" altLang="en-US" sz="2000" dirty="0"/>
          </a:p>
        </p:txBody>
      </p:sp>
      <p:sp>
        <p:nvSpPr>
          <p:cNvPr id="7" name="タイトル 1">
            <a:extLst>
              <a:ext uri="{FF2B5EF4-FFF2-40B4-BE49-F238E27FC236}">
                <a16:creationId xmlns:a16="http://schemas.microsoft.com/office/drawing/2014/main" id="{68023B6D-C601-4C73-93CB-68E190E3B3F4}"/>
              </a:ext>
            </a:extLst>
          </p:cNvPr>
          <p:cNvSpPr>
            <a:spLocks noGrp="1"/>
          </p:cNvSpPr>
          <p:nvPr>
            <p:ph type="title"/>
          </p:nvPr>
        </p:nvSpPr>
        <p:spPr>
          <a:xfrm>
            <a:off x="838200" y="238259"/>
            <a:ext cx="10515600" cy="890454"/>
          </a:xfrm>
        </p:spPr>
        <p:txBody>
          <a:bodyPr>
            <a:normAutofit/>
          </a:bodyPr>
          <a:lstStyle/>
          <a:p>
            <a:pPr algn="ctr"/>
            <a:r>
              <a:rPr lang="ja-JP" altLang="en-US" sz="4000" b="1" dirty="0">
                <a:solidFill>
                  <a:schemeClr val="accent5">
                    <a:lumMod val="75000"/>
                  </a:schemeClr>
                </a:solidFill>
                <a:latin typeface="游ゴシック Medium" panose="020B0500000000000000" pitchFamily="50" charset="-128"/>
                <a:ea typeface="游ゴシック Medium" panose="020B0500000000000000" pitchFamily="50" charset="-128"/>
              </a:rPr>
              <a:t>ガス供給部の各部名称と役割❷</a:t>
            </a:r>
            <a:endParaRPr kumimoji="1" lang="ja-JP" altLang="en-US" sz="4000" b="1" dirty="0">
              <a:solidFill>
                <a:schemeClr val="accent5">
                  <a:lumMod val="75000"/>
                </a:schemeClr>
              </a:solidFill>
              <a:latin typeface="游ゴシック Medium" panose="020B0500000000000000" pitchFamily="50" charset="-128"/>
              <a:ea typeface="游ゴシック Medium" panose="020B0500000000000000" pitchFamily="50" charset="-128"/>
            </a:endParaRPr>
          </a:p>
        </p:txBody>
      </p:sp>
      <p:sp>
        <p:nvSpPr>
          <p:cNvPr id="8" name="テキスト ボックス 7"/>
          <p:cNvSpPr txBox="1"/>
          <p:nvPr/>
        </p:nvSpPr>
        <p:spPr>
          <a:xfrm>
            <a:off x="6933227" y="6439659"/>
            <a:ext cx="4982547" cy="307777"/>
          </a:xfrm>
          <a:prstGeom prst="rect">
            <a:avLst/>
          </a:prstGeom>
          <a:noFill/>
        </p:spPr>
        <p:txBody>
          <a:bodyPr wrap="square" rtlCol="0">
            <a:spAutoFit/>
          </a:bodyPr>
          <a:lstStyle/>
          <a:p>
            <a:pPr algn="r"/>
            <a:r>
              <a:rPr lang="ja-JP" altLang="en-US" sz="1400" dirty="0"/>
              <a:t>🄫医学書院</a:t>
            </a:r>
            <a:r>
              <a:rPr lang="en-US" altLang="ja-JP" sz="1400" dirty="0" smtClean="0"/>
              <a:t>2021</a:t>
            </a:r>
            <a:r>
              <a:rPr lang="ja-JP" altLang="en-US" sz="1400" dirty="0" smtClean="0"/>
              <a:t>　無断</a:t>
            </a:r>
            <a:r>
              <a:rPr lang="ja-JP" altLang="en-US" sz="1400" dirty="0"/>
              <a:t>複製禁止</a:t>
            </a:r>
            <a:endParaRPr kumimoji="1" lang="ja-JP" altLang="en-US" sz="1400" dirty="0"/>
          </a:p>
        </p:txBody>
      </p:sp>
      <p:grpSp>
        <p:nvGrpSpPr>
          <p:cNvPr id="11" name="グループ化 10"/>
          <p:cNvGrpSpPr/>
          <p:nvPr/>
        </p:nvGrpSpPr>
        <p:grpSpPr>
          <a:xfrm>
            <a:off x="354013" y="1085006"/>
            <a:ext cx="5837236" cy="5662430"/>
            <a:chOff x="347663" y="1256823"/>
            <a:chExt cx="5490282" cy="5311422"/>
          </a:xfrm>
        </p:grpSpPr>
        <p:pic>
          <p:nvPicPr>
            <p:cNvPr id="12" name="図 11">
              <a:extLst>
                <a:ext uri="{FF2B5EF4-FFF2-40B4-BE49-F238E27FC236}">
                  <a16:creationId xmlns:a16="http://schemas.microsoft.com/office/drawing/2014/main" id="{8EE3054A-2B61-4664-9543-51B6BF24F581}"/>
                </a:ext>
              </a:extLst>
            </p:cNvPr>
            <p:cNvPicPr>
              <a:picLocks noChangeAspect="1"/>
            </p:cNvPicPr>
            <p:nvPr/>
          </p:nvPicPr>
          <p:blipFill rotWithShape="1">
            <a:blip r:embed="rId3"/>
            <a:srcRect l="49447" r="-1"/>
            <a:stretch/>
          </p:blipFill>
          <p:spPr>
            <a:xfrm>
              <a:off x="347663" y="1256823"/>
              <a:ext cx="5490282" cy="5311422"/>
            </a:xfrm>
            <a:prstGeom prst="rect">
              <a:avLst/>
            </a:prstGeom>
          </p:spPr>
        </p:pic>
        <p:pic>
          <p:nvPicPr>
            <p:cNvPr id="13" name="図 12">
              <a:extLst>
                <a:ext uri="{FF2B5EF4-FFF2-40B4-BE49-F238E27FC236}">
                  <a16:creationId xmlns:a16="http://schemas.microsoft.com/office/drawing/2014/main" id="{8EE3054A-2B61-4664-9543-51B6BF24F581}"/>
                </a:ext>
              </a:extLst>
            </p:cNvPr>
            <p:cNvPicPr>
              <a:picLocks noChangeAspect="1"/>
            </p:cNvPicPr>
            <p:nvPr/>
          </p:nvPicPr>
          <p:blipFill rotWithShape="1">
            <a:blip r:embed="rId3"/>
            <a:srcRect l="95449" t="73124" r="2885" b="14502"/>
            <a:stretch/>
          </p:blipFill>
          <p:spPr>
            <a:xfrm>
              <a:off x="5343525" y="4819650"/>
              <a:ext cx="180975" cy="657226"/>
            </a:xfrm>
            <a:prstGeom prst="rect">
              <a:avLst/>
            </a:prstGeom>
          </p:spPr>
        </p:pic>
      </p:grpSp>
    </p:spTree>
    <p:extLst>
      <p:ext uri="{BB962C8B-B14F-4D97-AF65-F5344CB8AC3E}">
        <p14:creationId xmlns:p14="http://schemas.microsoft.com/office/powerpoint/2010/main" val="4289058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4"/>
          <p:cNvSpPr>
            <a:spLocks noGrp="1"/>
          </p:cNvSpPr>
          <p:nvPr>
            <p:ph sz="half" idx="2"/>
          </p:nvPr>
        </p:nvSpPr>
        <p:spPr>
          <a:xfrm>
            <a:off x="5869150" y="1370097"/>
            <a:ext cx="5980226" cy="5112913"/>
          </a:xfrm>
        </p:spPr>
        <p:txBody>
          <a:bodyPr>
            <a:noAutofit/>
          </a:bodyPr>
          <a:lstStyle/>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気化器（</a:t>
            </a:r>
            <a:r>
              <a:rPr lang="ja-JP" altLang="en-US" sz="2000" dirty="0">
                <a:latin typeface="游ゴシック Medium" panose="020B0500000000000000" pitchFamily="50" charset="-128"/>
                <a:ea typeface="游ゴシック Medium" panose="020B0500000000000000" pitchFamily="50" charset="-128"/>
              </a:rPr>
              <a:t>⑨</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揮発性の吸入麻酔薬の投与に用いられ，ガス流量に対して濃度（</a:t>
            </a:r>
            <a:r>
              <a:rPr lang="en-US" altLang="ja-JP" sz="2000" dirty="0">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）を設定する。複数の気化器が同時に搭載（接続）されている場合も，同時投与できない安全機構が備わっている</a:t>
            </a:r>
            <a:endParaRPr lang="en-US" altLang="ja-JP" sz="2000" dirty="0">
              <a:latin typeface="游ゴシック Medium" panose="020B0500000000000000" pitchFamily="50" charset="-128"/>
              <a:ea typeface="游ゴシック Medium" panose="020B0500000000000000" pitchFamily="50" charset="-128"/>
            </a:endParaRPr>
          </a:p>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酸素フラッシュ機構（</a:t>
            </a:r>
            <a:r>
              <a:rPr lang="ja-JP" altLang="en-US" sz="2000" dirty="0">
                <a:latin typeface="游ゴシック Medium" panose="020B0500000000000000" pitchFamily="50" charset="-128"/>
                <a:ea typeface="游ゴシック Medium" panose="020B0500000000000000" pitchFamily="50" charset="-128"/>
              </a:rPr>
              <a:t>⑫</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高流量（</a:t>
            </a:r>
            <a:r>
              <a:rPr lang="en-US" altLang="ja-JP" sz="2000" dirty="0">
                <a:latin typeface="游ゴシック Medium" panose="020B0500000000000000" pitchFamily="50" charset="-128"/>
                <a:ea typeface="游ゴシック Medium" panose="020B0500000000000000" pitchFamily="50" charset="-128"/>
              </a:rPr>
              <a:t>35L</a:t>
            </a:r>
            <a:r>
              <a:rPr lang="ja-JP" altLang="en-US" sz="2000" dirty="0">
                <a:latin typeface="游ゴシック Medium" panose="020B0500000000000000" pitchFamily="50" charset="-128"/>
                <a:ea typeface="游ゴシック Medium" panose="020B0500000000000000" pitchFamily="50" charset="-128"/>
              </a:rPr>
              <a:t>～</a:t>
            </a:r>
            <a:r>
              <a:rPr lang="en-US" altLang="ja-JP" sz="2000" dirty="0">
                <a:latin typeface="游ゴシック Medium" panose="020B0500000000000000" pitchFamily="50" charset="-128"/>
                <a:ea typeface="游ゴシック Medium" panose="020B0500000000000000" pitchFamily="50" charset="-128"/>
              </a:rPr>
              <a:t>75L/</a:t>
            </a:r>
            <a:r>
              <a:rPr lang="ja-JP" altLang="en-US" sz="2000" dirty="0">
                <a:latin typeface="游ゴシック Medium" panose="020B0500000000000000" pitchFamily="50" charset="-128"/>
                <a:ea typeface="游ゴシック Medium" panose="020B0500000000000000" pitchFamily="50" charset="-128"/>
              </a:rPr>
              <a:t>分）の酸素を流量計と気化器を通さずにガス共通流出口に直接送る。患者に接続された状態で使用する場合，麻酔薬が投与されていない</a:t>
            </a:r>
            <a:r>
              <a:rPr lang="en-US" altLang="ja-JP" sz="2000" dirty="0">
                <a:latin typeface="游ゴシック Medium" panose="020B0500000000000000" pitchFamily="50" charset="-128"/>
                <a:ea typeface="游ゴシック Medium" panose="020B0500000000000000" pitchFamily="50" charset="-128"/>
              </a:rPr>
              <a:t>100%</a:t>
            </a:r>
            <a:r>
              <a:rPr lang="ja-JP" altLang="en-US" sz="2000" dirty="0">
                <a:latin typeface="游ゴシック Medium" panose="020B0500000000000000" pitchFamily="50" charset="-128"/>
                <a:ea typeface="游ゴシック Medium" panose="020B0500000000000000" pitchFamily="50" charset="-128"/>
              </a:rPr>
              <a:t>酸素が高流量で送られるため，酸素濃度，麻酔薬濃度，気道内圧に注意する必要がある</a:t>
            </a:r>
          </a:p>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一方向弁（</a:t>
            </a:r>
            <a:r>
              <a:rPr lang="ja-JP" altLang="en-US" sz="2000" dirty="0">
                <a:latin typeface="游ゴシック Medium" panose="020B0500000000000000" pitchFamily="50" charset="-128"/>
                <a:ea typeface="游ゴシック Medium" panose="020B0500000000000000" pitchFamily="50" charset="-128"/>
              </a:rPr>
              <a:t>⑩</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ガス共通流出口の上流に設けられた弁で，麻酔薬が混合したガスが呼吸回路から麻酔器内を通ってガス配管へ逆流するのを防止する</a:t>
            </a:r>
          </a:p>
          <a:p>
            <a:pPr marL="0" indent="0">
              <a:buNone/>
            </a:pPr>
            <a:endParaRPr lang="ja-JP" altLang="en-US" sz="2000" dirty="0"/>
          </a:p>
          <a:p>
            <a:pPr marL="0" indent="0">
              <a:buNone/>
            </a:pPr>
            <a:endParaRPr lang="ja-JP" altLang="en-US" sz="2000" dirty="0"/>
          </a:p>
        </p:txBody>
      </p:sp>
      <p:sp>
        <p:nvSpPr>
          <p:cNvPr id="7" name="タイトル 1">
            <a:extLst>
              <a:ext uri="{FF2B5EF4-FFF2-40B4-BE49-F238E27FC236}">
                <a16:creationId xmlns:a16="http://schemas.microsoft.com/office/drawing/2014/main" id="{010F4B1C-AE86-4433-8085-8A2484431034}"/>
              </a:ext>
            </a:extLst>
          </p:cNvPr>
          <p:cNvSpPr>
            <a:spLocks noGrp="1"/>
          </p:cNvSpPr>
          <p:nvPr>
            <p:ph type="title"/>
          </p:nvPr>
        </p:nvSpPr>
        <p:spPr>
          <a:xfrm>
            <a:off x="838200" y="412430"/>
            <a:ext cx="10515600" cy="890454"/>
          </a:xfrm>
        </p:spPr>
        <p:txBody>
          <a:bodyPr>
            <a:normAutofit/>
          </a:bodyPr>
          <a:lstStyle/>
          <a:p>
            <a:pPr algn="ctr"/>
            <a:r>
              <a:rPr lang="ja-JP" altLang="en-US" sz="4000" b="1" dirty="0">
                <a:solidFill>
                  <a:schemeClr val="accent5">
                    <a:lumMod val="75000"/>
                  </a:schemeClr>
                </a:solidFill>
                <a:latin typeface="游ゴシック Medium" panose="020B0500000000000000" pitchFamily="50" charset="-128"/>
                <a:ea typeface="游ゴシック Medium" panose="020B0500000000000000" pitchFamily="50" charset="-128"/>
              </a:rPr>
              <a:t>ガス供給部の各部名称と役割❸</a:t>
            </a:r>
            <a:endParaRPr kumimoji="1" lang="ja-JP" altLang="en-US" sz="4000" b="1" dirty="0">
              <a:solidFill>
                <a:schemeClr val="accent5">
                  <a:lumMod val="75000"/>
                </a:schemeClr>
              </a:solidFill>
              <a:latin typeface="游ゴシック Medium" panose="020B0500000000000000" pitchFamily="50" charset="-128"/>
              <a:ea typeface="游ゴシック Medium" panose="020B0500000000000000" pitchFamily="50" charset="-128"/>
            </a:endParaRPr>
          </a:p>
        </p:txBody>
      </p:sp>
      <p:sp>
        <p:nvSpPr>
          <p:cNvPr id="8" name="テキスト ボックス 7"/>
          <p:cNvSpPr txBox="1"/>
          <p:nvPr/>
        </p:nvSpPr>
        <p:spPr>
          <a:xfrm>
            <a:off x="7034779" y="6550223"/>
            <a:ext cx="4982547" cy="307777"/>
          </a:xfrm>
          <a:prstGeom prst="rect">
            <a:avLst/>
          </a:prstGeom>
          <a:noFill/>
        </p:spPr>
        <p:txBody>
          <a:bodyPr wrap="square" rtlCol="0">
            <a:spAutoFit/>
          </a:bodyPr>
          <a:lstStyle/>
          <a:p>
            <a:pPr algn="r"/>
            <a:r>
              <a:rPr lang="ja-JP" altLang="en-US" sz="1400" dirty="0"/>
              <a:t>🄫医学書院</a:t>
            </a:r>
            <a:r>
              <a:rPr lang="en-US" altLang="ja-JP" sz="1400" dirty="0" smtClean="0"/>
              <a:t>2021</a:t>
            </a:r>
            <a:r>
              <a:rPr lang="ja-JP" altLang="en-US" sz="1400" dirty="0" smtClean="0"/>
              <a:t>　無断</a:t>
            </a:r>
            <a:r>
              <a:rPr lang="ja-JP" altLang="en-US" sz="1400" dirty="0"/>
              <a:t>複製禁止</a:t>
            </a:r>
            <a:endParaRPr kumimoji="1" lang="ja-JP" altLang="en-US" sz="1400" dirty="0"/>
          </a:p>
        </p:txBody>
      </p:sp>
      <p:grpSp>
        <p:nvGrpSpPr>
          <p:cNvPr id="11" name="グループ化 10"/>
          <p:cNvGrpSpPr/>
          <p:nvPr/>
        </p:nvGrpSpPr>
        <p:grpSpPr>
          <a:xfrm>
            <a:off x="115889" y="1335270"/>
            <a:ext cx="5753261" cy="5522730"/>
            <a:chOff x="347663" y="1256823"/>
            <a:chExt cx="5490282" cy="5311422"/>
          </a:xfrm>
        </p:grpSpPr>
        <p:pic>
          <p:nvPicPr>
            <p:cNvPr id="12" name="図 11">
              <a:extLst>
                <a:ext uri="{FF2B5EF4-FFF2-40B4-BE49-F238E27FC236}">
                  <a16:creationId xmlns:a16="http://schemas.microsoft.com/office/drawing/2014/main" id="{8EE3054A-2B61-4664-9543-51B6BF24F581}"/>
                </a:ext>
              </a:extLst>
            </p:cNvPr>
            <p:cNvPicPr>
              <a:picLocks noChangeAspect="1"/>
            </p:cNvPicPr>
            <p:nvPr/>
          </p:nvPicPr>
          <p:blipFill rotWithShape="1">
            <a:blip r:embed="rId2"/>
            <a:srcRect l="49447" r="-1"/>
            <a:stretch/>
          </p:blipFill>
          <p:spPr>
            <a:xfrm>
              <a:off x="347663" y="1256823"/>
              <a:ext cx="5490282" cy="5311422"/>
            </a:xfrm>
            <a:prstGeom prst="rect">
              <a:avLst/>
            </a:prstGeom>
          </p:spPr>
        </p:pic>
        <p:pic>
          <p:nvPicPr>
            <p:cNvPr id="13" name="図 12">
              <a:extLst>
                <a:ext uri="{FF2B5EF4-FFF2-40B4-BE49-F238E27FC236}">
                  <a16:creationId xmlns:a16="http://schemas.microsoft.com/office/drawing/2014/main" id="{8EE3054A-2B61-4664-9543-51B6BF24F581}"/>
                </a:ext>
              </a:extLst>
            </p:cNvPr>
            <p:cNvPicPr>
              <a:picLocks noChangeAspect="1"/>
            </p:cNvPicPr>
            <p:nvPr/>
          </p:nvPicPr>
          <p:blipFill rotWithShape="1">
            <a:blip r:embed="rId2"/>
            <a:srcRect l="95449" t="73124" r="2885" b="14502"/>
            <a:stretch/>
          </p:blipFill>
          <p:spPr>
            <a:xfrm>
              <a:off x="5343525" y="4819650"/>
              <a:ext cx="180975" cy="657226"/>
            </a:xfrm>
            <a:prstGeom prst="rect">
              <a:avLst/>
            </a:prstGeom>
          </p:spPr>
        </p:pic>
      </p:grpSp>
    </p:spTree>
    <p:extLst>
      <p:ext uri="{BB962C8B-B14F-4D97-AF65-F5344CB8AC3E}">
        <p14:creationId xmlns:p14="http://schemas.microsoft.com/office/powerpoint/2010/main" val="28122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5350" y="152534"/>
            <a:ext cx="10515600" cy="1325563"/>
          </a:xfrm>
        </p:spPr>
        <p:txBody>
          <a:bodyPr>
            <a:normAutofit/>
          </a:bodyPr>
          <a:lstStyle/>
          <a:p>
            <a:pPr algn="ctr"/>
            <a:r>
              <a:rPr lang="ja-JP" altLang="en-US" sz="4000" b="1" dirty="0">
                <a:solidFill>
                  <a:schemeClr val="accent5">
                    <a:lumMod val="75000"/>
                  </a:schemeClr>
                </a:solidFill>
                <a:latin typeface="游ゴシック Medium" panose="020B0500000000000000" pitchFamily="50" charset="-128"/>
                <a:ea typeface="游ゴシック Medium" panose="020B0500000000000000" pitchFamily="50" charset="-128"/>
              </a:rPr>
              <a:t>呼吸回路部の各部名称と役割❶</a:t>
            </a:r>
            <a:endParaRPr kumimoji="1" lang="ja-JP" altLang="en-US" sz="4000" b="1" dirty="0">
              <a:solidFill>
                <a:schemeClr val="accent5">
                  <a:lumMod val="75000"/>
                </a:schemeClr>
              </a:solidFill>
              <a:latin typeface="游ゴシック Medium" panose="020B0500000000000000" pitchFamily="50" charset="-128"/>
              <a:ea typeface="游ゴシック Medium" panose="020B0500000000000000" pitchFamily="50" charset="-128"/>
            </a:endParaRPr>
          </a:p>
        </p:txBody>
      </p:sp>
      <p:sp>
        <p:nvSpPr>
          <p:cNvPr id="9" name="コンテンツ プレースホルダー 4"/>
          <p:cNvSpPr>
            <a:spLocks noGrp="1"/>
          </p:cNvSpPr>
          <p:nvPr>
            <p:ph sz="half" idx="2"/>
          </p:nvPr>
        </p:nvSpPr>
        <p:spPr>
          <a:xfrm>
            <a:off x="5868743" y="1437310"/>
            <a:ext cx="6085132" cy="5112913"/>
          </a:xfrm>
        </p:spPr>
        <p:txBody>
          <a:bodyPr>
            <a:noAutofit/>
          </a:bodyPr>
          <a:lstStyle/>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吸気弁・呼気弁（</a:t>
            </a:r>
            <a:r>
              <a:rPr lang="ja-JP" altLang="en-US" sz="2000" dirty="0">
                <a:latin typeface="游ゴシック Medium" panose="020B0500000000000000" pitchFamily="50" charset="-128"/>
                <a:ea typeface="游ゴシック Medium" panose="020B0500000000000000" pitchFamily="50" charset="-128"/>
              </a:rPr>
              <a:t>⑭</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㉑</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回路内のガスを一方向に流すための弁で，人工呼吸器の吸気弁・呼気弁と同じ働きをする</a:t>
            </a:r>
          </a:p>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回路内圧計（</a:t>
            </a:r>
            <a:r>
              <a:rPr lang="ja-JP" altLang="en-US" sz="2000" dirty="0">
                <a:latin typeface="游ゴシック Medium" panose="020B0500000000000000" pitchFamily="50" charset="-128"/>
                <a:ea typeface="游ゴシック Medium" panose="020B0500000000000000" pitchFamily="50" charset="-128"/>
              </a:rPr>
              <a:t>⑮</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回路内の圧力を表示する</a:t>
            </a:r>
          </a:p>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酸素濃度計（</a:t>
            </a:r>
            <a:r>
              <a:rPr lang="ja-JP" altLang="en-US" sz="2000" dirty="0">
                <a:latin typeface="游ゴシック Medium" panose="020B0500000000000000" pitchFamily="50" charset="-128"/>
                <a:ea typeface="游ゴシック Medium" panose="020B0500000000000000" pitchFamily="50" charset="-128"/>
              </a:rPr>
              <a:t>⑯</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回路内の酸素濃度を測定するセンサで，必ず使用する必要がある</a:t>
            </a:r>
            <a:endParaRPr lang="en-US" altLang="ja-JP" sz="2000" dirty="0">
              <a:latin typeface="游ゴシック Medium" panose="020B0500000000000000" pitchFamily="50" charset="-128"/>
              <a:ea typeface="游ゴシック Medium" panose="020B0500000000000000" pitchFamily="50" charset="-128"/>
            </a:endParaRPr>
          </a:p>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バクテリアフィルタ（</a:t>
            </a:r>
            <a:r>
              <a:rPr lang="ja-JP" altLang="en-US" sz="2000" dirty="0">
                <a:latin typeface="游ゴシック Medium" panose="020B0500000000000000" pitchFamily="50" charset="-128"/>
                <a:ea typeface="游ゴシック Medium" panose="020B0500000000000000" pitchFamily="50" charset="-128"/>
              </a:rPr>
              <a:t>⑲</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吸気口と呼気口に接続し，患者や麻酔器への汚染を防ぐ</a:t>
            </a:r>
          </a:p>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呼吸管（蛇管），</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Y</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ピース，人工鼻（</a:t>
            </a:r>
            <a:r>
              <a:rPr lang="ja-JP" altLang="en-US" sz="2000" dirty="0">
                <a:latin typeface="游ゴシック Medium" panose="020B0500000000000000" pitchFamily="50" charset="-128"/>
                <a:ea typeface="游ゴシック Medium" panose="020B0500000000000000" pitchFamily="50" charset="-128"/>
              </a:rPr>
              <a:t>⑰</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⑱</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加湿するために人工鼻が使用されることが多い。人工鼻はフィルタ付きが望ましい</a:t>
            </a:r>
          </a:p>
          <a:p>
            <a:pPr marL="0" indent="0">
              <a:buNone/>
            </a:pPr>
            <a:endParaRPr lang="ja-JP" altLang="en-US" sz="2000" dirty="0"/>
          </a:p>
          <a:p>
            <a:pPr marL="0" indent="0">
              <a:buNone/>
            </a:pPr>
            <a:endParaRPr lang="ja-JP" altLang="en-US" sz="2000" dirty="0"/>
          </a:p>
          <a:p>
            <a:pPr marL="0" indent="0">
              <a:buNone/>
            </a:pPr>
            <a:endParaRPr lang="ja-JP" altLang="en-US" sz="2000" dirty="0"/>
          </a:p>
        </p:txBody>
      </p:sp>
      <p:sp>
        <p:nvSpPr>
          <p:cNvPr id="5" name="テキスト ボックス 4"/>
          <p:cNvSpPr txBox="1"/>
          <p:nvPr/>
        </p:nvSpPr>
        <p:spPr>
          <a:xfrm>
            <a:off x="7074171" y="6550223"/>
            <a:ext cx="4982547" cy="307777"/>
          </a:xfrm>
          <a:prstGeom prst="rect">
            <a:avLst/>
          </a:prstGeom>
          <a:noFill/>
        </p:spPr>
        <p:txBody>
          <a:bodyPr wrap="square" rtlCol="0">
            <a:spAutoFit/>
          </a:bodyPr>
          <a:lstStyle/>
          <a:p>
            <a:pPr algn="r"/>
            <a:r>
              <a:rPr lang="ja-JP" altLang="en-US" sz="1400" dirty="0"/>
              <a:t>🄫医学書院</a:t>
            </a:r>
            <a:r>
              <a:rPr lang="en-US" altLang="ja-JP" sz="1400" dirty="0" smtClean="0"/>
              <a:t>2021</a:t>
            </a:r>
            <a:r>
              <a:rPr lang="ja-JP" altLang="en-US" sz="1400" dirty="0" smtClean="0"/>
              <a:t>　無断</a:t>
            </a:r>
            <a:r>
              <a:rPr lang="ja-JP" altLang="en-US" sz="1400" dirty="0"/>
              <a:t>複製禁止</a:t>
            </a:r>
            <a:endParaRPr kumimoji="1" lang="ja-JP" altLang="en-US" sz="1400" dirty="0"/>
          </a:p>
        </p:txBody>
      </p:sp>
      <p:pic>
        <p:nvPicPr>
          <p:cNvPr id="7" name="図 6"/>
          <p:cNvPicPr>
            <a:picLocks noChangeAspect="1"/>
          </p:cNvPicPr>
          <p:nvPr/>
        </p:nvPicPr>
        <p:blipFill rotWithShape="1">
          <a:blip r:embed="rId2"/>
          <a:srcRect l="7708" t="23580" r="54006" b="10617"/>
          <a:stretch/>
        </p:blipFill>
        <p:spPr>
          <a:xfrm>
            <a:off x="243374" y="1323997"/>
            <a:ext cx="5405976" cy="5226226"/>
          </a:xfrm>
          <a:prstGeom prst="rect">
            <a:avLst/>
          </a:prstGeom>
        </p:spPr>
      </p:pic>
    </p:spTree>
    <p:extLst>
      <p:ext uri="{BB962C8B-B14F-4D97-AF65-F5344CB8AC3E}">
        <p14:creationId xmlns:p14="http://schemas.microsoft.com/office/powerpoint/2010/main" val="2539741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4"/>
          <p:cNvSpPr>
            <a:spLocks noGrp="1"/>
          </p:cNvSpPr>
          <p:nvPr>
            <p:ph sz="half" idx="2"/>
          </p:nvPr>
        </p:nvSpPr>
        <p:spPr>
          <a:xfrm>
            <a:off x="5654997" y="1440153"/>
            <a:ext cx="6408982" cy="5112913"/>
          </a:xfrm>
        </p:spPr>
        <p:txBody>
          <a:bodyPr>
            <a:noAutofit/>
          </a:bodyPr>
          <a:lstStyle/>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流量計（フローセンサ）（</a:t>
            </a:r>
            <a:r>
              <a:rPr lang="ja-JP" altLang="en-US" sz="2000" dirty="0">
                <a:latin typeface="游ゴシック Medium" panose="020B0500000000000000" pitchFamily="50" charset="-128"/>
                <a:ea typeface="游ゴシック Medium" panose="020B0500000000000000" pitchFamily="50" charset="-128"/>
              </a:rPr>
              <a:t>⑳</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患者呼吸回路の呼気ガスをフローセンサで測定し，一回換気量などを表示する</a:t>
            </a:r>
          </a:p>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〔APL</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弁（圧力調整弁，ポップオフバルブ）（</a:t>
            </a:r>
            <a:r>
              <a:rPr lang="ja-JP" altLang="en-US" sz="2000" dirty="0">
                <a:latin typeface="游ゴシック Medium" panose="020B0500000000000000" pitchFamily="50" charset="-128"/>
                <a:ea typeface="游ゴシック Medium" panose="020B0500000000000000" pitchFamily="50" charset="-128"/>
              </a:rPr>
              <a:t>㉒</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用手換気時に，回路内圧を調節し，最高気道内圧や</a:t>
            </a:r>
            <a:r>
              <a:rPr lang="en-US" altLang="ja-JP" sz="2000" dirty="0">
                <a:latin typeface="游ゴシック Medium" panose="020B0500000000000000" pitchFamily="50" charset="-128"/>
                <a:ea typeface="游ゴシック Medium" panose="020B0500000000000000" pitchFamily="50" charset="-128"/>
              </a:rPr>
              <a:t>PEEP</a:t>
            </a:r>
            <a:r>
              <a:rPr lang="ja-JP" altLang="en-US" sz="2000" dirty="0">
                <a:latin typeface="游ゴシック Medium" panose="020B0500000000000000" pitchFamily="50" charset="-128"/>
                <a:ea typeface="游ゴシック Medium" panose="020B0500000000000000" pitchFamily="50" charset="-128"/>
              </a:rPr>
              <a:t>などの圧力をコントロールする弁。回路内圧が設定した圧力以上になると，圧を逃がすように働く。ここから排気されたガスは麻酔ガス排除装置（</a:t>
            </a:r>
            <a:r>
              <a:rPr lang="en-US" altLang="ja-JP" sz="2000" dirty="0">
                <a:latin typeface="游ゴシック Medium" panose="020B0500000000000000" pitchFamily="50" charset="-128"/>
                <a:ea typeface="游ゴシック Medium" panose="020B0500000000000000" pitchFamily="50" charset="-128"/>
              </a:rPr>
              <a:t>AGSS</a:t>
            </a:r>
            <a:r>
              <a:rPr lang="ja-JP" altLang="en-US" sz="2000" dirty="0">
                <a:latin typeface="游ゴシック Medium" panose="020B0500000000000000" pitchFamily="50" charset="-128"/>
                <a:ea typeface="游ゴシック Medium" panose="020B0500000000000000" pitchFamily="50" charset="-128"/>
              </a:rPr>
              <a:t>）へと流れる</a:t>
            </a:r>
          </a:p>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麻酔ガス排除装置（</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AGSS</a:t>
            </a:r>
            <a:r>
              <a:rPr lang="ja-JP"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㉔</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ja-JP"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a:t>
            </a:r>
            <a:r>
              <a:rPr lang="ja-JP" altLang="ja-JP" sz="2000" dirty="0">
                <a:latin typeface="游ゴシック Medium" panose="020B0500000000000000" pitchFamily="50" charset="-128"/>
                <a:ea typeface="游ゴシック Medium" panose="020B0500000000000000" pitchFamily="50" charset="-128"/>
              </a:rPr>
              <a:t>吸入麻酔薬が含まれている</a:t>
            </a:r>
            <a:r>
              <a:rPr lang="ja-JP" altLang="en-US" sz="2000" dirty="0">
                <a:latin typeface="游ゴシック Medium" panose="020B0500000000000000" pitchFamily="50" charset="-128"/>
                <a:ea typeface="游ゴシック Medium" panose="020B0500000000000000" pitchFamily="50" charset="-128"/>
              </a:rPr>
              <a:t>呼気ガスを，そのまま</a:t>
            </a:r>
            <a:r>
              <a:rPr lang="ja-JP" altLang="ja-JP" sz="2000" dirty="0">
                <a:latin typeface="游ゴシック Medium" panose="020B0500000000000000" pitchFamily="50" charset="-128"/>
                <a:ea typeface="游ゴシック Medium" panose="020B0500000000000000" pitchFamily="50" charset="-128"/>
              </a:rPr>
              <a:t>手術室内へ排気</a:t>
            </a:r>
            <a:r>
              <a:rPr lang="ja-JP" altLang="en-US" sz="2000" dirty="0">
                <a:latin typeface="游ゴシック Medium" panose="020B0500000000000000" pitchFamily="50" charset="-128"/>
                <a:ea typeface="游ゴシック Medium" panose="020B0500000000000000" pitchFamily="50" charset="-128"/>
              </a:rPr>
              <a:t>せずに，</a:t>
            </a:r>
            <a:r>
              <a:rPr lang="ja-JP" altLang="ja-JP" sz="2000" dirty="0">
                <a:latin typeface="游ゴシック Medium" panose="020B0500000000000000" pitchFamily="50" charset="-128"/>
                <a:ea typeface="游ゴシック Medium" panose="020B0500000000000000" pitchFamily="50" charset="-128"/>
              </a:rPr>
              <a:t>施設外へ導く</a:t>
            </a:r>
          </a:p>
          <a:p>
            <a:pPr marL="0" indent="0">
              <a:buNone/>
            </a:pP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二酸化炭素吸収装置</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ja-JP" altLang="en-US" sz="2000" dirty="0">
                <a:latin typeface="游ゴシック Medium" panose="020B0500000000000000" pitchFamily="50" charset="-128"/>
                <a:ea typeface="游ゴシック Medium" panose="020B0500000000000000" pitchFamily="50" charset="-128"/>
              </a:rPr>
              <a:t>㉓</a:t>
            </a:r>
            <a:r>
              <a:rPr lang="ja-JP" altLang="en-US" sz="2000" dirty="0">
                <a:solidFill>
                  <a:schemeClr val="accent5">
                    <a:lumMod val="75000"/>
                  </a:schemeClr>
                </a:solidFill>
                <a:latin typeface="游ゴシック Medium" panose="020B0500000000000000" pitchFamily="50" charset="-128"/>
                <a:ea typeface="游ゴシック Medium" panose="020B0500000000000000" pitchFamily="50" charset="-128"/>
              </a:rPr>
              <a:t>）</a:t>
            </a:r>
            <a:r>
              <a:rPr lang="en-US" altLang="ja-JP" sz="2000" dirty="0">
                <a:solidFill>
                  <a:schemeClr val="accent5">
                    <a:lumMod val="75000"/>
                  </a:schemeClr>
                </a:solidFill>
                <a:latin typeface="游ゴシック Medium" panose="020B0500000000000000" pitchFamily="50" charset="-128"/>
                <a:ea typeface="游ゴシック Medium" panose="020B0500000000000000" pitchFamily="50" charset="-128"/>
              </a:rPr>
              <a:t>〕</a:t>
            </a:r>
            <a:endParaRPr lang="ja-JP" altLang="ja-JP" sz="2000" dirty="0">
              <a:solidFill>
                <a:schemeClr val="accent5">
                  <a:lumMod val="7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latin typeface="游ゴシック Medium" panose="020B0500000000000000" pitchFamily="50" charset="-128"/>
                <a:ea typeface="游ゴシック Medium" panose="020B0500000000000000" pitchFamily="50" charset="-128"/>
              </a:rPr>
              <a:t>　</a:t>
            </a:r>
            <a:r>
              <a:rPr lang="ja-JP" altLang="ja-JP" sz="2000" dirty="0">
                <a:latin typeface="游ゴシック Medium" panose="020B0500000000000000" pitchFamily="50" charset="-128"/>
                <a:ea typeface="游ゴシック Medium" panose="020B0500000000000000" pitchFamily="50" charset="-128"/>
              </a:rPr>
              <a:t>二酸化炭素吸収剤により呼気ガス中の二酸化炭素を吸着</a:t>
            </a:r>
            <a:r>
              <a:rPr lang="ja-JP" altLang="en-US" sz="2000" dirty="0">
                <a:latin typeface="游ゴシック Medium" panose="020B0500000000000000" pitchFamily="50" charset="-128"/>
                <a:ea typeface="游ゴシック Medium" panose="020B0500000000000000" pitchFamily="50" charset="-128"/>
              </a:rPr>
              <a:t>し，</a:t>
            </a:r>
            <a:r>
              <a:rPr lang="ja-JP" altLang="ja-JP" sz="2000" dirty="0">
                <a:latin typeface="游ゴシック Medium" panose="020B0500000000000000" pitchFamily="50" charset="-128"/>
                <a:ea typeface="游ゴシック Medium" panose="020B0500000000000000" pitchFamily="50" charset="-128"/>
              </a:rPr>
              <a:t>除去</a:t>
            </a:r>
            <a:r>
              <a:rPr lang="ja-JP" altLang="en-US" sz="2000" dirty="0">
                <a:latin typeface="游ゴシック Medium" panose="020B0500000000000000" pitchFamily="50" charset="-128"/>
                <a:ea typeface="游ゴシック Medium" panose="020B0500000000000000" pitchFamily="50" charset="-128"/>
              </a:rPr>
              <a:t>する</a:t>
            </a:r>
          </a:p>
          <a:p>
            <a:pPr marL="0" indent="0">
              <a:buNone/>
            </a:pPr>
            <a:endParaRPr lang="ja-JP" altLang="en-US" sz="2000" dirty="0"/>
          </a:p>
          <a:p>
            <a:pPr marL="0" indent="0">
              <a:buNone/>
            </a:pPr>
            <a:endParaRPr lang="ja-JP" altLang="en-US" sz="2000" dirty="0"/>
          </a:p>
        </p:txBody>
      </p:sp>
      <p:sp>
        <p:nvSpPr>
          <p:cNvPr id="8" name="タイトル 1">
            <a:extLst>
              <a:ext uri="{FF2B5EF4-FFF2-40B4-BE49-F238E27FC236}">
                <a16:creationId xmlns:a16="http://schemas.microsoft.com/office/drawing/2014/main" id="{8C40577B-0EC2-461E-A9B2-BBF8B000878F}"/>
              </a:ext>
            </a:extLst>
          </p:cNvPr>
          <p:cNvSpPr>
            <a:spLocks noGrp="1"/>
          </p:cNvSpPr>
          <p:nvPr>
            <p:ph type="title"/>
          </p:nvPr>
        </p:nvSpPr>
        <p:spPr>
          <a:xfrm>
            <a:off x="838200" y="114590"/>
            <a:ext cx="10515600" cy="1325563"/>
          </a:xfrm>
        </p:spPr>
        <p:txBody>
          <a:bodyPr>
            <a:normAutofit/>
          </a:bodyPr>
          <a:lstStyle/>
          <a:p>
            <a:pPr algn="ctr"/>
            <a:r>
              <a:rPr lang="ja-JP" altLang="en-US" sz="4000" b="1" dirty="0">
                <a:solidFill>
                  <a:schemeClr val="accent5">
                    <a:lumMod val="75000"/>
                  </a:schemeClr>
                </a:solidFill>
                <a:latin typeface="游ゴシック Medium" panose="020B0500000000000000" pitchFamily="50" charset="-128"/>
                <a:ea typeface="游ゴシック Medium" panose="020B0500000000000000" pitchFamily="50" charset="-128"/>
              </a:rPr>
              <a:t>呼吸回路部の各部名称と役割❷</a:t>
            </a:r>
            <a:endParaRPr kumimoji="1" lang="ja-JP" altLang="en-US" sz="4000" b="1" dirty="0">
              <a:solidFill>
                <a:schemeClr val="accent5">
                  <a:lumMod val="75000"/>
                </a:schemeClr>
              </a:solidFill>
              <a:latin typeface="游ゴシック Medium" panose="020B0500000000000000" pitchFamily="50" charset="-128"/>
              <a:ea typeface="游ゴシック Medium" panose="020B0500000000000000" pitchFamily="50" charset="-128"/>
            </a:endParaRPr>
          </a:p>
        </p:txBody>
      </p:sp>
      <p:sp>
        <p:nvSpPr>
          <p:cNvPr id="5" name="テキスト ボックス 4"/>
          <p:cNvSpPr txBox="1"/>
          <p:nvPr/>
        </p:nvSpPr>
        <p:spPr>
          <a:xfrm>
            <a:off x="7081432" y="6553066"/>
            <a:ext cx="4982547" cy="307777"/>
          </a:xfrm>
          <a:prstGeom prst="rect">
            <a:avLst/>
          </a:prstGeom>
          <a:noFill/>
        </p:spPr>
        <p:txBody>
          <a:bodyPr wrap="square" rtlCol="0">
            <a:spAutoFit/>
          </a:bodyPr>
          <a:lstStyle/>
          <a:p>
            <a:pPr algn="r"/>
            <a:r>
              <a:rPr lang="ja-JP" altLang="en-US" sz="1400" dirty="0"/>
              <a:t>🄫医学書院</a:t>
            </a:r>
            <a:r>
              <a:rPr lang="en-US" altLang="ja-JP" sz="1400" dirty="0" smtClean="0"/>
              <a:t>2021</a:t>
            </a:r>
            <a:r>
              <a:rPr lang="ja-JP" altLang="en-US" sz="1400" dirty="0" smtClean="0"/>
              <a:t>　無断</a:t>
            </a:r>
            <a:r>
              <a:rPr lang="ja-JP" altLang="en-US" sz="1400" dirty="0"/>
              <a:t>複製禁止</a:t>
            </a:r>
            <a:endParaRPr kumimoji="1" lang="ja-JP" altLang="en-US" sz="1400" dirty="0"/>
          </a:p>
        </p:txBody>
      </p:sp>
      <p:pic>
        <p:nvPicPr>
          <p:cNvPr id="7" name="図 6"/>
          <p:cNvPicPr>
            <a:picLocks noChangeAspect="1"/>
          </p:cNvPicPr>
          <p:nvPr/>
        </p:nvPicPr>
        <p:blipFill rotWithShape="1">
          <a:blip r:embed="rId2"/>
          <a:srcRect l="7708" t="23580" r="54006" b="10617"/>
          <a:stretch/>
        </p:blipFill>
        <p:spPr>
          <a:xfrm>
            <a:off x="128021" y="1326840"/>
            <a:ext cx="5405976" cy="5226226"/>
          </a:xfrm>
          <a:prstGeom prst="rect">
            <a:avLst/>
          </a:prstGeom>
        </p:spPr>
      </p:pic>
    </p:spTree>
    <p:extLst>
      <p:ext uri="{BB962C8B-B14F-4D97-AF65-F5344CB8AC3E}">
        <p14:creationId xmlns:p14="http://schemas.microsoft.com/office/powerpoint/2010/main" val="11430132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TotalTime>
  <Words>174</Words>
  <Application>Microsoft Office PowerPoint</Application>
  <PresentationFormat>ワイド画面</PresentationFormat>
  <Paragraphs>87</Paragraphs>
  <Slides>10</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ＭＳ Ｐゴシック</vt:lpstr>
      <vt:lpstr>游ゴシック</vt:lpstr>
      <vt:lpstr>游ゴシック Light</vt:lpstr>
      <vt:lpstr>游ゴシック Medium</vt:lpstr>
      <vt:lpstr>Arial</vt:lpstr>
      <vt:lpstr>Calibri</vt:lpstr>
      <vt:lpstr>Office テーマ</vt:lpstr>
      <vt:lpstr>PowerPoint プレゼンテーション</vt:lpstr>
      <vt:lpstr>PowerPoint プレゼンテーション</vt:lpstr>
      <vt:lpstr>麻酔器のメカニズム</vt:lpstr>
      <vt:lpstr>麻酔器の基本構成</vt:lpstr>
      <vt:lpstr>ガス供給部の各部名称と役割❶</vt:lpstr>
      <vt:lpstr>ガス供給部の各部名称と役割❷</vt:lpstr>
      <vt:lpstr>ガス供給部の各部名称と役割❸</vt:lpstr>
      <vt:lpstr>呼吸回路部の各部名称と役割❶</vt:lpstr>
      <vt:lpstr>呼吸回路部の各部名称と役割❷</vt:lpstr>
      <vt:lpstr>トラブル対応</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大石橋 拓也</dc:creator>
  <cp:lastModifiedBy>医学書院</cp:lastModifiedBy>
  <cp:revision>29</cp:revision>
  <cp:lastPrinted>2021-05-29T16:52:28Z</cp:lastPrinted>
  <dcterms:created xsi:type="dcterms:W3CDTF">2021-05-04T04:17:00Z</dcterms:created>
  <dcterms:modified xsi:type="dcterms:W3CDTF">2021-10-06T02:04:02Z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