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61" r:id="rId3"/>
    <p:sldId id="263" r:id="rId4"/>
    <p:sldId id="264" r:id="rId5"/>
    <p:sldId id="265" r:id="rId6"/>
    <p:sldId id="256" r:id="rId7"/>
    <p:sldId id="257" r:id="rId8"/>
    <p:sldId id="258" r:id="rId9"/>
    <p:sldId id="313" r:id="rId10"/>
    <p:sldId id="312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8A84-8B05-4372-8347-9B055BEF9AB0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F7B3-CD0B-4311-8B55-7CD94FE2CF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22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8A84-8B05-4372-8347-9B055BEF9AB0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F7B3-CD0B-4311-8B55-7CD94FE2CF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958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8A84-8B05-4372-8347-9B055BEF9AB0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F7B3-CD0B-4311-8B55-7CD94FE2CF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199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8A84-8B05-4372-8347-9B055BEF9AB0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F7B3-CD0B-4311-8B55-7CD94FE2CF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2880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8A84-8B05-4372-8347-9B055BEF9AB0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F7B3-CD0B-4311-8B55-7CD94FE2CF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450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8A84-8B05-4372-8347-9B055BEF9AB0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F7B3-CD0B-4311-8B55-7CD94FE2CF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88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8A84-8B05-4372-8347-9B055BEF9AB0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F7B3-CD0B-4311-8B55-7CD94FE2CF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9914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8A84-8B05-4372-8347-9B055BEF9AB0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F7B3-CD0B-4311-8B55-7CD94FE2CF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523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8A84-8B05-4372-8347-9B055BEF9AB0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F7B3-CD0B-4311-8B55-7CD94FE2CF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919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8A84-8B05-4372-8347-9B055BEF9AB0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F7B3-CD0B-4311-8B55-7CD94FE2CF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65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8A84-8B05-4372-8347-9B055BEF9AB0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F7B3-CD0B-4311-8B55-7CD94FE2CF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830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8A84-8B05-4372-8347-9B055BEF9AB0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3F7B3-CD0B-4311-8B55-7CD94FE2CF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45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F6AC1E-710D-45DB-A73A-9DDDA3AE8685}"/>
              </a:ext>
            </a:extLst>
          </p:cNvPr>
          <p:cNvSpPr txBox="1"/>
          <p:nvPr/>
        </p:nvSpPr>
        <p:spPr>
          <a:xfrm>
            <a:off x="2887266" y="2773917"/>
            <a:ext cx="6417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Ⅱ-13</a:t>
            </a:r>
            <a:r>
              <a:rPr kumimoji="1" lang="ja-JP" altLang="en-US" sz="54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54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輸液ポンプ</a:t>
            </a:r>
            <a:endParaRPr kumimoji="1" lang="ja-JP" altLang="en-US" sz="5400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6407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838199" y="721079"/>
            <a:ext cx="10515600" cy="708932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2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トラブル</a:t>
            </a:r>
            <a:r>
              <a:rPr kumimoji="1" lang="ja-JP" altLang="en-US" sz="32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対応❸</a:t>
            </a:r>
            <a:endParaRPr kumimoji="1" lang="ja-JP" altLang="en-US" sz="32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5417" t="34074" r="3125" b="30555"/>
          <a:stretch/>
        </p:blipFill>
        <p:spPr>
          <a:xfrm>
            <a:off x="409574" y="2097541"/>
            <a:ext cx="11372850" cy="247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35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811338"/>
            <a:ext cx="4848225" cy="2103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微量な薬剤を定常性を維持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しながら一定時間投与する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ときに使用する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3367" y="1811338"/>
            <a:ext cx="5072063" cy="4351338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輸液開始前に流量表示なの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か，予定量表示なのか確認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する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長時間使用する場合は，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チューブの状態（変形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ど）に注意する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D4FB738D-4E59-4738-A684-E562DAE169B0}"/>
              </a:ext>
            </a:extLst>
          </p:cNvPr>
          <p:cNvSpPr txBox="1">
            <a:spLocks/>
          </p:cNvSpPr>
          <p:nvPr/>
        </p:nvSpPr>
        <p:spPr bwMode="auto">
          <a:xfrm>
            <a:off x="609600" y="813594"/>
            <a:ext cx="538691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▶目的</a:t>
            </a:r>
          </a:p>
        </p:txBody>
      </p:sp>
      <p:sp>
        <p:nvSpPr>
          <p:cNvPr id="8" name="テキスト プレースホルダー 4">
            <a:extLst>
              <a:ext uri="{FF2B5EF4-FFF2-40B4-BE49-F238E27FC236}">
                <a16:creationId xmlns:a16="http://schemas.microsoft.com/office/drawing/2014/main" id="{3CC35224-74A6-4A07-A64C-4549D19B4048}"/>
              </a:ext>
            </a:extLst>
          </p:cNvPr>
          <p:cNvSpPr txBox="1">
            <a:spLocks/>
          </p:cNvSpPr>
          <p:nvPr/>
        </p:nvSpPr>
        <p:spPr bwMode="auto">
          <a:xfrm>
            <a:off x="6193367" y="813594"/>
            <a:ext cx="538903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▶気をつけること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2044314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199" y="779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輸液ポンプー容積制御方式（流量制御型）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4369" y="2101397"/>
            <a:ext cx="5351598" cy="2714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専用の輸液セットを用いて</a:t>
            </a:r>
            <a:r>
              <a:rPr kumimoji="1"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，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時</a:t>
            </a:r>
            <a:r>
              <a:rPr kumimoji="1"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間</a:t>
            </a:r>
            <a:endParaRPr kumimoji="1"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あたり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の輸液量を制御する方式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定常性に優れ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，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正確な輸液量の</a:t>
            </a:r>
            <a:r>
              <a:rPr kumimoji="1"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持</a:t>
            </a:r>
            <a:endParaRPr kumimoji="1"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続投与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</a:t>
            </a:r>
            <a:r>
              <a:rPr kumimoji="1"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できる</a:t>
            </a:r>
            <a:endParaRPr kumimoji="1"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チューブの劣化などは誤差要因と</a:t>
            </a:r>
            <a:endParaRPr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なるため，注意する</a:t>
            </a:r>
            <a:endParaRPr kumimoji="1"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4027" t="32593" r="24306" b="20926"/>
          <a:stretch/>
        </p:blipFill>
        <p:spPr>
          <a:xfrm>
            <a:off x="5855967" y="1910998"/>
            <a:ext cx="5740946" cy="290519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8809" t="57301" r="16587" b="37478"/>
          <a:stretch/>
        </p:blipFill>
        <p:spPr>
          <a:xfrm>
            <a:off x="5936342" y="4946357"/>
            <a:ext cx="5660571" cy="22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21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輸液ポンプー滴下制御方式（滴下制御型）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91352" y="1825625"/>
            <a:ext cx="6416842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滴下数を数えて流量を制御する方式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ドリップチャンバに滴下センサを取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り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付け，滴下数を検出して流量をコ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ントロール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する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滴下する薬液の粘度や注入速度，ド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リップチャンバーの傾きの変化に</a:t>
            </a:r>
            <a:r>
              <a:rPr kumimoji="1" lang="ja-JP" altLang="en-US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よ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り</a:t>
            </a:r>
            <a:r>
              <a:rPr kumimoji="1" lang="en-US" altLang="ja-JP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滴の量が変化すると，流量誤差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が生じるため注意が必要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40476" t="17231" r="41032" b="5308"/>
          <a:stretch/>
        </p:blipFill>
        <p:spPr>
          <a:xfrm>
            <a:off x="8763518" y="1690688"/>
            <a:ext cx="1712684" cy="403546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46771" t="57407" r="7396" b="30371"/>
          <a:stretch/>
        </p:blipFill>
        <p:spPr>
          <a:xfrm>
            <a:off x="8143485" y="5955506"/>
            <a:ext cx="2952750" cy="44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14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199" y="1663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輸液ポンプの構造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88472" y="645012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19682" t="20336" r="18572" b="16031"/>
          <a:stretch/>
        </p:blipFill>
        <p:spPr>
          <a:xfrm>
            <a:off x="1714359" y="1248228"/>
            <a:ext cx="876328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24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995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滴下センサの位置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6AE6A4-CDCA-4DF4-B5EE-2AAF5FA82664}"/>
              </a:ext>
            </a:extLst>
          </p:cNvPr>
          <p:cNvSpPr txBox="1"/>
          <p:nvPr/>
        </p:nvSpPr>
        <p:spPr>
          <a:xfrm>
            <a:off x="695916" y="5704295"/>
            <a:ext cx="103932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kumimoji="1" lang="ja-JP" altLang="en-US" sz="2400" dirty="0"/>
              <a:t>滴下センサをドリップチャンバに正しくセット</a:t>
            </a:r>
            <a:r>
              <a:rPr lang="ja-JP" altLang="en-US" sz="2400" dirty="0"/>
              <a:t>する</a:t>
            </a:r>
            <a:endParaRPr kumimoji="1" lang="ja-JP" altLang="en-US" sz="28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2DDB48F-1139-4311-9F31-FFAD5ACF3BDF}"/>
              </a:ext>
            </a:extLst>
          </p:cNvPr>
          <p:cNvSpPr txBox="1"/>
          <p:nvPr/>
        </p:nvSpPr>
        <p:spPr>
          <a:xfrm>
            <a:off x="1814285" y="3331029"/>
            <a:ext cx="261258" cy="40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7064" t="12716" r="3571" b="32681"/>
          <a:stretch/>
        </p:blipFill>
        <p:spPr>
          <a:xfrm>
            <a:off x="521224" y="1579586"/>
            <a:ext cx="11149551" cy="383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45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33854" t="12963" r="18125" b="32963"/>
          <a:stretch/>
        </p:blipFill>
        <p:spPr>
          <a:xfrm>
            <a:off x="5174343" y="1666319"/>
            <a:ext cx="6869751" cy="4351339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チューブの劣化</a:t>
            </a:r>
          </a:p>
        </p:txBody>
      </p:sp>
      <p:sp>
        <p:nvSpPr>
          <p:cNvPr id="6" name="コンテンツ プレースホルダー 3">
            <a:extLst>
              <a:ext uri="{FF2B5EF4-FFF2-40B4-BE49-F238E27FC236}">
                <a16:creationId xmlns:a16="http://schemas.microsoft.com/office/drawing/2014/main" id="{9354B5DC-9FA7-403D-9CAF-1EF4CC67DDEF}"/>
              </a:ext>
            </a:extLst>
          </p:cNvPr>
          <p:cNvSpPr txBox="1">
            <a:spLocks/>
          </p:cNvSpPr>
          <p:nvPr/>
        </p:nvSpPr>
        <p:spPr>
          <a:xfrm>
            <a:off x="838200" y="1792429"/>
            <a:ext cx="4249189" cy="43506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同一チューブを長時間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使用すると，チューブ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の変形により輸液量が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変化する可能性がある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取扱説明書に記載され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て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いる時期を超えない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範囲で使用する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F87AB54-E2D5-408A-9D5A-01767DA9F607}"/>
              </a:ext>
            </a:extLst>
          </p:cNvPr>
          <p:cNvSpPr txBox="1"/>
          <p:nvPr/>
        </p:nvSpPr>
        <p:spPr>
          <a:xfrm>
            <a:off x="5207001" y="3841989"/>
            <a:ext cx="187960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長時間使用し，</a:t>
            </a:r>
          </a:p>
          <a:p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変形したチューブ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692081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838198" y="706824"/>
            <a:ext cx="10515600" cy="708932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2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トラブル対応❶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9524" t="33457" r="6825" b="15750"/>
          <a:stretch/>
        </p:blipFill>
        <p:spPr>
          <a:xfrm>
            <a:off x="474822" y="1709520"/>
            <a:ext cx="11242351" cy="383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16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647699" y="784835"/>
            <a:ext cx="10515600" cy="708932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2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トラブル</a:t>
            </a:r>
            <a:r>
              <a:rPr kumimoji="1" lang="ja-JP" altLang="en-US" sz="32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対応❷</a:t>
            </a:r>
            <a:endParaRPr kumimoji="1" lang="ja-JP" altLang="en-US" sz="32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9582" t="29074" r="5001" b="24444"/>
          <a:stretch/>
        </p:blipFill>
        <p:spPr>
          <a:xfrm>
            <a:off x="390524" y="1754917"/>
            <a:ext cx="11525250" cy="352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77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149</Words>
  <Application>Microsoft Office PowerPoint</Application>
  <PresentationFormat>ワイド画面</PresentationFormat>
  <Paragraphs>53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游ゴシック</vt:lpstr>
      <vt:lpstr>游ゴシック Light</vt:lpstr>
      <vt:lpstr>游ゴシック Medium</vt:lpstr>
      <vt:lpstr>Arial</vt:lpstr>
      <vt:lpstr>Office テーマ</vt:lpstr>
      <vt:lpstr>PowerPoint プレゼンテーション</vt:lpstr>
      <vt:lpstr>PowerPoint プレゼンテーション</vt:lpstr>
      <vt:lpstr>輸液ポンプー容積制御方式（流量制御型）</vt:lpstr>
      <vt:lpstr>輸液ポンプー滴下制御方式（滴下制御型）</vt:lpstr>
      <vt:lpstr>輸液ポンプの構造</vt:lpstr>
      <vt:lpstr>滴下センサの位置</vt:lpstr>
      <vt:lpstr>チューブの劣化</vt:lpstr>
      <vt:lpstr>トラブル対応❶</vt:lpstr>
      <vt:lpstr>トラブル対応❷</vt:lpstr>
      <vt:lpstr>トラブル対応❸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大石橋 拓也</dc:creator>
  <cp:lastModifiedBy>医学書院</cp:lastModifiedBy>
  <cp:revision>30</cp:revision>
  <dcterms:created xsi:type="dcterms:W3CDTF">2021-05-04T03:23:00Z</dcterms:created>
  <dcterms:modified xsi:type="dcterms:W3CDTF">2021-10-06T02:01:47Z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