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2" r:id="rId4"/>
    <p:sldId id="264" r:id="rId5"/>
    <p:sldId id="263" r:id="rId6"/>
    <p:sldId id="266" r:id="rId7"/>
    <p:sldId id="267" r:id="rId8"/>
    <p:sldId id="271" r:id="rId9"/>
    <p:sldId id="279" r:id="rId10"/>
    <p:sldId id="27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60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31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63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11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40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36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86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60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8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8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25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A54F3-CA61-43CF-B4C4-8352F4EC67CA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D71C4-682C-474E-8ABD-75291B8952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8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2615780" y="3102530"/>
            <a:ext cx="6417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Ⅱ-35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 smtClean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血液透析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60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5796" y="177515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トラブル対応❸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14507" y="63734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7223" t="30070" r="30080" b="18854"/>
          <a:stretch/>
        </p:blipFill>
        <p:spPr>
          <a:xfrm>
            <a:off x="350453" y="972456"/>
            <a:ext cx="11466286" cy="52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2509" y="1710723"/>
            <a:ext cx="5480858" cy="4323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透析療法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に慢性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腎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不全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および急性腎不全の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に対して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①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血液中の老廃物の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除去　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電解質濃度の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是正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③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酸塩基平衡の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是正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④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体内にたまった余剰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な水分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除去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目的として行われる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6256212" y="1710723"/>
            <a:ext cx="5263342" cy="432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治療中は，患者の容体の変化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に注意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するととも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に，回路内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圧や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空気の混入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などの監視を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行う</a:t>
            </a:r>
            <a:endParaRPr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用水・透析液に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化学物質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の汚染，生物学的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汚染が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なく，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一定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の水質基準を満たす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よう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水質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管理を行う</a:t>
            </a: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5C0C6082-4EE9-44EB-838E-D89A32458415}"/>
              </a:ext>
            </a:extLst>
          </p:cNvPr>
          <p:cNvSpPr txBox="1">
            <a:spLocks/>
          </p:cNvSpPr>
          <p:nvPr/>
        </p:nvSpPr>
        <p:spPr bwMode="auto">
          <a:xfrm>
            <a:off x="609600" y="813594"/>
            <a:ext cx="538691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▶目的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BBF98AD2-15C2-4665-9B83-4EF7EBC9CED7}"/>
              </a:ext>
            </a:extLst>
          </p:cNvPr>
          <p:cNvSpPr txBox="1">
            <a:spLocks/>
          </p:cNvSpPr>
          <p:nvPr/>
        </p:nvSpPr>
        <p:spPr bwMode="auto">
          <a:xfrm>
            <a:off x="6193367" y="813594"/>
            <a:ext cx="538903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8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kumimoji="1"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▶気をつけること</a:t>
            </a:r>
            <a:endParaRPr kumimoji="1" lang="ja-JP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89107" y="64496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0382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1073" y="477092"/>
            <a:ext cx="10515600" cy="1015806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メカニズム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198" y="1633134"/>
            <a:ext cx="10101349" cy="4323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の血液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は，血液ポンプ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により血液回路を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通して体外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に導かれ，ダイアライザ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（血液透析器）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で浄化され体内に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戻される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ダイアライザ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には透析液という治療液が灌流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している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と透析液の流れ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は，コンソール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（患者監視装置や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ベッ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ドサイドモニタとも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呼ばれる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という装置によって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制御・監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視されている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液は水処理装置で精製した水と透析液原液を混合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で作製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され，コンソール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に供給</a:t>
            </a:r>
            <a:r>
              <a:rPr lang="ja-JP" altLang="en-US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される</a:t>
            </a:r>
            <a:endParaRPr kumimoji="1" lang="ja-JP" altLang="en-US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1807" y="64242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6108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467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回路の各部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名称と役割➊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92147" y="1531409"/>
            <a:ext cx="5263342" cy="4578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アクセス部（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①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回路の脱血側を動脈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(A)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側，返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血側を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静脈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V)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側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呼ぶ。アクセス部は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動脈側が赤色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で，静脈側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が青色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示される</a:t>
            </a:r>
            <a:endParaRPr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ライン（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②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の充填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プライミング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時や返血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時，補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時に生理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食塩液を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ここから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流す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流量感知用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ピロー（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③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アクセス部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と血液ポンプの間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にある少し膨らんだ部分。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ピローの凹み具合で脱血具合を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知る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ことが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できる</a:t>
            </a:r>
            <a:endParaRPr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抗凝固薬注入ライン（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④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抗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凝固剤を注入するためのライン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で，抗凝固剤注入ポ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ンプ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にセットされた抗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凝固薬を接続す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endParaRPr lang="ja-JP" altLang="en-US" sz="1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09109" y="3209730"/>
            <a:ext cx="223935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1508" t="13986" r="18095" b="11799"/>
          <a:stretch/>
        </p:blipFill>
        <p:spPr>
          <a:xfrm>
            <a:off x="5355489" y="1531408"/>
            <a:ext cx="6615389" cy="471026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14507" y="63734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4002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9757" y="1563708"/>
            <a:ext cx="5263342" cy="4665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エアトラップチャンバ（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⑤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ダイアライザ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の前後に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あり，ダイアライザ前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チャン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バは動脈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回路内の空気および凝固塊を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捕捉する</a:t>
            </a:r>
            <a:endParaRPr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薬液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注入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ライン（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⑥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治療中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に血液回路より薬液を注入する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ためのライン</a:t>
            </a:r>
            <a:endParaRPr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圧力モニタライン（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⑦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エアートラップチャンバ内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の圧力を測定するための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ラ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インで，コンソール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の回路内圧ポートに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接続す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。回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路外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への血液流出防止と感染防止の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ため，トランス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デューサ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保護フィルタがついて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ポンプセグメント部（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⑧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ポンプの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ヘッド部に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装着される部分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で，血液ポン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の駆動によって血液流量を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得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89000" y="263933"/>
            <a:ext cx="10515600" cy="1034467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回路の各部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名称と役割❷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78481" y="3368351"/>
            <a:ext cx="20527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sz="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27207" y="649410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1250" t="13827" r="17917" b="11975"/>
          <a:stretch/>
        </p:blipFill>
        <p:spPr>
          <a:xfrm>
            <a:off x="5298606" y="1563708"/>
            <a:ext cx="6711148" cy="46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4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262489"/>
            <a:ext cx="10515600" cy="922499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液回路の各部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名称と役割➊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8192" y="4513812"/>
            <a:ext cx="11295611" cy="2163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処理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装置（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RO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装置）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液に使用する水を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精製する。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原水に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含まれる，マグネシウム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やカルシウムなどの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ミネラル分，消毒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に使われて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塩素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やナリウムなどの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イオン，細菌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やそれらの残骸などの有機物を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除去す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｡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精製には逆浸透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(RO)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を用いていること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から，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処理装置を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RO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装置，精製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された水を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RO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水と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呼ぶ。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多人数用同時供給方式と個人用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供給方式がある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sz="16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液供給</a:t>
            </a: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 </a:t>
            </a:r>
            <a:r>
              <a:rPr lang="en-US" altLang="ja-JP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600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6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液原液（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原液，</a:t>
            </a:r>
            <a:r>
              <a:rPr lang="en-US" altLang="ja-JP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B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原液）と水処理装置で精製された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RO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水を一定比率で混合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し，複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数台のコンソールに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供給する</a:t>
            </a:r>
            <a:endParaRPr lang="en-US" altLang="ja-JP" sz="16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4167" t="13704" r="21667" b="30926"/>
          <a:stretch/>
        </p:blipFill>
        <p:spPr>
          <a:xfrm>
            <a:off x="2133600" y="1063534"/>
            <a:ext cx="7785100" cy="326930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09453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815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74567" y="4372495"/>
            <a:ext cx="11295611" cy="2344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ダイアライザ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0" indent="0">
              <a:buNone/>
            </a:pP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ダイアライザ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の中には中空糸という半透膜でできた細い管が約</a:t>
            </a:r>
            <a:r>
              <a:rPr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～</a:t>
            </a:r>
            <a:r>
              <a:rPr lang="en-US" altLang="ja-JP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万本の束で入って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いる。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血液は中空糸中を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流れ，中空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糸の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外側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透祈</a:t>
            </a:r>
            <a:endParaRPr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流れる。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ダイアライザ内では拡散や濾過の原理による物質移動が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行われる。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半透膜を介して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不要な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物質は血液から透折液に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流れ出し，</a:t>
            </a:r>
            <a:endParaRPr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血中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に不足している物質は透析液から血液へ補充され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仕組み。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半透膜の両側の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圧差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より，血液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から余剰水分が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除去され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</a:p>
          <a:p>
            <a:pPr marL="0" indent="0">
              <a:buNone/>
            </a:pPr>
            <a:r>
              <a:rPr lang="en-US" altLang="ja-JP" sz="1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コンソール</a:t>
            </a:r>
            <a:r>
              <a:rPr lang="en-US" altLang="ja-JP" sz="1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</a:p>
          <a:p>
            <a:pPr marL="0" indent="0">
              <a:buNone/>
            </a:pPr>
            <a:r>
              <a:rPr lang="ja-JP" altLang="en-US" sz="1400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ベッドサイドで，透析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流量，透析温度，除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水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速度，除水量，血流量，抗凝固薬注入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速度などを制御するととも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に，気泡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や漏血検知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など</a:t>
            </a:r>
            <a:endParaRPr lang="en-US" altLang="ja-JP" sz="1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アラーム機能などにより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監視する装置。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治療ごとにディスポーザブルの血液回路とダイアライザ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をセット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</a:t>
            </a:r>
            <a:r>
              <a:rPr lang="ja-JP" altLang="en-US" sz="1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使用す</a:t>
            </a:r>
            <a:r>
              <a:rPr lang="ja-JP" altLang="en-US" sz="1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33958" t="15061" r="32361" b="17037"/>
          <a:stretch/>
        </p:blipFill>
        <p:spPr>
          <a:xfrm>
            <a:off x="8695211" y="1178196"/>
            <a:ext cx="2975165" cy="3373899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7735246" y="1091792"/>
            <a:ext cx="4018950" cy="3546709"/>
          </a:xfrm>
          <a:custGeom>
            <a:avLst/>
            <a:gdLst>
              <a:gd name="connsiteX0" fmla="*/ 0 w 3208712"/>
              <a:gd name="connsiteY0" fmla="*/ 534796 h 3546709"/>
              <a:gd name="connsiteX1" fmla="*/ 534796 w 3208712"/>
              <a:gd name="connsiteY1" fmla="*/ 0 h 3546709"/>
              <a:gd name="connsiteX2" fmla="*/ 534785 w 3208712"/>
              <a:gd name="connsiteY2" fmla="*/ 0 h 3546709"/>
              <a:gd name="connsiteX3" fmla="*/ 534785 w 3208712"/>
              <a:gd name="connsiteY3" fmla="*/ 0 h 3546709"/>
              <a:gd name="connsiteX4" fmla="*/ 1336963 w 3208712"/>
              <a:gd name="connsiteY4" fmla="*/ 0 h 3546709"/>
              <a:gd name="connsiteX5" fmla="*/ 2673916 w 3208712"/>
              <a:gd name="connsiteY5" fmla="*/ 0 h 3546709"/>
              <a:gd name="connsiteX6" fmla="*/ 3208712 w 3208712"/>
              <a:gd name="connsiteY6" fmla="*/ 534796 h 3546709"/>
              <a:gd name="connsiteX7" fmla="*/ 3208712 w 3208712"/>
              <a:gd name="connsiteY7" fmla="*/ 2068914 h 3546709"/>
              <a:gd name="connsiteX8" fmla="*/ 3208712 w 3208712"/>
              <a:gd name="connsiteY8" fmla="*/ 2068914 h 3546709"/>
              <a:gd name="connsiteX9" fmla="*/ 3208712 w 3208712"/>
              <a:gd name="connsiteY9" fmla="*/ 2955591 h 3546709"/>
              <a:gd name="connsiteX10" fmla="*/ 3208712 w 3208712"/>
              <a:gd name="connsiteY10" fmla="*/ 3011913 h 3546709"/>
              <a:gd name="connsiteX11" fmla="*/ 2673916 w 3208712"/>
              <a:gd name="connsiteY11" fmla="*/ 3546709 h 3546709"/>
              <a:gd name="connsiteX12" fmla="*/ 1336963 w 3208712"/>
              <a:gd name="connsiteY12" fmla="*/ 3546709 h 3546709"/>
              <a:gd name="connsiteX13" fmla="*/ 534785 w 3208712"/>
              <a:gd name="connsiteY13" fmla="*/ 3546709 h 3546709"/>
              <a:gd name="connsiteX14" fmla="*/ 534785 w 3208712"/>
              <a:gd name="connsiteY14" fmla="*/ 3546709 h 3546709"/>
              <a:gd name="connsiteX15" fmla="*/ 534796 w 3208712"/>
              <a:gd name="connsiteY15" fmla="*/ 3546709 h 3546709"/>
              <a:gd name="connsiteX16" fmla="*/ 0 w 3208712"/>
              <a:gd name="connsiteY16" fmla="*/ 3011913 h 3546709"/>
              <a:gd name="connsiteX17" fmla="*/ 0 w 3208712"/>
              <a:gd name="connsiteY17" fmla="*/ 2955591 h 3546709"/>
              <a:gd name="connsiteX18" fmla="*/ -1159372 w 3208712"/>
              <a:gd name="connsiteY18" fmla="*/ 1851666 h 3546709"/>
              <a:gd name="connsiteX19" fmla="*/ 0 w 3208712"/>
              <a:gd name="connsiteY19" fmla="*/ 2068914 h 3546709"/>
              <a:gd name="connsiteX20" fmla="*/ 0 w 3208712"/>
              <a:gd name="connsiteY20" fmla="*/ 534796 h 3546709"/>
              <a:gd name="connsiteX0" fmla="*/ 810238 w 4018950"/>
              <a:gd name="connsiteY0" fmla="*/ 534796 h 3546709"/>
              <a:gd name="connsiteX1" fmla="*/ 1345034 w 4018950"/>
              <a:gd name="connsiteY1" fmla="*/ 0 h 3546709"/>
              <a:gd name="connsiteX2" fmla="*/ 1345023 w 4018950"/>
              <a:gd name="connsiteY2" fmla="*/ 0 h 3546709"/>
              <a:gd name="connsiteX3" fmla="*/ 1345023 w 4018950"/>
              <a:gd name="connsiteY3" fmla="*/ 0 h 3546709"/>
              <a:gd name="connsiteX4" fmla="*/ 2147201 w 4018950"/>
              <a:gd name="connsiteY4" fmla="*/ 0 h 3546709"/>
              <a:gd name="connsiteX5" fmla="*/ 3484154 w 4018950"/>
              <a:gd name="connsiteY5" fmla="*/ 0 h 3546709"/>
              <a:gd name="connsiteX6" fmla="*/ 4018950 w 4018950"/>
              <a:gd name="connsiteY6" fmla="*/ 534796 h 3546709"/>
              <a:gd name="connsiteX7" fmla="*/ 4018950 w 4018950"/>
              <a:gd name="connsiteY7" fmla="*/ 2068914 h 3546709"/>
              <a:gd name="connsiteX8" fmla="*/ 4018950 w 4018950"/>
              <a:gd name="connsiteY8" fmla="*/ 2068914 h 3546709"/>
              <a:gd name="connsiteX9" fmla="*/ 4018950 w 4018950"/>
              <a:gd name="connsiteY9" fmla="*/ 2955591 h 3546709"/>
              <a:gd name="connsiteX10" fmla="*/ 4018950 w 4018950"/>
              <a:gd name="connsiteY10" fmla="*/ 3011913 h 3546709"/>
              <a:gd name="connsiteX11" fmla="*/ 3484154 w 4018950"/>
              <a:gd name="connsiteY11" fmla="*/ 3546709 h 3546709"/>
              <a:gd name="connsiteX12" fmla="*/ 2147201 w 4018950"/>
              <a:gd name="connsiteY12" fmla="*/ 3546709 h 3546709"/>
              <a:gd name="connsiteX13" fmla="*/ 1345023 w 4018950"/>
              <a:gd name="connsiteY13" fmla="*/ 3546709 h 3546709"/>
              <a:gd name="connsiteX14" fmla="*/ 1345023 w 4018950"/>
              <a:gd name="connsiteY14" fmla="*/ 3546709 h 3546709"/>
              <a:gd name="connsiteX15" fmla="*/ 1345034 w 4018950"/>
              <a:gd name="connsiteY15" fmla="*/ 3546709 h 3546709"/>
              <a:gd name="connsiteX16" fmla="*/ 810238 w 4018950"/>
              <a:gd name="connsiteY16" fmla="*/ 3011913 h 3546709"/>
              <a:gd name="connsiteX17" fmla="*/ 810238 w 4018950"/>
              <a:gd name="connsiteY17" fmla="*/ 2955591 h 3546709"/>
              <a:gd name="connsiteX18" fmla="*/ 0 w 4018950"/>
              <a:gd name="connsiteY18" fmla="*/ 1951419 h 3546709"/>
              <a:gd name="connsiteX19" fmla="*/ 810238 w 4018950"/>
              <a:gd name="connsiteY19" fmla="*/ 2068914 h 3546709"/>
              <a:gd name="connsiteX20" fmla="*/ 810238 w 4018950"/>
              <a:gd name="connsiteY20" fmla="*/ 534796 h 3546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8950" h="3546709">
                <a:moveTo>
                  <a:pt x="810238" y="534796"/>
                </a:moveTo>
                <a:cubicBezTo>
                  <a:pt x="810238" y="239436"/>
                  <a:pt x="1049674" y="0"/>
                  <a:pt x="1345034" y="0"/>
                </a:cubicBezTo>
                <a:lnTo>
                  <a:pt x="1345023" y="0"/>
                </a:lnTo>
                <a:lnTo>
                  <a:pt x="1345023" y="0"/>
                </a:lnTo>
                <a:lnTo>
                  <a:pt x="2147201" y="0"/>
                </a:lnTo>
                <a:lnTo>
                  <a:pt x="3484154" y="0"/>
                </a:lnTo>
                <a:cubicBezTo>
                  <a:pt x="3779514" y="0"/>
                  <a:pt x="4018950" y="239436"/>
                  <a:pt x="4018950" y="534796"/>
                </a:cubicBezTo>
                <a:lnTo>
                  <a:pt x="4018950" y="2068914"/>
                </a:lnTo>
                <a:lnTo>
                  <a:pt x="4018950" y="2068914"/>
                </a:lnTo>
                <a:lnTo>
                  <a:pt x="4018950" y="2955591"/>
                </a:lnTo>
                <a:lnTo>
                  <a:pt x="4018950" y="3011913"/>
                </a:lnTo>
                <a:cubicBezTo>
                  <a:pt x="4018950" y="3307273"/>
                  <a:pt x="3779514" y="3546709"/>
                  <a:pt x="3484154" y="3546709"/>
                </a:cubicBezTo>
                <a:lnTo>
                  <a:pt x="2147201" y="3546709"/>
                </a:lnTo>
                <a:lnTo>
                  <a:pt x="1345023" y="3546709"/>
                </a:lnTo>
                <a:lnTo>
                  <a:pt x="1345023" y="3546709"/>
                </a:lnTo>
                <a:lnTo>
                  <a:pt x="1345034" y="3546709"/>
                </a:lnTo>
                <a:cubicBezTo>
                  <a:pt x="1049674" y="3546709"/>
                  <a:pt x="810238" y="3307273"/>
                  <a:pt x="810238" y="3011913"/>
                </a:cubicBezTo>
                <a:lnTo>
                  <a:pt x="810238" y="2955591"/>
                </a:lnTo>
                <a:lnTo>
                  <a:pt x="0" y="1951419"/>
                </a:lnTo>
                <a:lnTo>
                  <a:pt x="810238" y="2068914"/>
                </a:lnTo>
                <a:lnTo>
                  <a:pt x="810238" y="53479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199" y="262489"/>
            <a:ext cx="10515600" cy="922499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透析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液回路の各部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名称と役割❷</a:t>
            </a:r>
            <a:endParaRPr kumimoji="1"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4167" t="13704" r="21667" b="30926"/>
          <a:stretch/>
        </p:blipFill>
        <p:spPr>
          <a:xfrm>
            <a:off x="404766" y="1223921"/>
            <a:ext cx="7292974" cy="3062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90707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7896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5196" y="224489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トラブル対応➊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14507" y="637348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/>
          <a:srcRect l="8888" t="28661" r="13889" b="29576"/>
          <a:stretch/>
        </p:blipFill>
        <p:spPr>
          <a:xfrm>
            <a:off x="487338" y="1465943"/>
            <a:ext cx="11021193" cy="34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3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5196" y="52033"/>
            <a:ext cx="10515600" cy="95659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28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トラブル対応❷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85478" y="643410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/>
              <a:t>🄫医学書院</a:t>
            </a:r>
            <a:r>
              <a:rPr lang="en-US" altLang="ja-JP" sz="1400" dirty="0" smtClean="0"/>
              <a:t>2021</a:t>
            </a:r>
            <a:r>
              <a:rPr lang="ja-JP" altLang="en-US" sz="1400" dirty="0" smtClean="0"/>
              <a:t>　無断</a:t>
            </a:r>
            <a:r>
              <a:rPr lang="ja-JP" altLang="en-US" sz="1400" dirty="0"/>
              <a:t>複製禁止</a:t>
            </a:r>
            <a:endParaRPr kumimoji="1"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7302" t="33598" r="29286" b="8272"/>
          <a:stretch/>
        </p:blipFill>
        <p:spPr>
          <a:xfrm>
            <a:off x="705197" y="790918"/>
            <a:ext cx="10704286" cy="551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3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244</Words>
  <Application>Microsoft Office PowerPoint</Application>
  <PresentationFormat>ワイド画面</PresentationFormat>
  <Paragraphs>84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游ゴシック Medium</vt:lpstr>
      <vt:lpstr>Arial</vt:lpstr>
      <vt:lpstr>Office テーマ</vt:lpstr>
      <vt:lpstr>PowerPoint プレゼンテーション</vt:lpstr>
      <vt:lpstr>PowerPoint プレゼンテーション</vt:lpstr>
      <vt:lpstr>メカニズム</vt:lpstr>
      <vt:lpstr>血液回路の各部名称と役割➊</vt:lpstr>
      <vt:lpstr>血液回路の各部名称と役割❷</vt:lpstr>
      <vt:lpstr>透析液回路の各部名称と役割➊</vt:lpstr>
      <vt:lpstr>透析液回路の各部名称と役割❷</vt:lpstr>
      <vt:lpstr>トラブル対応➊</vt:lpstr>
      <vt:lpstr>トラブル対応❷</vt:lpstr>
      <vt:lpstr>トラブル対応❸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33</cp:revision>
  <dcterms:created xsi:type="dcterms:W3CDTF">2021-05-04T04:04:45Z</dcterms:created>
  <dcterms:modified xsi:type="dcterms:W3CDTF">2021-10-06T02:03:40Z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