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6" r:id="rId3"/>
    <p:sldId id="303" r:id="rId4"/>
    <p:sldId id="259" r:id="rId5"/>
    <p:sldId id="260" r:id="rId6"/>
    <p:sldId id="261" r:id="rId7"/>
    <p:sldId id="262" r:id="rId8"/>
    <p:sldId id="263" r:id="rId9"/>
    <p:sldId id="264" r:id="rId10"/>
    <p:sldId id="315" r:id="rId11"/>
    <p:sldId id="317" r:id="rId12"/>
    <p:sldId id="318" r:id="rId13"/>
    <p:sldId id="319" r:id="rId1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40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58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BCFDD-5587-408B-ADAF-4D23F871E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3642-5102-4023-B805-CA2CA0497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A8610-C608-4F5C-ADB7-82ECA808F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DD1B3-F1BB-4981-8C62-D8DF0C9521A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1661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CA8296-3AE7-4A72-8D40-47EDE8945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7A5532-F851-4411-B0C4-F52C502BB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773242-FE51-403C-BBE4-9F622E15E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7ED7F-D328-480D-BE28-CD92210CD0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25587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D1DACF-D925-430A-BCC0-F208B2AE8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885CE5-4FC9-4CB1-9F16-C90AF9AB15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ECA638-4E5A-42F9-92C1-F8CE1BEDD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F2505-C728-4C8C-A93D-476976EAEB9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12096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8834D-0A65-4DD0-8E73-591F25A10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7FA36-0DCD-42CD-8554-C5926DF69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9B62E-ADEE-4A83-B6D8-1B83E1C2D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CE7F5-11DB-42EB-B6A2-6AC75DFAA6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8398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8985A-5355-49B4-B069-FC414E86B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FF31B1-D1EE-4E78-87C8-F32C29754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1B1381-8488-4C0E-8AC4-B79BA0827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BC6D4-17E5-47AE-B566-5A8F008C2DD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7644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60554A-B1C3-45C2-AD2D-B2A9917CA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D88705-8D41-4AFB-8B06-EF04C3F88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F63DB1-0735-4BDF-AE32-ED4FDFAB0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F65A8-8346-4082-85EB-27BF5CAE5C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2676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42987A-36A1-4504-B6B5-B94A84468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7FA818-6A24-4B21-A753-00EEC4943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2A729-3DA6-4C84-B0D0-582C85F66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453AB-6927-4226-B380-D4B664EB002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87385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24691-1E8F-454A-974E-FEF3B557E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6CEA9-C0C8-479E-971E-308817D24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CB18C-4BCB-4379-9211-E24E1086F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1AE76-60F2-4A28-9D4E-CDF7AB032B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9718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23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8CEA7-79C2-409F-8767-ED55DA0C9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201992-1C5D-4ED9-AB62-DDAC999B6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676F2-CF6B-4786-851F-E2CB75FB7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F3E34-352F-4E7C-BFBF-E24FF518399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40491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5D2D31-35C1-4956-A268-F8B9E0594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54DB81-8600-4A7B-B25D-625858CC4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AB7445-6DEA-456D-863F-87F6919AB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BAEF4-861F-409F-ACA9-B244852E45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84103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B3B0EB-D264-447B-8F07-5F5B91FCC0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1C93DA-20A2-49E7-A8BF-C7B9AEF1A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1CC84-701C-4D2B-A99A-D83D24946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A2C1A-656A-4320-BF96-1AF16403A8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0355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8F95CA-6372-4890-AE78-99F044280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6C51B0-7752-4539-8EC2-A6EF03D35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D59EC6-1108-4FFF-8B42-68BB28D9B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FF56D-A9AB-4A49-BF52-5A10E91B41C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10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3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8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4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12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84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8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45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00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C18010-24E3-445E-A40F-19879D942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628031-AC0E-4513-A49D-642B9B733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E30DEE-411A-41DD-915F-E61CB0E78C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A745F2-1454-4778-BEFE-6D916A7E17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95ED45-0038-4399-81C4-0F44519CED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D351B6E-EECC-4ECD-A796-CCBA392261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206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449669" y="2986385"/>
            <a:ext cx="1148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Ⅱ-17</a:t>
            </a:r>
            <a:r>
              <a:rPr kumimoji="1" lang="ja-JP" altLang="en-US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5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IABP</a:t>
            </a:r>
            <a:r>
              <a:rPr kumimoji="1" lang="ja-JP" altLang="en-US" sz="4400" dirty="0">
                <a:solidFill>
                  <a:schemeClr val="bg1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（大動脈内バルーンポンプ）</a:t>
            </a:r>
            <a:endParaRPr kumimoji="1" lang="ja-JP" altLang="en-US" sz="5400" dirty="0">
              <a:solidFill>
                <a:schemeClr val="bg1"/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5562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FFEE0E-E763-4A86-A9F6-25C8C62099EF}"/>
              </a:ext>
            </a:extLst>
          </p:cNvPr>
          <p:cNvSpPr/>
          <p:nvPr/>
        </p:nvSpPr>
        <p:spPr>
          <a:xfrm>
            <a:off x="4296568" y="734785"/>
            <a:ext cx="380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対応❷</a:t>
            </a:r>
            <a:endParaRPr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8055" t="34198" r="11111" b="26049"/>
          <a:stretch/>
        </p:blipFill>
        <p:spPr>
          <a:xfrm>
            <a:off x="508000" y="2188444"/>
            <a:ext cx="11163300" cy="35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58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FFEE0E-E763-4A86-A9F6-25C8C62099EF}"/>
              </a:ext>
            </a:extLst>
          </p:cNvPr>
          <p:cNvSpPr/>
          <p:nvPr/>
        </p:nvSpPr>
        <p:spPr>
          <a:xfrm>
            <a:off x="4296568" y="734785"/>
            <a:ext cx="380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対応❸</a:t>
            </a:r>
            <a:endParaRPr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1770" t="36112" r="5730" b="22962"/>
          <a:stretch/>
        </p:blipFill>
        <p:spPr>
          <a:xfrm>
            <a:off x="497196" y="2247900"/>
            <a:ext cx="11123304" cy="3103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FFEE0E-E763-4A86-A9F6-25C8C62099EF}"/>
              </a:ext>
            </a:extLst>
          </p:cNvPr>
          <p:cNvSpPr/>
          <p:nvPr/>
        </p:nvSpPr>
        <p:spPr>
          <a:xfrm>
            <a:off x="4296568" y="734785"/>
            <a:ext cx="380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対応➍</a:t>
            </a:r>
            <a:endParaRPr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1772" t="30555" r="6042" b="38148"/>
          <a:stretch/>
        </p:blipFill>
        <p:spPr>
          <a:xfrm>
            <a:off x="505594" y="2731295"/>
            <a:ext cx="11384009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00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72BE34-0EEC-4099-922F-0951EEC19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9083" y="1577643"/>
            <a:ext cx="5043777" cy="395128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補助循環装置として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ICU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CCU</a:t>
            </a:r>
            <a:r>
              <a:rPr kumimoji="1"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手術室，心臓カテー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テル室などで，急性心筋梗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塞，狭心症，開心術後の低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心拍出量症候群などの患者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に使用する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endParaRPr kumimoji="1" lang="ja-JP" altLang="en-US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A482F25-E721-4DFA-883D-2D060B3DB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1559751"/>
            <a:ext cx="5630222" cy="4199862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心電図の乱れ，不整脈の発生，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ペースメーカ使用などによるト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リガー不良に注意する 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バルーンカテーテルの折れやカ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テーテル内への血液の浸入が</a:t>
            </a:r>
            <a:r>
              <a:rPr kumimoji="1"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いか確認する 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カテーテル挿入側で下肢虚血を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起こすことがある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709083" y="745470"/>
            <a:ext cx="1694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▶</a:t>
            </a:r>
            <a:r>
              <a:rPr lang="ja-JP" altLang="en-US" sz="4000" b="1" dirty="0" smtClean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目的</a:t>
            </a:r>
            <a:endParaRPr lang="ja-JP" altLang="en-US" sz="4000" b="1" dirty="0">
              <a:solidFill>
                <a:srgbClr val="4472C4">
                  <a:lumMod val="75000"/>
                </a:srgb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6193368" y="745470"/>
            <a:ext cx="42114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 smtClean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▶気</a:t>
            </a:r>
            <a:r>
              <a:rPr lang="ja-JP" altLang="en-US" sz="4000" b="1" dirty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をつける</a:t>
            </a:r>
            <a:r>
              <a:rPr lang="ja-JP" altLang="en-US" sz="4000" b="1" dirty="0" smtClean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</a:t>
            </a:r>
            <a:endParaRPr lang="ja-JP" altLang="en-US" sz="4000" b="1" dirty="0">
              <a:solidFill>
                <a:srgbClr val="4472C4">
                  <a:lumMod val="75000"/>
                </a:srgb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86094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3656993" y="156357"/>
            <a:ext cx="44326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IABP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の原理と効果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94F434F-5DD0-499D-8DBD-33667F66B629}"/>
              </a:ext>
            </a:extLst>
          </p:cNvPr>
          <p:cNvSpPr txBox="1"/>
          <p:nvPr/>
        </p:nvSpPr>
        <p:spPr>
          <a:xfrm>
            <a:off x="7635194" y="864243"/>
            <a:ext cx="420429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原理</a:t>
            </a:r>
            <a:endParaRPr kumimoji="1" lang="en-US" altLang="ja-JP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先端に細長いバルーンがついた</a:t>
            </a:r>
            <a:endParaRPr kumimoji="1" lang="en-US" altLang="ja-JP" sz="2000" dirty="0"/>
          </a:p>
          <a:p>
            <a:r>
              <a:rPr kumimoji="1" lang="ja-JP" altLang="en-US" sz="2000" dirty="0"/>
              <a:t>　</a:t>
            </a:r>
            <a:r>
              <a:rPr kumimoji="1" lang="en-US" altLang="ja-JP" sz="2000" dirty="0"/>
              <a:t>IABP</a:t>
            </a:r>
            <a:r>
              <a:rPr kumimoji="1" lang="ja-JP" altLang="en-US" sz="2000" dirty="0"/>
              <a:t>用バルーンカテーテルを胸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部下行大動脈に留置し，心拡張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期にバルーンを膨張（</a:t>
            </a:r>
            <a:r>
              <a:rPr kumimoji="1" lang="en-US" altLang="ja-JP" sz="2000" dirty="0"/>
              <a:t>inﬂate</a:t>
            </a:r>
            <a:r>
              <a:rPr kumimoji="1" lang="ja-JP" altLang="en-US" sz="2000" dirty="0"/>
              <a:t>），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心収縮期にバルーンを収縮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（</a:t>
            </a:r>
            <a:r>
              <a:rPr kumimoji="1" lang="en-US" altLang="ja-JP" sz="2000" dirty="0"/>
              <a:t>deﬂate</a:t>
            </a:r>
            <a:r>
              <a:rPr kumimoji="1" lang="ja-JP" altLang="en-US" sz="2000" dirty="0"/>
              <a:t>）させる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大動脈圧波形（または橈骨動脈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圧波形）において，拡張期圧の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著明な上昇がみられ，通常は収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縮期圧と拡張期圧の高さが逆転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する</a:t>
            </a:r>
            <a:endParaRPr kumimoji="1" lang="en-US" altLang="ja-JP" sz="2000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C3492CA-CA30-4A6A-A91F-95EE2ECBCC17}"/>
              </a:ext>
            </a:extLst>
          </p:cNvPr>
          <p:cNvSpPr txBox="1"/>
          <p:nvPr/>
        </p:nvSpPr>
        <p:spPr>
          <a:xfrm>
            <a:off x="352509" y="5138579"/>
            <a:ext cx="114869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２つの効果</a:t>
            </a:r>
            <a:endParaRPr kumimoji="1" lang="en-US" altLang="ja-JP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急速なバルーン収縮により拡張期末圧が低下し，次の心周期の収縮期圧が低下する。このことに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よって，心仕事量は減少し，心筋酸素消費量が減少する　</a:t>
            </a: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バルーン膨張により拡張期圧が上昇すると，冠動脈血流量は増加し，心筋酸素供給量が増加する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205839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26389" t="18025" r="26111" b="24691"/>
          <a:stretch/>
        </p:blipFill>
        <p:spPr>
          <a:xfrm>
            <a:off x="573764" y="867280"/>
            <a:ext cx="6166457" cy="418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47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4226339" y="231010"/>
            <a:ext cx="2893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IABP</a:t>
            </a:r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の構成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9F4C54-577D-467E-8BB4-40FFE17F4AF9}"/>
              </a:ext>
            </a:extLst>
          </p:cNvPr>
          <p:cNvSpPr txBox="1"/>
          <p:nvPr/>
        </p:nvSpPr>
        <p:spPr>
          <a:xfrm>
            <a:off x="8044995" y="938896"/>
            <a:ext cx="405936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</a:rPr>
              <a:t>全体</a:t>
            </a:r>
            <a:endParaRPr kumimoji="1" lang="en-US" altLang="ja-JP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en-US" altLang="ja-JP" dirty="0"/>
              <a:t>IABP</a:t>
            </a:r>
            <a:r>
              <a:rPr kumimoji="1" lang="ja-JP" altLang="en-US" dirty="0"/>
              <a:t>は，装置本体のモニタ部分で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得られた</a:t>
            </a:r>
            <a:r>
              <a:rPr kumimoji="1" lang="ja-JP" altLang="en-US" dirty="0" smtClean="0"/>
              <a:t>トリガ（</a:t>
            </a:r>
            <a:r>
              <a:rPr kumimoji="1" lang="ja-JP" altLang="en-US" dirty="0"/>
              <a:t>同期）</a:t>
            </a:r>
            <a:r>
              <a:rPr kumimoji="1" lang="ja-JP" altLang="en-US" dirty="0" smtClean="0"/>
              <a:t>信号</a:t>
            </a:r>
            <a:r>
              <a:rPr lang="ja-JP" altLang="en-US" dirty="0" smtClean="0"/>
              <a:t>（</a:t>
            </a:r>
            <a:r>
              <a:rPr kumimoji="1" lang="ja-JP" altLang="en-US" dirty="0" smtClean="0"/>
              <a:t>通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常</a:t>
            </a:r>
            <a:r>
              <a:rPr kumimoji="1" lang="ja-JP" altLang="en-US" dirty="0"/>
              <a:t>は心電図</a:t>
            </a:r>
            <a:r>
              <a:rPr kumimoji="1" lang="en-US" altLang="ja-JP" dirty="0"/>
              <a:t>R </a:t>
            </a:r>
            <a:r>
              <a:rPr kumimoji="1" lang="ja-JP" altLang="en-US" dirty="0"/>
              <a:t>波）を</a:t>
            </a:r>
            <a:r>
              <a:rPr kumimoji="1" lang="ja-JP" altLang="en-US" dirty="0" smtClean="0"/>
              <a:t>トリガ回路部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分で</a:t>
            </a:r>
            <a:r>
              <a:rPr kumimoji="1" lang="ja-JP" altLang="en-US" dirty="0"/>
              <a:t>検知し，これを基に</a:t>
            </a:r>
            <a:r>
              <a:rPr kumimoji="1" lang="ja-JP" altLang="en-US" dirty="0" smtClean="0"/>
              <a:t>駆動ポン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プを</a:t>
            </a:r>
            <a:r>
              <a:rPr kumimoji="1" lang="ja-JP" altLang="en-US" dirty="0"/>
              <a:t>コントロールして，</a:t>
            </a:r>
            <a:r>
              <a:rPr kumimoji="1" lang="ja-JP" altLang="en-US" dirty="0" smtClean="0"/>
              <a:t>ガス回路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につながる</a:t>
            </a:r>
            <a:r>
              <a:rPr kumimoji="1" lang="ja-JP" altLang="en-US" dirty="0"/>
              <a:t>バルーンを膨張</a:t>
            </a:r>
            <a:r>
              <a:rPr kumimoji="1" lang="ja-JP" altLang="en-US" dirty="0" smtClean="0"/>
              <a:t>・収縮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kumimoji="1" lang="ja-JP" altLang="en-US" dirty="0" smtClean="0"/>
              <a:t>させる </a:t>
            </a:r>
            <a:endParaRPr kumimoji="1" lang="ja-JP" altLang="en-US" dirty="0"/>
          </a:p>
          <a:p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</a:rPr>
              <a:t>モニタ部分 　</a:t>
            </a:r>
          </a:p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dirty="0"/>
              <a:t>心電図や動脈圧波形のモニタリン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グのほか，バルーン内圧波形やア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ラームメッセージなどを表示する</a:t>
            </a:r>
          </a:p>
          <a:p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</a:rPr>
              <a:t>駆動部分 </a:t>
            </a:r>
            <a:r>
              <a:rPr kumimoji="1" lang="ja-JP" altLang="en-US" b="1" dirty="0"/>
              <a:t>　</a:t>
            </a:r>
          </a:p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dirty="0"/>
              <a:t>駆動ポンプはモニタ部分の膨張・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収縮のタイミングの指示に従って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作動する</a:t>
            </a:r>
          </a:p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dirty="0"/>
              <a:t>ガス回路は駆動ポンプで発生させ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lang="ja-JP" altLang="en-US" dirty="0" err="1"/>
              <a:t>た</a:t>
            </a:r>
            <a:r>
              <a:rPr kumimoji="1" lang="ja-JP" altLang="en-US" dirty="0"/>
              <a:t>圧力をバルーンカテーテルに伝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えるガスの通路で，軽くて応答性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のよいヘリウムガスが使用される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E2C7D2B-BFA3-4175-9071-6AD72E9DE27C}"/>
              </a:ext>
            </a:extLst>
          </p:cNvPr>
          <p:cNvSpPr txBox="1"/>
          <p:nvPr/>
        </p:nvSpPr>
        <p:spPr>
          <a:xfrm>
            <a:off x="348311" y="5041941"/>
            <a:ext cx="7563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accent5">
                    <a:lumMod val="75000"/>
                  </a:schemeClr>
                </a:solidFill>
              </a:rPr>
              <a:t>バルーンカテーテル</a:t>
            </a:r>
            <a:r>
              <a:rPr kumimoji="1" lang="ja-JP" altLang="en-US" dirty="0"/>
              <a:t>  　</a:t>
            </a:r>
          </a:p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dirty="0"/>
              <a:t>カテーテルの先に細長いバルーンが付いたもので，大腿動脈から経皮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的に挿入される　</a:t>
            </a:r>
          </a:p>
          <a:p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dirty="0"/>
              <a:t>通常はダブルルーメン（二重内腔） になっていて，</a:t>
            </a:r>
            <a:r>
              <a:rPr kumimoji="1" lang="en-US" altLang="ja-JP" dirty="0"/>
              <a:t>1</a:t>
            </a:r>
            <a:r>
              <a:rPr kumimoji="1" lang="ja-JP" altLang="en-US" dirty="0"/>
              <a:t>つはバルーンを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膨張・収縮させるためのガスの通路，もう</a:t>
            </a:r>
            <a:r>
              <a:rPr kumimoji="1" lang="en-US" altLang="ja-JP" dirty="0"/>
              <a:t>1</a:t>
            </a:r>
            <a:r>
              <a:rPr kumimoji="1" lang="ja-JP" altLang="en-US" dirty="0"/>
              <a:t>つは大動脈圧のモニタリ</a:t>
            </a:r>
            <a:endParaRPr kumimoji="1" lang="en-US" altLang="ja-JP" dirty="0"/>
          </a:p>
          <a:p>
            <a:r>
              <a:rPr lang="ja-JP" altLang="en-US" dirty="0"/>
              <a:t>　</a:t>
            </a:r>
            <a:r>
              <a:rPr kumimoji="1" lang="ja-JP" altLang="en-US" dirty="0"/>
              <a:t>ング用のラインになっている 　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09453" y="6550223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13889" t="18025" r="17986" b="18889"/>
          <a:stretch/>
        </p:blipFill>
        <p:spPr>
          <a:xfrm>
            <a:off x="341535" y="938896"/>
            <a:ext cx="7535470" cy="392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74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529536" y="5416413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dirty="0" smtClean="0"/>
              <a:t>トリガ信号</a:t>
            </a:r>
            <a:r>
              <a:rPr lang="ja-JP" altLang="en-US" dirty="0"/>
              <a:t>に適した心電図波形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052A67C-DC7C-43D9-966E-2EEB97A296D3}"/>
              </a:ext>
            </a:extLst>
          </p:cNvPr>
          <p:cNvSpPr txBox="1"/>
          <p:nvPr/>
        </p:nvSpPr>
        <p:spPr>
          <a:xfrm>
            <a:off x="5510255" y="1737739"/>
            <a:ext cx="597142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心電図の誘導</a:t>
            </a:r>
            <a:r>
              <a:rPr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の</a:t>
            </a:r>
            <a:r>
              <a:rPr kumimoji="1"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選択</a:t>
            </a:r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kumimoji="1" lang="ja-JP" altLang="en-US" sz="2000" dirty="0"/>
              <a:t>　</a:t>
            </a: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正確なポンピングのために，最も大きく確実な</a:t>
            </a:r>
            <a:r>
              <a:rPr kumimoji="1" lang="en-US" altLang="ja-JP" sz="2000" dirty="0"/>
              <a:t>R</a:t>
            </a:r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波を得ることができる誘導を選択する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 smtClean="0"/>
              <a:t>トリガ信号</a:t>
            </a:r>
            <a:r>
              <a:rPr kumimoji="1" lang="ja-JP" altLang="en-US" sz="2000" dirty="0"/>
              <a:t>に適した波形がなかなか</a:t>
            </a:r>
            <a:r>
              <a:rPr kumimoji="1" lang="ja-JP" altLang="en-US" sz="2000" dirty="0" smtClean="0"/>
              <a:t>得られない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kumimoji="1" lang="ja-JP" altLang="en-US" sz="2000" dirty="0" smtClean="0"/>
              <a:t>場合</a:t>
            </a:r>
            <a:r>
              <a:rPr kumimoji="1" lang="ja-JP" altLang="en-US" sz="2000" dirty="0"/>
              <a:t>，正規の誘導にはこだわらず，より</a:t>
            </a:r>
            <a:r>
              <a:rPr kumimoji="1" lang="ja-JP" altLang="en-US" sz="2000" dirty="0" smtClean="0"/>
              <a:t>適切な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kumimoji="1" lang="ja-JP" altLang="en-US" sz="2000" dirty="0" smtClean="0"/>
              <a:t>波形</a:t>
            </a:r>
            <a:r>
              <a:rPr kumimoji="1" lang="ja-JP" altLang="en-US" sz="2000" dirty="0"/>
              <a:t>が得られるよう努力する </a:t>
            </a:r>
          </a:p>
          <a:p>
            <a:r>
              <a:rPr kumimoji="1" lang="ja-JP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トリガ信号</a:t>
            </a:r>
            <a:r>
              <a:rPr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の</a:t>
            </a:r>
            <a:r>
              <a:rPr kumimoji="1" lang="ja-JP" altLang="en-US" sz="2000" b="1" dirty="0">
                <a:solidFill>
                  <a:schemeClr val="accent5">
                    <a:lumMod val="75000"/>
                  </a:schemeClr>
                </a:solidFill>
              </a:rPr>
              <a:t>選択</a:t>
            </a: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en-US" altLang="ja-JP" sz="2000" dirty="0"/>
              <a:t>IABP</a:t>
            </a:r>
            <a:r>
              <a:rPr kumimoji="1" lang="ja-JP" altLang="en-US" sz="2000" dirty="0"/>
              <a:t>の</a:t>
            </a:r>
            <a:r>
              <a:rPr kumimoji="1" lang="ja-JP" altLang="en-US" sz="2000" dirty="0" smtClean="0"/>
              <a:t>トリガ信号</a:t>
            </a:r>
            <a:r>
              <a:rPr kumimoji="1" lang="ja-JP" altLang="en-US" sz="2000" dirty="0"/>
              <a:t>として，通常は心電図の</a:t>
            </a:r>
            <a:r>
              <a:rPr kumimoji="1" lang="en-US" altLang="ja-JP" sz="2000" dirty="0" smtClean="0"/>
              <a:t>R</a:t>
            </a:r>
            <a:r>
              <a:rPr lang="ja-JP" altLang="en-US" sz="2000" dirty="0" smtClean="0"/>
              <a:t>波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を</a:t>
            </a:r>
            <a:r>
              <a:rPr kumimoji="1" lang="ja-JP" altLang="en-US" sz="2000" dirty="0"/>
              <a:t>利用するが，</a:t>
            </a:r>
            <a:r>
              <a:rPr kumimoji="1" lang="ja-JP" altLang="en-US" sz="2000" dirty="0" smtClean="0"/>
              <a:t>ペースメーカパルストリガモー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kumimoji="1" lang="ja-JP" altLang="en-US" sz="2000" dirty="0" smtClean="0"/>
              <a:t>ド</a:t>
            </a:r>
            <a:r>
              <a:rPr kumimoji="1" lang="ja-JP" altLang="en-US" sz="2000" dirty="0"/>
              <a:t>なども選択できる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確実な</a:t>
            </a:r>
            <a:r>
              <a:rPr kumimoji="1" lang="ja-JP" altLang="en-US" sz="2000" dirty="0" smtClean="0"/>
              <a:t>トリガが</a:t>
            </a:r>
            <a:r>
              <a:rPr kumimoji="1" lang="ja-JP" altLang="en-US" sz="2000" dirty="0"/>
              <a:t>可能な，最適のモードを</a:t>
            </a:r>
            <a:r>
              <a:rPr kumimoji="1" lang="ja-JP" altLang="en-US" sz="2000" dirty="0" err="1" smtClean="0"/>
              <a:t>選択す</a:t>
            </a:r>
            <a:endParaRPr kumimoji="1" lang="en-US" altLang="ja-JP" sz="2000" dirty="0" smtClean="0"/>
          </a:p>
          <a:p>
            <a:r>
              <a:rPr lang="ja-JP" altLang="en-US" sz="2000" dirty="0"/>
              <a:t>　</a:t>
            </a:r>
            <a:r>
              <a:rPr kumimoji="1" lang="ja-JP" altLang="en-US" sz="2000" dirty="0" err="1" smtClean="0"/>
              <a:t>る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電気メス使用時など心電図が利用できない場合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には，動脈圧</a:t>
            </a:r>
            <a:r>
              <a:rPr kumimoji="1" lang="ja-JP" altLang="en-US" sz="2000" dirty="0" smtClean="0"/>
              <a:t>トリガモード</a:t>
            </a:r>
            <a:r>
              <a:rPr kumimoji="1" lang="ja-JP" altLang="en-US" sz="2000" dirty="0"/>
              <a:t>にする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3F5F57-F9C1-4194-B802-66EFE893F5FA}"/>
              </a:ext>
            </a:extLst>
          </p:cNvPr>
          <p:cNvSpPr txBox="1"/>
          <p:nvPr/>
        </p:nvSpPr>
        <p:spPr>
          <a:xfrm>
            <a:off x="2019633" y="515577"/>
            <a:ext cx="8022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トリガ信号</a:t>
            </a:r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の選択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5208" t="31235" r="30209" b="24197"/>
          <a:stretch/>
        </p:blipFill>
        <p:spPr>
          <a:xfrm>
            <a:off x="525316" y="1802833"/>
            <a:ext cx="4984939" cy="36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52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20972" t="50617" r="36597" b="24445"/>
          <a:stretch/>
        </p:blipFill>
        <p:spPr>
          <a:xfrm>
            <a:off x="1217376" y="2106434"/>
            <a:ext cx="9757247" cy="3225800"/>
          </a:xfrm>
          <a:prstGeom prst="rect">
            <a:avLst/>
          </a:prstGeom>
        </p:spPr>
      </p:pic>
      <p:sp>
        <p:nvSpPr>
          <p:cNvPr id="4" name="正方形/長方形 3"/>
          <p:cNvSpPr/>
          <p:nvPr/>
        </p:nvSpPr>
        <p:spPr>
          <a:xfrm>
            <a:off x="2457341" y="697727"/>
            <a:ext cx="68531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心電図によるタイミング選択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0DFA87-5EC1-4F69-A648-A891A06D7930}"/>
              </a:ext>
            </a:extLst>
          </p:cNvPr>
          <p:cNvSpPr txBox="1"/>
          <p:nvPr/>
        </p:nvSpPr>
        <p:spPr>
          <a:xfrm>
            <a:off x="701408" y="5698608"/>
            <a:ext cx="103650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400" dirty="0"/>
              <a:t>心電図の</a:t>
            </a:r>
            <a:r>
              <a:rPr kumimoji="1" lang="en-US" altLang="ja-JP" sz="2400" dirty="0"/>
              <a:t>T</a:t>
            </a:r>
            <a:r>
              <a:rPr kumimoji="1" lang="ja-JP" altLang="en-US" sz="2400" dirty="0"/>
              <a:t>波の頂点に膨張，</a:t>
            </a:r>
            <a:r>
              <a:rPr kumimoji="1" lang="en-US" altLang="ja-JP" sz="2400" dirty="0"/>
              <a:t>QRS</a:t>
            </a:r>
            <a:r>
              <a:rPr kumimoji="1" lang="ja-JP" altLang="en-US" sz="2400" dirty="0"/>
              <a:t>の直前に収縮のタイミングを設定する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209453" y="6526647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01698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2155135" y="494029"/>
            <a:ext cx="78790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動脈圧波形によるタイミング選択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B32486A-C1C2-41DD-84CC-3ED03269F2C5}"/>
              </a:ext>
            </a:extLst>
          </p:cNvPr>
          <p:cNvSpPr txBox="1"/>
          <p:nvPr/>
        </p:nvSpPr>
        <p:spPr>
          <a:xfrm>
            <a:off x="663271" y="4838935"/>
            <a:ext cx="10862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バルーンカテーテルが挿入され，ポンピングが開始されたら，動脈圧波形を観察しながら，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最終的なタイミング調整を行う</a:t>
            </a:r>
            <a:endParaRPr kumimoji="1" lang="en-US" altLang="ja-JP" sz="2000" dirty="0"/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このとき，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：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のモード（</a:t>
            </a:r>
            <a:r>
              <a:rPr kumimoji="1" lang="en-US" altLang="ja-JP" sz="2000" dirty="0"/>
              <a:t>2</a:t>
            </a:r>
            <a:r>
              <a:rPr kumimoji="1" lang="ja-JP" altLang="en-US" sz="2000" dirty="0"/>
              <a:t>心拍に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回の補助をする）にして，</a:t>
            </a:r>
            <a:r>
              <a:rPr kumimoji="1" lang="en-US" altLang="ja-JP" sz="2000" dirty="0"/>
              <a:t>IABP</a:t>
            </a:r>
            <a:r>
              <a:rPr kumimoji="1" lang="ja-JP" altLang="en-US" sz="2000" dirty="0"/>
              <a:t>の効果を確認しながら</a:t>
            </a:r>
            <a:endParaRPr kumimoji="1" lang="en-US" altLang="ja-JP" sz="2000" dirty="0"/>
          </a:p>
          <a:p>
            <a:r>
              <a:rPr lang="ja-JP" altLang="en-US" sz="2000" dirty="0"/>
              <a:t>　</a:t>
            </a:r>
            <a:r>
              <a:rPr kumimoji="1" lang="ja-JP" altLang="en-US" sz="2000" dirty="0"/>
              <a:t>タイミングの調整を行う</a:t>
            </a: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</a:rPr>
              <a:t>・</a:t>
            </a:r>
            <a:r>
              <a:rPr kumimoji="1" lang="ja-JP" altLang="en-US" sz="2000" dirty="0"/>
              <a:t>タイミングの設定が完了したら，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：</a:t>
            </a:r>
            <a:r>
              <a:rPr kumimoji="1" lang="en-US" altLang="ja-JP" sz="2000" dirty="0"/>
              <a:t>1</a:t>
            </a:r>
            <a:r>
              <a:rPr kumimoji="1" lang="ja-JP" altLang="en-US" sz="2000" dirty="0"/>
              <a:t>のモードに戻して，本格的にポンピングを開始する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325DFBB-D126-49F3-92D8-8C203F44F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858" t="27817" r="11619" b="30810"/>
          <a:stretch/>
        </p:blipFill>
        <p:spPr>
          <a:xfrm>
            <a:off x="1068647" y="1249402"/>
            <a:ext cx="10054705" cy="351585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137917" y="6543825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51805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5238" t="29930" r="30159" b="27319"/>
          <a:stretch/>
        </p:blipFill>
        <p:spPr>
          <a:xfrm>
            <a:off x="501146" y="1494846"/>
            <a:ext cx="11049319" cy="4866198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3112187" y="367085"/>
            <a:ext cx="58272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不適切なタイミング選択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13215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DFFEE0E-E763-4A86-A9F6-25C8C62099EF}"/>
              </a:ext>
            </a:extLst>
          </p:cNvPr>
          <p:cNvSpPr/>
          <p:nvPr/>
        </p:nvSpPr>
        <p:spPr>
          <a:xfrm>
            <a:off x="4296568" y="734785"/>
            <a:ext cx="3802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トラブル</a:t>
            </a:r>
            <a:r>
              <a:rPr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対応➊</a:t>
            </a:r>
            <a:endParaRPr lang="ja-JP" altLang="en-US" sz="4000" b="1" dirty="0">
              <a:solidFill>
                <a:schemeClr val="accent5">
                  <a:lumMod val="75000"/>
                </a:scheme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0208" t="29135" r="18404" b="39383"/>
          <a:stretch/>
        </p:blipFill>
        <p:spPr>
          <a:xfrm>
            <a:off x="495299" y="2536014"/>
            <a:ext cx="11404600" cy="28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5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204</Words>
  <Application>Microsoft Office PowerPoint</Application>
  <PresentationFormat>ワイド画面</PresentationFormat>
  <Paragraphs>101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ＭＳ Ｐゴシック</vt:lpstr>
      <vt:lpstr>游ゴシック</vt:lpstr>
      <vt:lpstr>游ゴシック Light</vt:lpstr>
      <vt:lpstr>游ゴシック Medium</vt:lpstr>
      <vt:lpstr>Arial</vt:lpstr>
      <vt:lpstr>Times New Roman</vt:lpstr>
      <vt:lpstr>Office テーマ</vt:lpstr>
      <vt:lpstr>標準デザイン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51</cp:revision>
  <dcterms:created xsi:type="dcterms:W3CDTF">2021-02-24T00:28:59Z</dcterms:created>
  <dcterms:modified xsi:type="dcterms:W3CDTF">2021-10-06T02:02:42Z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