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465" r:id="rId3"/>
    <p:sldId id="460" r:id="rId4"/>
    <p:sldId id="264" r:id="rId5"/>
    <p:sldId id="265" r:id="rId6"/>
    <p:sldId id="266" r:id="rId7"/>
    <p:sldId id="256" r:id="rId8"/>
    <p:sldId id="466" r:id="rId9"/>
    <p:sldId id="257" r:id="rId10"/>
    <p:sldId id="258" r:id="rId11"/>
    <p:sldId id="467" r:id="rId12"/>
    <p:sldId id="259" r:id="rId13"/>
    <p:sldId id="468" r:id="rId14"/>
    <p:sldId id="464" r:id="rId15"/>
    <p:sldId id="260" r:id="rId16"/>
    <p:sldId id="261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69E04-FE3F-40C8-8F4A-81C10C96F83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4A16C-CA87-4C7C-BD88-9D492B336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35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A16C-CA87-4C7C-BD88-9D492B3363B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58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4A16C-CA87-4C7C-BD88-9D492B3363B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01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4A16C-CA87-4C7C-BD88-9D492B3363B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949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4A16C-CA87-4C7C-BD88-9D492B3363B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37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7F2-F6BB-4402-BC87-6253F33410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AF49-8C81-47BB-8518-C04DF07F37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92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7F2-F6BB-4402-BC87-6253F33410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AF49-8C81-47BB-8518-C04DF07F37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08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7F2-F6BB-4402-BC87-6253F33410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AF49-8C81-47BB-8518-C04DF07F37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545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0BCFDD-5587-408B-ADAF-4D23F871E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3642-5102-4023-B805-CA2CA0497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A8610-C608-4F5C-ADB7-82ECA808F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DD1B3-F1BB-4981-8C62-D8DF0C9521A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5474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CA8296-3AE7-4A72-8D40-47EDE8945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7A5532-F851-4411-B0C4-F52C502BB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773242-FE51-403C-BBE4-9F622E15E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7ED7F-D328-480D-BE28-CD92210CD0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6124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D1DACF-D925-430A-BCC0-F208B2AE8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885CE5-4FC9-4CB1-9F16-C90AF9AB15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ECA638-4E5A-42F9-92C1-F8CE1BEDD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F2505-C728-4C8C-A93D-476976EAEB9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9147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8834D-0A65-4DD0-8E73-591F25A10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37FA36-0DCD-42CD-8554-C5926DF69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89B62E-ADEE-4A83-B6D8-1B83E1C2D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CE7F5-11DB-42EB-B6A2-6AC75DFAA6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5088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8985A-5355-49B4-B069-FC414E86B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FF31B1-D1EE-4E78-87C8-F32C29754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1B1381-8488-4C0E-8AC4-B79BA0827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BC6D4-17E5-47AE-B566-5A8F008C2DD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7578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60554A-B1C3-45C2-AD2D-B2A9917CA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D88705-8D41-4AFB-8B06-EF04C3F88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F63DB1-0735-4BDF-AE32-ED4FDFAB0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F65A8-8346-4082-85EB-27BF5CAE5C8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403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42987A-36A1-4504-B6B5-B94A84468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7FA818-6A24-4B21-A753-00EEC4943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72A729-3DA6-4C84-B0D0-582C85F66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453AB-6927-4226-B380-D4B664EB002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1446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24691-1E8F-454A-974E-FEF3B557E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6CEA9-C0C8-479E-971E-308817D24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2CB18C-4BCB-4379-9211-E24E1086F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1AE76-60F2-4A28-9D4E-CDF7AB032B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590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7F2-F6BB-4402-BC87-6253F33410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AF49-8C81-47BB-8518-C04DF07F37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115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8CEA7-79C2-409F-8767-ED55DA0C9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201992-1C5D-4ED9-AB62-DDAC999B6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676F2-CF6B-4786-851F-E2CB75FB7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F3E34-352F-4E7C-BFBF-E24FF518399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9138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5D2D31-35C1-4956-A268-F8B9E0594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54DB81-8600-4A7B-B25D-625858CC4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AB7445-6DEA-456D-863F-87F6919AB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BAEF4-861F-409F-ACA9-B244852E45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3303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B3B0EB-D264-447B-8F07-5F5B91FCC0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1C93DA-20A2-49E7-A8BF-C7B9AEF1A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1CC84-701C-4D2B-A99A-D83D24946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A2C1A-656A-4320-BF96-1AF16403A89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5840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8F95CA-6372-4890-AE78-99F044280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6C51B0-7752-4539-8EC2-A6EF03D35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D59EC6-1108-4FFF-8B42-68BB28D9B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FF56D-A9AB-4A49-BF52-5A10E91B41C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279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7F2-F6BB-4402-BC87-6253F33410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AF49-8C81-47BB-8518-C04DF07F37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00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7F2-F6BB-4402-BC87-6253F33410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AF49-8C81-47BB-8518-C04DF07F37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27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7F2-F6BB-4402-BC87-6253F33410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AF49-8C81-47BB-8518-C04DF07F37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59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7F2-F6BB-4402-BC87-6253F33410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AF49-8C81-47BB-8518-C04DF07F37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17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7F2-F6BB-4402-BC87-6253F33410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AF49-8C81-47BB-8518-C04DF07F37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69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7F2-F6BB-4402-BC87-6253F33410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AF49-8C81-47BB-8518-C04DF07F37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59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7F2-F6BB-4402-BC87-6253F33410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AF49-8C81-47BB-8518-C04DF07F37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5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877F2-F6BB-4402-BC87-6253F33410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CAF49-8C81-47BB-8518-C04DF07F37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04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C18010-24E3-445E-A40F-19879D942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628031-AC0E-4513-A49D-642B9B733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E30DEE-411A-41DD-915F-E61CB0E78C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A745F2-1454-4778-BEFE-6D916A7E17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95ED45-0038-4399-81C4-0F44519CED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D351B6E-EECC-4ECD-A796-CCBA392261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2578455" y="2477380"/>
            <a:ext cx="7041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Ⅰ-1</a:t>
            </a:r>
            <a:r>
              <a:rPr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</a:t>
            </a:r>
            <a:r>
              <a:rPr lang="ja-JP" altLang="en-US" sz="5400" dirty="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と安全</a:t>
            </a:r>
            <a:endParaRPr lang="ja-JP" altLang="en-US" sz="54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28372" y="3629609"/>
            <a:ext cx="834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000" dirty="0" smtClean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➊電気</a:t>
            </a:r>
            <a:r>
              <a:rPr lang="ja-JP" altLang="en-US" sz="4000" dirty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安全の</a:t>
            </a:r>
            <a:r>
              <a:rPr lang="ja-JP" altLang="en-US" sz="4000" dirty="0" smtClean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基礎</a:t>
            </a:r>
            <a:r>
              <a:rPr lang="ja-JP" altLang="en-US" sz="4000" dirty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知識</a:t>
            </a:r>
          </a:p>
        </p:txBody>
      </p:sp>
    </p:spTree>
    <p:extLst>
      <p:ext uri="{BB962C8B-B14F-4D97-AF65-F5344CB8AC3E}">
        <p14:creationId xmlns:p14="http://schemas.microsoft.com/office/powerpoint/2010/main" val="174419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2578455" y="2477380"/>
            <a:ext cx="7041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Ⅰ-1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　</a:t>
            </a: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ME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機器</a:t>
            </a:r>
            <a:r>
              <a:rPr kumimoji="1" lang="ja-JP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と安全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28372" y="3629609"/>
            <a:ext cx="8341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 smtClean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❸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ME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機器の</a:t>
            </a: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安全管理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76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7540" t="26261" r="4762" b="38466"/>
          <a:stretch/>
        </p:blipFill>
        <p:spPr>
          <a:xfrm>
            <a:off x="409838" y="1114779"/>
            <a:ext cx="11372323" cy="29040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44629" y="299535"/>
            <a:ext cx="10174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研修や保守点検が重要な</a:t>
            </a:r>
            <a:r>
              <a:rPr lang="en-US" altLang="ja-JP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</a:t>
            </a:r>
            <a:endParaRPr kumimoji="1" lang="ja-JP" altLang="en-US" sz="40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3A595A-68C2-40DD-9B7A-D9D9E647BEC6}"/>
              </a:ext>
            </a:extLst>
          </p:cNvPr>
          <p:cNvSpPr txBox="1"/>
          <p:nvPr/>
        </p:nvSpPr>
        <p:spPr>
          <a:xfrm>
            <a:off x="409837" y="4126204"/>
            <a:ext cx="1124409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平成</a:t>
            </a:r>
            <a:r>
              <a:rPr kumimoji="1" lang="en-US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19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2007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）年</a:t>
            </a:r>
            <a:r>
              <a:rPr kumimoji="1" lang="en-US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月</a:t>
            </a:r>
            <a:r>
              <a:rPr kumimoji="1" lang="en-US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日に改正医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療法が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施行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されて，すべて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の医療機関で「医療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</a:t>
            </a:r>
            <a:endParaRPr kumimoji="1" lang="en-US" altLang="ja-JP" sz="22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安全管理責任者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」 の配置が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義務付けられた</a:t>
            </a:r>
            <a:endParaRPr kumimoji="1"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2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医療機器安全管理責任者」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は，医師，歯科医師，薬剤師，（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助産師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），看護師，</a:t>
            </a:r>
            <a:endParaRPr kumimoji="1" lang="en-US" altLang="ja-JP" sz="22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歯科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衛生士），診療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放射線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技師，臨床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検査技師または臨床工学技士のいずれかの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資</a:t>
            </a:r>
            <a:endParaRPr kumimoji="1" lang="en-US" altLang="ja-JP" sz="22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格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を持って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いる常勤の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職員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で，管理者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（院長）を除いて誰でもなることが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できる</a:t>
            </a:r>
            <a:endParaRPr kumimoji="1"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2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en-US" altLang="ja-JP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機器を安全に使用するために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は，研修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や保守点検が大切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で，特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に重要な</a:t>
            </a:r>
            <a:r>
              <a:rPr kumimoji="1" lang="en-US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</a:t>
            </a:r>
            <a:endParaRPr kumimoji="1" lang="en-US" altLang="ja-JP" sz="22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指定されている</a:t>
            </a:r>
            <a:endParaRPr kumimoji="1" lang="ja-JP" altLang="en-US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99943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2578455" y="2477380"/>
            <a:ext cx="7041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Ⅰ-1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　</a:t>
            </a: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ME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機器</a:t>
            </a:r>
            <a:r>
              <a:rPr kumimoji="1" lang="ja-JP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と安全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28372" y="3629609"/>
            <a:ext cx="834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000" dirty="0" smtClean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➍</a:t>
            </a:r>
            <a:r>
              <a:rPr lang="en-US" altLang="ja-JP" sz="4000" dirty="0" smtClean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lang="ja-JP" altLang="en-US" sz="4000" dirty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機器と電磁波（電波）の問題</a:t>
            </a:r>
          </a:p>
        </p:txBody>
      </p:sp>
    </p:spTree>
    <p:extLst>
      <p:ext uri="{BB962C8B-B14F-4D97-AF65-F5344CB8AC3E}">
        <p14:creationId xmlns:p14="http://schemas.microsoft.com/office/powerpoint/2010/main" val="282881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8A2604-DEC3-4DC4-9D9F-C79250543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0" y="261430"/>
            <a:ext cx="11912599" cy="1049866"/>
          </a:xfrm>
        </p:spPr>
        <p:txBody>
          <a:bodyPr/>
          <a:lstStyle/>
          <a:p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携帯電話の電波による</a:t>
            </a:r>
            <a:r>
              <a:rPr kumimoji="1" lang="en-US" altLang="ja-JP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機器への影響に関す</a:t>
            </a:r>
            <a:r>
              <a:rPr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使用指針</a:t>
            </a:r>
            <a:r>
              <a:rPr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</a:t>
            </a:r>
            <a:r>
              <a:rPr lang="en-US" altLang="ja-JP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病院内における電波の安全使用の手引き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3126EE-BF0F-411C-9962-4331442E9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21" y="1455055"/>
            <a:ext cx="11618256" cy="527231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 smtClean="0">
                <a:solidFill>
                  <a:srgbClr val="FF33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平成</a:t>
            </a:r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1997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）年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に国から出された最初の指針を参考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に，大多数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の病院で「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携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帯電話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全面使用禁止」になっていた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が，その後，電波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出力の小さい第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世代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携帯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電話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が登場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し，</a:t>
            </a:r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ME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機器自身も電波に対する抵抗力が向上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した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 smtClean="0">
                <a:solidFill>
                  <a:srgbClr val="FF33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平成</a:t>
            </a:r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24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2012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）年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には電波出力が大きく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ME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機器への影響も大きかった第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世代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携帯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電話のサービスが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終了，植込み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型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ME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機器（植込み型心臓ペースメーカ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ICD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）に関する指針が平成</a:t>
            </a:r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25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2013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）年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月に改定された（離隔距離：</a:t>
            </a:r>
            <a:r>
              <a:rPr kumimoji="1" lang="en-US" altLang="ja-JP" sz="2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15cm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33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病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院内で使用される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ME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機器への影響調査も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行われ，平成</a:t>
            </a:r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26(2014)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月に「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医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療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機関における携帯電話等の使用に関する指針」が公表された（離隔距離：</a:t>
            </a:r>
            <a:r>
              <a:rPr kumimoji="1" lang="en-US" altLang="ja-JP" sz="2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1m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 smtClean="0">
                <a:solidFill>
                  <a:srgbClr val="FF33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さらに，総務省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の指示の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もと，電波環境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協議会に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おいて携帯電話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だけでなく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医用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テレメータ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や無線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LAN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などの電波利用機器の使用に対する調査・検討が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行われ，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平成</a:t>
            </a:r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28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2016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）年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月に「医療機関において安心・安全に電波を利用するため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endParaRPr kumimoji="1"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手引き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」が公表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された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74775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17500" y="295439"/>
            <a:ext cx="1155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植込み型心臓ペースメーカに影響を及ぼす可能性がある機器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129487" y="2583543"/>
            <a:ext cx="159656" cy="333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9722" t="21852" r="19722" b="7654"/>
          <a:stretch/>
        </p:blipFill>
        <p:spPr>
          <a:xfrm>
            <a:off x="1758950" y="880214"/>
            <a:ext cx="8674100" cy="567994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197241" y="655022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954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94267" y="189053"/>
            <a:ext cx="1079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エリアごとの携帯電話端末使用ルール設定（例）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5635" t="11728" r="15238" b="12081"/>
          <a:stretch/>
        </p:blipFill>
        <p:spPr>
          <a:xfrm>
            <a:off x="1258092" y="835383"/>
            <a:ext cx="9514532" cy="589879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209453" y="6535591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57499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59C3166-1EF1-42F2-87E5-C5766A870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324899"/>
            <a:ext cx="11658600" cy="781878"/>
          </a:xfrm>
        </p:spPr>
        <p:txBody>
          <a:bodyPr/>
          <a:lstStyle/>
          <a:p>
            <a:pPr eaLnBrk="1" hangingPunct="1"/>
            <a:r>
              <a:rPr lang="ja-JP" altLang="en-US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感電と</a:t>
            </a:r>
            <a:r>
              <a:rPr lang="en-US" altLang="ja-JP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100V</a:t>
            </a:r>
            <a:r>
              <a:rPr lang="ja-JP" altLang="en-US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の交流電源コンセントの周波数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2C3F669-4830-42AC-8F8C-580CE92C4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4188" y="1302216"/>
            <a:ext cx="10661816" cy="52216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ja-JP" altLang="en-US" sz="2800" dirty="0" smtClean="0">
                <a:solidFill>
                  <a:srgbClr val="FF33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・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人体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は電気の良導体で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あり，神経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や筋肉は電流によって興奮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し</a:t>
            </a:r>
            <a:endParaRPr lang="en-US" altLang="ja-JP" sz="2800" dirty="0" smtClean="0"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  <a:p>
            <a:pPr marL="0" indent="0" eaLnBrk="1" hangingPunct="1">
              <a:buNone/>
            </a:pP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　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たり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収縮したりする。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したがって，ある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値以上の電流が外部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か</a:t>
            </a:r>
            <a:endParaRPr lang="en-US" altLang="ja-JP" sz="2800" dirty="0" smtClean="0"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  <a:p>
            <a:pPr marL="0" indent="0" eaLnBrk="1" hangingPunct="1">
              <a:buNone/>
            </a:pP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　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ら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流れ込む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と，それ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に反応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する</a:t>
            </a:r>
            <a:endParaRPr lang="ja-JP" altLang="en-US" sz="2800" dirty="0"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  <a:p>
            <a:pPr marL="0" indent="0" eaLnBrk="1" hangingPunct="1">
              <a:buNone/>
            </a:pPr>
            <a:r>
              <a:rPr lang="ja-JP" altLang="en-US" sz="2800" dirty="0" smtClean="0">
                <a:solidFill>
                  <a:srgbClr val="FF33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・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この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ような人体の電気刺激反応を総称して</a:t>
            </a:r>
            <a:r>
              <a:rPr lang="ja-JP" altLang="en-US" sz="28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感電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（</a:t>
            </a:r>
            <a:r>
              <a:rPr lang="ja-JP" altLang="en-US" sz="28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電撃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）と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いう</a:t>
            </a:r>
            <a:endParaRPr lang="en-US" altLang="ja-JP" sz="2800" dirty="0"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  <a:p>
            <a:pPr marL="0" indent="0" eaLnBrk="1" hangingPunct="1">
              <a:buNone/>
            </a:pPr>
            <a:r>
              <a:rPr lang="ja-JP" altLang="en-US" sz="2800" dirty="0" smtClean="0">
                <a:solidFill>
                  <a:srgbClr val="FF33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・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私たち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が利用している</a:t>
            </a:r>
            <a:r>
              <a:rPr lang="en-US" altLang="ja-JP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100V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の交流電源コンセントの電気の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周波</a:t>
            </a:r>
            <a:endParaRPr lang="en-US" altLang="ja-JP" sz="2800" dirty="0" smtClean="0"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  <a:p>
            <a:pPr marL="0" indent="0" eaLnBrk="1" hangingPunct="1">
              <a:buNone/>
            </a:pP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　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数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（</a:t>
            </a:r>
            <a:r>
              <a:rPr lang="en-US" altLang="ja-JP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1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秒間の電圧変化の回数で</a:t>
            </a:r>
            <a:r>
              <a:rPr lang="en-US" altLang="ja-JP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Hz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という単位を使う）は</a:t>
            </a:r>
            <a:r>
              <a:rPr lang="en-US" altLang="ja-JP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50 Hz </a:t>
            </a:r>
            <a:endParaRPr lang="en-US" altLang="ja-JP" sz="2800" dirty="0" smtClean="0"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  <a:p>
            <a:pPr marL="0" indent="0" eaLnBrk="1" hangingPunct="1">
              <a:buNone/>
            </a:pP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　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（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東日本）もしくは</a:t>
            </a:r>
            <a:r>
              <a:rPr lang="en-US" altLang="ja-JP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60 Hz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（西日本）だ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が，あいにく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人体は</a:t>
            </a:r>
            <a:r>
              <a:rPr lang="ja-JP" altLang="en-US" sz="2800" dirty="0" err="1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こ</a:t>
            </a:r>
            <a:endParaRPr lang="en-US" altLang="ja-JP" sz="2800" dirty="0" smtClean="0"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  <a:p>
            <a:pPr marL="0" indent="0" eaLnBrk="1" hangingPunct="1">
              <a:buNone/>
            </a:pP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　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の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くらいのゆっくりした周波数の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電流を感じやすい</a:t>
            </a:r>
            <a:endParaRPr lang="en-US" altLang="ja-JP" sz="2800" dirty="0"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  <a:p>
            <a:pPr marL="0" indent="0" eaLnBrk="1" hangingPunct="1">
              <a:buNone/>
            </a:pPr>
            <a:r>
              <a:rPr lang="ja-JP" altLang="en-US" sz="2800" dirty="0" smtClean="0">
                <a:solidFill>
                  <a:srgbClr val="FF33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</a:rPr>
              <a:t>・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外科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手術で使用する電気メス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は，安全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のため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に，人体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が感じ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に</a:t>
            </a:r>
            <a:endParaRPr lang="en-US" altLang="ja-JP" sz="2800" dirty="0" smtClean="0"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  <a:p>
            <a:pPr marL="0" indent="0" eaLnBrk="1" hangingPunct="1">
              <a:buNone/>
            </a:pP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　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くい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高い周波数の電流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を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用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いて切開</a:t>
            </a:r>
            <a:r>
              <a:rPr lang="ja-JP" altLang="en-US" sz="2800" dirty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・凝固を行って</a:t>
            </a:r>
            <a:r>
              <a:rPr lang="ja-JP" altLang="en-US" sz="2800" dirty="0" smtClean="0">
                <a:latin typeface="Yu Gothic Medium" panose="020B0500000000000000" pitchFamily="50" charset="-128"/>
                <a:ea typeface="Yu Gothic Medium" panose="020B0500000000000000" pitchFamily="50" charset="-128"/>
              </a:rPr>
              <a:t>いる</a:t>
            </a:r>
            <a:endParaRPr lang="ja-JP" altLang="en-US" sz="2800" dirty="0"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1429" t="35995" r="35476" b="36239"/>
          <a:stretch/>
        </p:blipFill>
        <p:spPr>
          <a:xfrm>
            <a:off x="582151" y="1016968"/>
            <a:ext cx="10658881" cy="386276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66365" y="278304"/>
            <a:ext cx="8215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100V</a:t>
            </a:r>
            <a:r>
              <a:rPr lang="ja-JP" altLang="en-US" sz="4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の交流電源コンセントの構造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5C11F3-BEDC-4237-BAA5-9A6F818ABC31}"/>
              </a:ext>
            </a:extLst>
          </p:cNvPr>
          <p:cNvSpPr txBox="1"/>
          <p:nvPr/>
        </p:nvSpPr>
        <p:spPr>
          <a:xfrm>
            <a:off x="213835" y="5305858"/>
            <a:ext cx="11720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en-US" altLang="ja-JP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100V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の交流電源コンセントの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つもしくは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つの穴はこのようになって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4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en-US" altLang="ja-JP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100V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側から機器に流れ込む電流は機器の中を通って接地側に戻る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が，一部の電流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漏れ電流となって接地極もしくは人体・大地を通って接地側に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戻る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10334" y="2172857"/>
            <a:ext cx="2482336" cy="197711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1429" t="68252" r="35476" b="28448"/>
          <a:stretch/>
        </p:blipFill>
        <p:spPr>
          <a:xfrm>
            <a:off x="582151" y="4864460"/>
            <a:ext cx="10663644" cy="45932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209453" y="6506187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131444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12259" y="222229"/>
            <a:ext cx="821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感電（電撃）の仕組み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B389A3-45D4-4FEF-9C44-C1335FCA5F78}"/>
              </a:ext>
            </a:extLst>
          </p:cNvPr>
          <p:cNvSpPr txBox="1"/>
          <p:nvPr/>
        </p:nvSpPr>
        <p:spPr>
          <a:xfrm>
            <a:off x="8904343" y="2678034"/>
            <a:ext cx="2995987" cy="2246769"/>
          </a:xfrm>
          <a:prstGeom prst="rect">
            <a:avLst/>
          </a:prstGeom>
          <a:noFill/>
          <a:ln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機器が接地されていない状態で絶縁不良がある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と，漏れ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電流は人体に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流れ込み，大地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を介して接地側に戻る。この時の漏れ電流が大きい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と，感電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事故が発生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267810" y="1060318"/>
            <a:ext cx="8378355" cy="5482200"/>
            <a:chOff x="329356" y="1074867"/>
            <a:chExt cx="8378355" cy="548220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/>
            <a:srcRect l="12540" t="18783" r="27222" b="11517"/>
            <a:stretch/>
          </p:blipFill>
          <p:spPr>
            <a:xfrm>
              <a:off x="329356" y="1074867"/>
              <a:ext cx="8378355" cy="5453105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/>
            <a:srcRect l="13998" t="79531" r="81511" b="16650"/>
            <a:stretch/>
          </p:blipFill>
          <p:spPr>
            <a:xfrm>
              <a:off x="340498" y="5776110"/>
              <a:ext cx="1116867" cy="534155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3"/>
            <a:srcRect l="40241" t="84972" r="42835" b="11517"/>
            <a:stretch/>
          </p:blipFill>
          <p:spPr>
            <a:xfrm>
              <a:off x="4059461" y="6205099"/>
              <a:ext cx="3016842" cy="351968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/>
            <a:srcRect l="29774" t="79102" r="65735" b="16616"/>
            <a:stretch/>
          </p:blipFill>
          <p:spPr>
            <a:xfrm>
              <a:off x="2585375" y="5744420"/>
              <a:ext cx="1122753" cy="602057"/>
            </a:xfrm>
            <a:prstGeom prst="rect">
              <a:avLst/>
            </a:prstGeom>
          </p:spPr>
        </p:pic>
        <p:grpSp>
          <p:nvGrpSpPr>
            <p:cNvPr id="3" name="グループ化 2"/>
            <p:cNvGrpSpPr/>
            <p:nvPr/>
          </p:nvGrpSpPr>
          <p:grpSpPr>
            <a:xfrm>
              <a:off x="1122629" y="1590831"/>
              <a:ext cx="7333308" cy="3150682"/>
              <a:chOff x="1122629" y="1590831"/>
              <a:chExt cx="7333308" cy="3150682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 rotWithShape="1">
              <a:blip r:embed="rId3"/>
              <a:srcRect l="18301" t="37558" r="77338" b="57003"/>
              <a:stretch/>
            </p:blipFill>
            <p:spPr>
              <a:xfrm>
                <a:off x="1122629" y="2399168"/>
                <a:ext cx="993762" cy="697116"/>
              </a:xfrm>
              <a:prstGeom prst="rect">
                <a:avLst/>
              </a:prstGeom>
            </p:spPr>
          </p:pic>
          <p:pic>
            <p:nvPicPr>
              <p:cNvPr id="10" name="図 9"/>
              <p:cNvPicPr>
                <a:picLocks noChangeAspect="1"/>
              </p:cNvPicPr>
              <p:nvPr/>
            </p:nvPicPr>
            <p:blipFill rotWithShape="1">
              <a:blip r:embed="rId3"/>
              <a:srcRect l="44170" t="54008" r="50362" b="42289"/>
              <a:stretch/>
            </p:blipFill>
            <p:spPr>
              <a:xfrm>
                <a:off x="4409038" y="3838669"/>
                <a:ext cx="1158844" cy="441465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 rotWithShape="1">
              <a:blip r:embed="rId3"/>
              <a:srcRect l="34066" t="57171" r="64762" b="39473"/>
              <a:stretch/>
            </p:blipFill>
            <p:spPr>
              <a:xfrm>
                <a:off x="3245999" y="3960905"/>
                <a:ext cx="345582" cy="556774"/>
              </a:xfrm>
              <a:prstGeom prst="rect">
                <a:avLst/>
              </a:prstGeom>
            </p:spPr>
          </p:pic>
          <p:pic>
            <p:nvPicPr>
              <p:cNvPr id="12" name="図 11"/>
              <p:cNvPicPr>
                <a:picLocks noChangeAspect="1"/>
              </p:cNvPicPr>
              <p:nvPr/>
            </p:nvPicPr>
            <p:blipFill rotWithShape="1">
              <a:blip r:embed="rId3"/>
              <a:srcRect l="33789" t="38160" r="64649" b="58947"/>
              <a:stretch/>
            </p:blipFill>
            <p:spPr>
              <a:xfrm>
                <a:off x="3245998" y="2399168"/>
                <a:ext cx="409974" cy="427055"/>
              </a:xfrm>
              <a:prstGeom prst="rect">
                <a:avLst/>
              </a:prstGeom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 rotWithShape="1">
              <a:blip r:embed="rId3"/>
              <a:srcRect l="38863" t="35870" r="54432" b="60890"/>
              <a:stretch/>
            </p:blipFill>
            <p:spPr>
              <a:xfrm>
                <a:off x="3852604" y="2342111"/>
                <a:ext cx="1492086" cy="405615"/>
              </a:xfrm>
              <a:prstGeom prst="rect">
                <a:avLst/>
              </a:prstGeom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 rotWithShape="1">
              <a:blip r:embed="rId3"/>
              <a:srcRect l="66113" t="27451" r="30373" b="69540"/>
              <a:stretch/>
            </p:blipFill>
            <p:spPr>
              <a:xfrm>
                <a:off x="7677764" y="1590831"/>
                <a:ext cx="778173" cy="374676"/>
              </a:xfrm>
              <a:prstGeom prst="rect">
                <a:avLst/>
              </a:prstGeom>
            </p:spPr>
          </p:pic>
          <p:pic>
            <p:nvPicPr>
              <p:cNvPr id="15" name="図 14"/>
              <p:cNvPicPr>
                <a:picLocks noChangeAspect="1"/>
              </p:cNvPicPr>
              <p:nvPr/>
            </p:nvPicPr>
            <p:blipFill rotWithShape="1">
              <a:blip r:embed="rId3"/>
              <a:srcRect l="44897" t="27165" r="44753" b="70173"/>
              <a:stretch/>
            </p:blipFill>
            <p:spPr>
              <a:xfrm>
                <a:off x="4385023" y="1636814"/>
                <a:ext cx="2263365" cy="327404"/>
              </a:xfrm>
              <a:prstGeom prst="rect">
                <a:avLst/>
              </a:prstGeom>
            </p:spPr>
          </p:pic>
          <p:pic>
            <p:nvPicPr>
              <p:cNvPr id="16" name="図 15"/>
              <p:cNvPicPr>
                <a:picLocks noChangeAspect="1"/>
              </p:cNvPicPr>
              <p:nvPr/>
            </p:nvPicPr>
            <p:blipFill rotWithShape="1">
              <a:blip r:embed="rId3"/>
              <a:srcRect l="57440" t="60995" r="37093" b="35186"/>
              <a:stretch/>
            </p:blipFill>
            <p:spPr>
              <a:xfrm>
                <a:off x="6373640" y="4310550"/>
                <a:ext cx="1096996" cy="430963"/>
              </a:xfrm>
              <a:prstGeom prst="rect">
                <a:avLst/>
              </a:prstGeom>
            </p:spPr>
          </p:pic>
          <p:pic>
            <p:nvPicPr>
              <p:cNvPr id="17" name="図 16"/>
              <p:cNvPicPr>
                <a:picLocks noChangeAspect="1"/>
              </p:cNvPicPr>
              <p:nvPr/>
            </p:nvPicPr>
            <p:blipFill rotWithShape="1">
              <a:blip r:embed="rId3"/>
              <a:srcRect l="55878" t="50303" r="40737" b="45878"/>
              <a:stretch/>
            </p:blipFill>
            <p:spPr>
              <a:xfrm>
                <a:off x="6141182" y="3495045"/>
                <a:ext cx="734083" cy="465860"/>
              </a:xfrm>
              <a:prstGeom prst="rect">
                <a:avLst/>
              </a:prstGeom>
            </p:spPr>
          </p:pic>
        </p:grpSp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3"/>
            <a:srcRect l="65800" t="76927" r="30034" b="15639"/>
            <a:stretch/>
          </p:blipFill>
          <p:spPr>
            <a:xfrm>
              <a:off x="7634070" y="5617195"/>
              <a:ext cx="821867" cy="824955"/>
            </a:xfrm>
            <a:prstGeom prst="rect">
              <a:avLst/>
            </a:prstGeom>
          </p:spPr>
        </p:pic>
      </p:grpSp>
      <p:sp>
        <p:nvSpPr>
          <p:cNvPr id="21" name="テキスト ボックス 20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82222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25993" y="272534"/>
            <a:ext cx="821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接地による感電（電撃）の防止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21E3F7-A85C-47F9-9896-F3C43ECF8C7E}"/>
              </a:ext>
            </a:extLst>
          </p:cNvPr>
          <p:cNvSpPr txBox="1"/>
          <p:nvPr/>
        </p:nvSpPr>
        <p:spPr>
          <a:xfrm>
            <a:off x="8924555" y="2719745"/>
            <a:ext cx="2954866" cy="1938992"/>
          </a:xfrm>
          <a:prstGeom prst="rect">
            <a:avLst/>
          </a:prstGeom>
          <a:noFill/>
          <a:ln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絶縁不良があっても機器が接地されて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いれば，漏れ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電流は人体には流れ込まずに接地線を通って接地極から接地側に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戻る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162799" y="918865"/>
            <a:ext cx="8649789" cy="5663857"/>
            <a:chOff x="162799" y="918865"/>
            <a:chExt cx="8649789" cy="5663857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/>
            <a:srcRect l="11904" t="17935" r="26270" b="11659"/>
            <a:stretch/>
          </p:blipFill>
          <p:spPr>
            <a:xfrm>
              <a:off x="162799" y="918865"/>
              <a:ext cx="8649789" cy="5540752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l="39723" t="84788" r="42848" b="11659"/>
            <a:stretch/>
          </p:blipFill>
          <p:spPr>
            <a:xfrm>
              <a:off x="3560055" y="6164070"/>
              <a:ext cx="3650464" cy="418652"/>
            </a:xfrm>
            <a:prstGeom prst="rect">
              <a:avLst/>
            </a:prstGeom>
          </p:spPr>
        </p:pic>
        <p:grpSp>
          <p:nvGrpSpPr>
            <p:cNvPr id="19" name="グループ化 18"/>
            <p:cNvGrpSpPr/>
            <p:nvPr/>
          </p:nvGrpSpPr>
          <p:grpSpPr>
            <a:xfrm>
              <a:off x="289848" y="1389330"/>
              <a:ext cx="8235027" cy="5076669"/>
              <a:chOff x="289848" y="1389330"/>
              <a:chExt cx="8235027" cy="5076669"/>
            </a:xfrm>
          </p:grpSpPr>
          <p:pic>
            <p:nvPicPr>
              <p:cNvPr id="8" name="図 7"/>
              <p:cNvPicPr>
                <a:picLocks noChangeAspect="1"/>
              </p:cNvPicPr>
              <p:nvPr/>
            </p:nvPicPr>
            <p:blipFill rotWithShape="1">
              <a:blip r:embed="rId2"/>
              <a:srcRect l="14023" t="78788" r="81513" b="16035"/>
              <a:stretch/>
            </p:blipFill>
            <p:spPr>
              <a:xfrm>
                <a:off x="289848" y="5571351"/>
                <a:ext cx="1091744" cy="712006"/>
              </a:xfrm>
              <a:prstGeom prst="rect">
                <a:avLst/>
              </a:prstGeom>
            </p:spPr>
          </p:pic>
          <p:pic>
            <p:nvPicPr>
              <p:cNvPr id="16" name="図 15"/>
              <p:cNvPicPr>
                <a:picLocks noChangeAspect="1"/>
              </p:cNvPicPr>
              <p:nvPr/>
            </p:nvPicPr>
            <p:blipFill rotWithShape="1">
              <a:blip r:embed="rId2"/>
              <a:srcRect l="65934" t="77345" r="30049" b="15635"/>
              <a:stretch/>
            </p:blipFill>
            <p:spPr>
              <a:xfrm>
                <a:off x="7591424" y="5548371"/>
                <a:ext cx="933451" cy="917628"/>
              </a:xfrm>
              <a:prstGeom prst="rect">
                <a:avLst/>
              </a:prstGeom>
            </p:spPr>
          </p:pic>
          <p:grpSp>
            <p:nvGrpSpPr>
              <p:cNvPr id="3" name="グループ化 2"/>
              <p:cNvGrpSpPr/>
              <p:nvPr/>
            </p:nvGrpSpPr>
            <p:grpSpPr>
              <a:xfrm>
                <a:off x="1095993" y="1389330"/>
                <a:ext cx="7251749" cy="4753914"/>
                <a:chOff x="1095993" y="1389330"/>
                <a:chExt cx="7251749" cy="4753914"/>
              </a:xfrm>
            </p:grpSpPr>
            <p:pic>
              <p:nvPicPr>
                <p:cNvPr id="6" name="図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9833" t="79364" r="65896" b="17070"/>
                <a:stretch/>
              </p:blipFill>
              <p:spPr>
                <a:xfrm>
                  <a:off x="2480651" y="5657076"/>
                  <a:ext cx="1035066" cy="486168"/>
                </a:xfrm>
                <a:prstGeom prst="rect">
                  <a:avLst/>
                </a:prstGeom>
              </p:spPr>
            </p:pic>
            <p:pic>
              <p:nvPicPr>
                <p:cNvPr id="9" name="図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4097" t="57458" r="64868" b="40274"/>
                <a:stretch/>
              </p:blipFill>
              <p:spPr>
                <a:xfrm>
                  <a:off x="3213982" y="3952151"/>
                  <a:ext cx="309932" cy="465107"/>
                </a:xfrm>
                <a:prstGeom prst="rect">
                  <a:avLst/>
                </a:prstGeom>
              </p:spPr>
            </p:pic>
            <p:pic>
              <p:nvPicPr>
                <p:cNvPr id="10" name="図 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3985" t="38242" r="64591" b="58652"/>
                <a:stretch/>
              </p:blipFill>
              <p:spPr>
                <a:xfrm>
                  <a:off x="3213981" y="2341352"/>
                  <a:ext cx="384718" cy="472157"/>
                </a:xfrm>
                <a:prstGeom prst="rect">
                  <a:avLst/>
                </a:prstGeom>
              </p:spPr>
            </p:pic>
            <p:pic>
              <p:nvPicPr>
                <p:cNvPr id="11" name="図 1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8233" t="37509" r="77820" b="57199"/>
                <a:stretch/>
              </p:blipFill>
              <p:spPr>
                <a:xfrm>
                  <a:off x="1095993" y="2341353"/>
                  <a:ext cx="962341" cy="725698"/>
                </a:xfrm>
                <a:prstGeom prst="rect">
                  <a:avLst/>
                </a:prstGeom>
              </p:spPr>
            </p:pic>
            <p:pic>
              <p:nvPicPr>
                <p:cNvPr id="12" name="図 1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4759" t="26716" r="44961" b="70137"/>
                <a:stretch/>
              </p:blipFill>
              <p:spPr>
                <a:xfrm>
                  <a:off x="4305301" y="1389330"/>
                  <a:ext cx="2095500" cy="464287"/>
                </a:xfrm>
                <a:prstGeom prst="rect">
                  <a:avLst/>
                </a:prstGeom>
              </p:spPr>
            </p:pic>
            <p:pic>
              <p:nvPicPr>
                <p:cNvPr id="13" name="図 1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4441" t="54334" r="50317" b="43003"/>
                <a:stretch/>
              </p:blipFill>
              <p:spPr>
                <a:xfrm>
                  <a:off x="4488978" y="3738032"/>
                  <a:ext cx="1072708" cy="306490"/>
                </a:xfrm>
                <a:prstGeom prst="rect">
                  <a:avLst/>
                </a:prstGeom>
              </p:spPr>
            </p:pic>
            <p:pic>
              <p:nvPicPr>
                <p:cNvPr id="14" name="図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8975" t="36296" r="54421" b="61041"/>
                <a:stretch/>
              </p:blipFill>
              <p:spPr>
                <a:xfrm>
                  <a:off x="3761783" y="2263354"/>
                  <a:ext cx="1545518" cy="350530"/>
                </a:xfrm>
                <a:prstGeom prst="rect">
                  <a:avLst/>
                </a:prstGeom>
              </p:spPr>
            </p:pic>
            <p:pic>
              <p:nvPicPr>
                <p:cNvPr id="15" name="図 1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5582" t="27029" r="30674" b="69340"/>
                <a:stretch/>
              </p:blipFill>
              <p:spPr>
                <a:xfrm>
                  <a:off x="7486650" y="1441284"/>
                  <a:ext cx="861092" cy="469689"/>
                </a:xfrm>
                <a:prstGeom prst="rect">
                  <a:avLst/>
                </a:prstGeom>
              </p:spPr>
            </p:pic>
            <p:pic>
              <p:nvPicPr>
                <p:cNvPr id="17" name="図 1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7356" t="60518" r="37218" b="35963"/>
                <a:stretch/>
              </p:blipFill>
              <p:spPr>
                <a:xfrm>
                  <a:off x="6019800" y="4186933"/>
                  <a:ext cx="1240431" cy="452423"/>
                </a:xfrm>
                <a:prstGeom prst="rect">
                  <a:avLst/>
                </a:prstGeom>
              </p:spPr>
            </p:pic>
            <p:pic>
              <p:nvPicPr>
                <p:cNvPr id="18" name="図 1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5878" t="50303" r="40737" b="45878"/>
                <a:stretch/>
              </p:blipFill>
              <p:spPr>
                <a:xfrm>
                  <a:off x="6108987" y="3397908"/>
                  <a:ext cx="727379" cy="4616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1" name="テキスト ボックス 20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10686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9398" y="268515"/>
            <a:ext cx="1163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マクロショックとミクロショックが発生する電流値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715D61-8834-4418-9FB1-CACADD26A3C7}"/>
              </a:ext>
            </a:extLst>
          </p:cNvPr>
          <p:cNvSpPr txBox="1"/>
          <p:nvPr/>
        </p:nvSpPr>
        <p:spPr>
          <a:xfrm>
            <a:off x="461429" y="3836163"/>
            <a:ext cx="11269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電流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が皮膚を通して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流れ込み，再び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皮膚を通して流れ出ていく場合の感電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を，マクロショック　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macro-shock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：大きな電流による電撃）と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呼ぶ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0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マクロショック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は，約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mA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の電流で皮膚がビリビリと感じ始め（最小感知電流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），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 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mA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 “わかっているけど離せない” つまり自力で離脱できなくなり（離脱限界電流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），心室細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が発生するような非常に危険な状態は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 mA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以上の電流が流れた場合に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起こる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0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心臓内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に挿入するカテーテルや電極を通して機器の漏れ電流が流れる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と，ごくわずか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の電流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心臓をピンポイントで直撃することになる。このような感電をミクロショック（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micro-</a:t>
            </a: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shock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：小さな電流による電撃）と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呼ぶ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0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ミクロショック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場合，約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0.1 mA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100μA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）で心室細動が発生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7431" t="24691" r="8681" b="41111"/>
          <a:stretch/>
        </p:blipFill>
        <p:spPr>
          <a:xfrm>
            <a:off x="925890" y="1029527"/>
            <a:ext cx="10340212" cy="269195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09453" y="648890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90371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2578455" y="2477380"/>
            <a:ext cx="7041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Ⅰ-1</a:t>
            </a:r>
            <a:r>
              <a:rPr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</a:t>
            </a:r>
            <a:r>
              <a:rPr lang="ja-JP" altLang="en-US" sz="5400" dirty="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と安全</a:t>
            </a:r>
            <a:endParaRPr lang="ja-JP" altLang="en-US" sz="54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28372" y="3629609"/>
            <a:ext cx="8341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000" dirty="0" smtClean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❷</a:t>
            </a:r>
            <a:r>
              <a:rPr lang="en-US" altLang="ja-JP" sz="4000" dirty="0" smtClean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lang="ja-JP" altLang="en-US" sz="4000" dirty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機器の安全基準</a:t>
            </a:r>
          </a:p>
          <a:p>
            <a:pPr lvl="0" algn="ctr"/>
            <a:endParaRPr lang="ja-JP" altLang="en-US" sz="4000" dirty="0">
              <a:solidFill>
                <a:srgbClr val="FFFFFF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312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065653" y="291495"/>
            <a:ext cx="821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機器のクラス別分類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C866B4-F059-4CD8-A908-C3C932B5019C}"/>
              </a:ext>
            </a:extLst>
          </p:cNvPr>
          <p:cNvSpPr txBox="1"/>
          <p:nvPr/>
        </p:nvSpPr>
        <p:spPr>
          <a:xfrm>
            <a:off x="497952" y="4312289"/>
            <a:ext cx="113453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一般</a:t>
            </a:r>
            <a:r>
              <a:rPr kumimoji="1" lang="ja-JP" altLang="en-US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の電気機器でも感電（電撃）に対する安全のため</a:t>
            </a:r>
            <a:r>
              <a:rPr kumimoji="1" lang="ja-JP" altLang="en-US" sz="2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に，基礎的</a:t>
            </a:r>
            <a:r>
              <a:rPr kumimoji="1" lang="ja-JP" altLang="en-US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</a:t>
            </a:r>
            <a:r>
              <a:rPr kumimoji="1" lang="ja-JP" altLang="en-US" sz="2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絶縁</a:t>
            </a:r>
            <a:endParaRPr kumimoji="1" lang="en-US" altLang="ja-JP" sz="2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が施されている</a:t>
            </a:r>
            <a:endParaRPr kumimoji="1" lang="en-US" altLang="ja-JP" sz="2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6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en-US" altLang="ja-JP" sz="2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kumimoji="1" lang="ja-JP" altLang="en-US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機器の場合は安全性を高めるため</a:t>
            </a:r>
            <a:r>
              <a:rPr kumimoji="1" lang="ja-JP" altLang="en-US" sz="2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に，もう</a:t>
            </a:r>
            <a:r>
              <a:rPr kumimoji="1" lang="en-US" altLang="ja-JP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ja-JP" altLang="en-US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つの安全手段（追加</a:t>
            </a:r>
            <a:r>
              <a:rPr kumimoji="1" lang="ja-JP" altLang="en-US" sz="2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保護</a:t>
            </a:r>
            <a:endParaRPr kumimoji="1" lang="en-US" altLang="ja-JP" sz="2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手段）を設けて，二重</a:t>
            </a:r>
            <a:r>
              <a:rPr kumimoji="1" lang="ja-JP" altLang="en-US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安全構造になって</a:t>
            </a:r>
            <a:r>
              <a:rPr kumimoji="1" lang="ja-JP" altLang="en-US" sz="2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</a:t>
            </a:r>
            <a:endParaRPr kumimoji="1" lang="en-US" altLang="ja-JP" sz="2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6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この</a:t>
            </a:r>
            <a:r>
              <a:rPr kumimoji="1" lang="ja-JP" altLang="en-US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追加保護手段の方法に</a:t>
            </a:r>
            <a:r>
              <a:rPr kumimoji="1" lang="ja-JP" altLang="en-US" sz="2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よって，</a:t>
            </a:r>
            <a:r>
              <a:rPr lang="en-US" altLang="ja-JP" sz="2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lang="ja-JP" altLang="en-US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種類に</a:t>
            </a:r>
            <a:r>
              <a:rPr kumimoji="1" lang="ja-JP" altLang="en-US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クラス別分類されて</a:t>
            </a:r>
            <a:r>
              <a:rPr kumimoji="1" lang="ja-JP" altLang="en-US" sz="2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</a:t>
            </a:r>
            <a:endParaRPr kumimoji="1" lang="ja-JP" altLang="en-US" sz="2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857" t="21887" r="2778" b="36913"/>
          <a:stretch/>
        </p:blipFill>
        <p:spPr>
          <a:xfrm>
            <a:off x="503107" y="1206455"/>
            <a:ext cx="11340178" cy="278497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167012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16328" y="307576"/>
            <a:ext cx="9454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lang="ja-JP" altLang="en-US" sz="40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</a:t>
            </a:r>
            <a:r>
              <a:rPr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の装着部の形式による分類 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7143" t="15115" r="9286" b="11376"/>
          <a:stretch/>
        </p:blipFill>
        <p:spPr>
          <a:xfrm>
            <a:off x="678261" y="1218663"/>
            <a:ext cx="10530980" cy="521048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918338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401</Words>
  <Application>Microsoft Office PowerPoint</Application>
  <PresentationFormat>ワイド画面</PresentationFormat>
  <Paragraphs>82</Paragraphs>
  <Slides>15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ＭＳ Ｐゴシック</vt:lpstr>
      <vt:lpstr>Yu Gothic Medium</vt:lpstr>
      <vt:lpstr>游ゴシック</vt:lpstr>
      <vt:lpstr>游ゴシック Light</vt:lpstr>
      <vt:lpstr>游ゴシック Medium</vt:lpstr>
      <vt:lpstr>Arial</vt:lpstr>
      <vt:lpstr>Times New Roman</vt:lpstr>
      <vt:lpstr>Office テーマ</vt:lpstr>
      <vt:lpstr>標準デザイン</vt:lpstr>
      <vt:lpstr>PowerPoint プレゼンテーション</vt:lpstr>
      <vt:lpstr>感電と100V の交流電源コンセントの周波数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携帯電話の電波によるME機器への影響に関する使用指針と 病院内における電波の安全使用の手引き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大石橋 拓也</dc:creator>
  <cp:lastModifiedBy>医学書院</cp:lastModifiedBy>
  <cp:revision>56</cp:revision>
  <dcterms:created xsi:type="dcterms:W3CDTF">2021-02-23T23:59:01Z</dcterms:created>
  <dcterms:modified xsi:type="dcterms:W3CDTF">2021-10-06T01:57:39Z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