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7" r:id="rId2"/>
    <p:sldId id="257" r:id="rId3"/>
    <p:sldId id="258" r:id="rId4"/>
    <p:sldId id="259" r:id="rId5"/>
    <p:sldId id="256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CEA1-C037-4477-BE75-ABD66C7AD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B4006-FA98-4F85-AE92-8B75AA0E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A03E51-5CD0-4191-B014-4951DE51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765628-021C-41F2-8ACC-08C1725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A932A9-09D0-4DF1-9407-00C0630A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77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BE348-514F-476F-AB52-2FFC6DE4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5E6930-EFDF-461E-8633-204AFAAA4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17F0AE-9115-45FF-A7EC-EC41A102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B0AD0-0B7F-4E3D-BF45-11F4AEDE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73C6A-D4DA-4E5B-A56C-FE658E54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3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897689D-1496-427F-8109-7B20D5600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43336F-A0E2-4D2A-8105-F2461837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8B46AB-4F85-4C48-9EA7-A575D6EC1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F06B1A-80E1-4038-B2EF-FC3225A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713209-B29B-4B4D-A21F-5BDDCD9C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7AC36-7C72-410E-BCFD-0D07FD09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56A709-9928-4A90-ABCC-22B4D5A79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E9ABD-B20C-4515-96F1-71F94DBB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584888-F779-4A1D-8156-D89D95A9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C0D1A7-92E4-4C03-9070-8FB1BA8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4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44EF6-E8B1-4B5C-BEF5-1D51A5EC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5587D1-99A1-47C1-96AD-6353EB389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8A18BC-238E-4B2E-9E65-BC6ACEF9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3EE64-41F4-4502-8D8E-D5F77DA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AC3033-57BE-4AAA-995F-BE1C41F5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1D55B-540F-47FA-9811-462EEF15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96B87-FE37-4895-A9AF-ED73DDF2A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C96E96-6B69-427D-BD82-AECD7CD3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0921CF-05AA-4B90-A167-42129F8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343DB0-4AD2-4D32-ADB3-E0BDAC1C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5CA984-3FCB-4D2B-A5F0-905957F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2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C3647-6BEC-4DB9-A4EF-137995A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4AEF8-E021-4976-88F1-E6B30486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CD1B00-0241-40DF-B28C-C358B77E3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F29BD4-5C12-4E9C-A9A1-254AE1247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0C6F2B-3704-4654-B3BE-A3C328398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B7C168-4A87-46A2-B48A-51D9333F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BE8935-CB9B-472C-8399-6EA2FA90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4BE9AB-F544-464E-B65C-AF8831D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4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B95B-D557-429A-A64B-CBFF0E87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88D1F9-D094-4B15-B083-B9463939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4CB7FE-D18E-4AA9-9BB2-839C9D16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31CB54-CF46-4B1E-90CB-15CB47F7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8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606A52-FEE7-4D00-B02C-A52A9B2C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EE11DB-0ED3-4A1F-9E24-5832B56B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B9D88-D6ED-422C-8EF0-5CF0DE6F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8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924E4-5F25-4843-AB5B-B8E0518E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33BDC-17C6-428A-A824-73182EFC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2C4D41-1D63-4BF9-8129-7564C422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EC1214-A63E-4B09-9F17-10D7E630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C12B73-5951-461B-8BD9-ADDF1699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6DCD2-3A06-47DF-8424-C66E702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48857-A329-4B5C-A448-8C9D3191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2319F7-816B-4B32-AE54-6EA3609E2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970E53-6990-482F-BC1A-B2E7F876F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1D5667-3AF7-4219-90CD-A76BA640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CE34AE-1B5B-4BA9-9480-9DBAA529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13A638-45E5-42CD-AADF-C2F7B346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9C65E5-BFA8-40D5-9523-8A55533F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87CE4A-A5C2-4FF9-AD11-A00FA230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DFD874-8E52-4322-A880-294863397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848-B362-4179-98B8-6AEE7B950DD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A19C4A-1130-4E7D-93A6-97105EF2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48EEF-5737-487E-8104-274009763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2D1A-6AAB-4FCA-937A-A707401D8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03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811723" y="2981231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Ⅱ-12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除細動器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58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植込み型除細動器（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ICD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4C21AF-DBC7-4BE1-9228-10FAF448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475"/>
            <a:ext cx="10515600" cy="478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致死性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不整脈による心臓突然死を予防するための体内植込み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。致死性不整脈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を検出すると自動的に除細動治療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適応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・過去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に心室細動や心室頻拍を起こしたことがある場合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・ブルガダ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症候群などの突然死をきたす疾患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はペースメーカと同様に胸部皮下に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植え込み，除細動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リードを右心室に挿入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エネルギーは最大でも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40J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程度と体外式除細動器より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低エ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ネルギーで，出力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波形は二相性で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62356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1"/>
            <a:ext cx="10515600" cy="11303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ICD</a:t>
            </a:r>
            <a:r>
              <a:rPr lang="ja-JP" altLang="en-US" sz="40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植込み後の注意点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4C21AF-DBC7-4BE1-9228-10FAF448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800"/>
            <a:ext cx="10515600" cy="478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ICD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による治療が行われた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場合，患者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は速やかに病院を受診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適切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な治療が行われたかチェックを受ける必要が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ICD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植込み患者に電気メスや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CT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検査などの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X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線診断装置を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は，臨床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工学技士や取り扱い業者による立会いの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とで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設定変更などの適切な対応を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日常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生活では電磁干渉を防ぐ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IH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調理器や電気自動車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電器などの使用に注意が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必要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7951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126" y="905919"/>
            <a:ext cx="8409993" cy="1786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致死性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不整脈の治療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・心室細動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VF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心室頻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拍（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VT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心房性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の頻脈性不整脈の治療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・心房細動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AF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），心房粗動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AFL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3EC0D602-C6FF-42E8-93F7-D6EF186F8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27" y="5010558"/>
            <a:ext cx="10553700" cy="1847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sz="2400" dirty="0" smtClean="0">
                <a:latin typeface="+mn-ea"/>
              </a:rPr>
              <a:t>心</a:t>
            </a:r>
            <a:r>
              <a:rPr lang="ja-JP" altLang="en-US" sz="2400" dirty="0">
                <a:latin typeface="+mn-ea"/>
              </a:rPr>
              <a:t>静止には除細動治療の効果は</a:t>
            </a:r>
            <a:r>
              <a:rPr lang="ja-JP" altLang="en-US" sz="2400" dirty="0" smtClean="0">
                <a:latin typeface="+mn-ea"/>
              </a:rPr>
              <a:t>ない</a:t>
            </a:r>
            <a:endParaRPr lang="ja-JP" altLang="en-US" sz="2400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sz="2400" dirty="0" smtClean="0">
                <a:latin typeface="+mn-ea"/>
              </a:rPr>
              <a:t>緊急</a:t>
            </a:r>
            <a:r>
              <a:rPr lang="ja-JP" altLang="en-US" sz="2400" dirty="0">
                <a:latin typeface="+mn-ea"/>
              </a:rPr>
              <a:t>時に使用するものである</a:t>
            </a:r>
            <a:r>
              <a:rPr lang="ja-JP" altLang="en-US" sz="2400" dirty="0" smtClean="0">
                <a:latin typeface="+mn-ea"/>
              </a:rPr>
              <a:t>ため，あらかじめ</a:t>
            </a:r>
            <a:r>
              <a:rPr lang="ja-JP" altLang="en-US" sz="2400" dirty="0">
                <a:latin typeface="+mn-ea"/>
              </a:rPr>
              <a:t>設置場所や使用方法を</a:t>
            </a:r>
            <a:r>
              <a:rPr lang="ja-JP" altLang="en-US" sz="2400" dirty="0" smtClean="0">
                <a:latin typeface="+mn-ea"/>
              </a:rPr>
              <a:t>確認</a:t>
            </a: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しておく</a:t>
            </a:r>
            <a:endParaRPr lang="ja-JP" altLang="en-US" sz="2400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</a:t>
            </a:r>
            <a:r>
              <a:rPr lang="ja-JP" altLang="en-US" sz="2400" dirty="0" smtClean="0">
                <a:latin typeface="+mn-ea"/>
              </a:rPr>
              <a:t>通電</a:t>
            </a:r>
            <a:r>
              <a:rPr lang="ja-JP" altLang="en-US" sz="2400" dirty="0">
                <a:latin typeface="+mn-ea"/>
              </a:rPr>
              <a:t>直前に周囲の人が患者に触れていないことを確認</a:t>
            </a:r>
            <a:r>
              <a:rPr lang="ja-JP" altLang="en-US" sz="2400" dirty="0" smtClean="0">
                <a:latin typeface="+mn-ea"/>
              </a:rPr>
              <a:t>する</a:t>
            </a:r>
            <a:endParaRPr lang="ja-JP" altLang="en-US" sz="24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 txBox="1">
            <a:spLocks/>
          </p:cNvSpPr>
          <p:nvPr/>
        </p:nvSpPr>
        <p:spPr bwMode="auto">
          <a:xfrm>
            <a:off x="448469" y="266156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 txBox="1">
            <a:spLocks/>
          </p:cNvSpPr>
          <p:nvPr/>
        </p:nvSpPr>
        <p:spPr bwMode="auto">
          <a:xfrm>
            <a:off x="448469" y="4312146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492" t="14973" r="6110" b="62029"/>
          <a:stretch/>
        </p:blipFill>
        <p:spPr>
          <a:xfrm>
            <a:off x="798286" y="2751051"/>
            <a:ext cx="10305141" cy="156109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74949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477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除細動器とは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3326"/>
            <a:ext cx="10736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つの電極で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挟み込み，大きな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電流を流すこと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で，電気的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（電気ショック）を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行い，頻脈性不整脈の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治療を行う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維持管理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体外式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と植込み式の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種類に分類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でき，いずれ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の場合も基本的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治療の流れは同じで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57E881-B3C6-47E3-B965-08CD2444F84F}"/>
              </a:ext>
            </a:extLst>
          </p:cNvPr>
          <p:cNvSpPr txBox="1"/>
          <p:nvPr/>
        </p:nvSpPr>
        <p:spPr>
          <a:xfrm>
            <a:off x="4307087" y="6359230"/>
            <a:ext cx="3799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+mn-ea"/>
              </a:rPr>
              <a:t>除細動器の種類と特徴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0485" t="27531" r="13404" b="40247"/>
          <a:stretch/>
        </p:blipFill>
        <p:spPr>
          <a:xfrm>
            <a:off x="1162928" y="3888327"/>
            <a:ext cx="10375900" cy="2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06" y="225425"/>
            <a:ext cx="10515600" cy="1325563"/>
          </a:xfrm>
        </p:spPr>
        <p:txBody>
          <a:bodyPr/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除細動治療の流れ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5417" t="26296" r="15764" b="15679"/>
          <a:stretch/>
        </p:blipFill>
        <p:spPr>
          <a:xfrm>
            <a:off x="734786" y="1365619"/>
            <a:ext cx="10738012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体外式除細動器（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DC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）の構成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A987869C-6399-487D-922E-A98DDFBE9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318" y="1851025"/>
            <a:ext cx="59155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本体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設定ツマミ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スイッチ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スイッチ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モニタ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波同期スイッチ　など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通電電極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パドル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使い捨て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パッド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直接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通電用パドル（心臓手術時）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9722" t="12963" r="12986" b="34568"/>
          <a:stretch/>
        </p:blipFill>
        <p:spPr>
          <a:xfrm>
            <a:off x="6223000" y="1995488"/>
            <a:ext cx="5316108" cy="33176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36746" t="49823" r="9206" b="40583"/>
          <a:stretch/>
        </p:blipFill>
        <p:spPr>
          <a:xfrm>
            <a:off x="6594395" y="5617977"/>
            <a:ext cx="4775200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通電電極の装着位置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波形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225FEEA-BC4E-4C91-9CD1-751A347C9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相性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（モノフェージック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が一方向に流れるもの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相性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（バイフェージック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二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相性は電流が途中で反転して二方向に流れるもの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8967" t="11870" r="9842" b="39594"/>
          <a:stretch/>
        </p:blipFill>
        <p:spPr>
          <a:xfrm>
            <a:off x="1981200" y="3831772"/>
            <a:ext cx="8229599" cy="276733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27770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0"/>
            <a:ext cx="104394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波同期通電（カルディオバージョン）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95E4FA6-E676-4340-B5B3-A4F1BA190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09354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心室筋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の受攻期に心臓へ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電気刺激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が加</a:t>
            </a:r>
            <a:r>
              <a:rPr lang="ja-JP" altLang="en-US" sz="20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ると，心室細動を起こす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危険性が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en-US" altLang="ja-JP" sz="20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波同期通電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が必要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26DA367-0F5C-435D-8B9C-AF74D618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548" y="1126057"/>
            <a:ext cx="4943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波同期通電は心電図の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波を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検出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波の直後の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絶対不応期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に通電する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もの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適応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心房性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不整脈，血行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維持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された心室頻拍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B80438-3F0F-4500-8FA2-9C910A2B09FE}"/>
              </a:ext>
            </a:extLst>
          </p:cNvPr>
          <p:cNvSpPr txBox="1"/>
          <p:nvPr/>
        </p:nvSpPr>
        <p:spPr>
          <a:xfrm>
            <a:off x="4098731" y="6378974"/>
            <a:ext cx="4179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波同期通電</a:t>
            </a:r>
            <a:endParaRPr lang="en-US" altLang="ja-JP" dirty="0"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D3F91A2-8B80-4BBB-95DE-AFA6F0A52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4" t="21887" r="22222" b="35785"/>
          <a:stretch/>
        </p:blipFill>
        <p:spPr>
          <a:xfrm>
            <a:off x="6188271" y="2764989"/>
            <a:ext cx="4258938" cy="33853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836C6D5-B569-469A-B4F5-6CEA25F0B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1" t="23663" r="53429" b="37905"/>
          <a:stretch/>
        </p:blipFill>
        <p:spPr>
          <a:xfrm>
            <a:off x="2398455" y="2874704"/>
            <a:ext cx="3789816" cy="35042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27978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体外式除細動器の注意点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D0A778E-86A3-4243-8567-77AEF731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25563"/>
            <a:ext cx="11190515" cy="49713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除細動パドルの電極面には必ずペーストを塗布する。塗布しないで通電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すると，除細動効果の低下や通電部位の熱傷が発生する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パドルの電極面に素手で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触れたり，はみ出た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ペースト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に指などが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触れたり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すると感電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のおそれが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ため，十分注意する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ペースト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は除細動器専用のものを使用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する。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超音波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検査用のゼリーは導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電性がないため，使用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しては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ならない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通電中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に患者に触れてしまう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と，感電のおそれがあるため，周囲の人に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声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かけ，患者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に触れている人がいないことを確認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してから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パドル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の汚れは除細動効果の低下や通電部位の熱傷の原因に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なるため，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使用後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は体外パドルに付着したペーストを完全に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拭き取る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11962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17058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D1687FD-8D55-4C23-8CFF-D3240B4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自動体外式除細動器（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AED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4C21AF-DBC7-4BE1-9228-10FAF448BB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自動体外式除細動器とは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停止発生後に早期の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ため，一般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市民でも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扱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ことができる除細動器。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連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の動作を音声で指示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し，自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で除細動の必要性を</a:t>
            </a:r>
            <a:r>
              <a:rPr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判断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除細動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が必要と判断された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は，操作者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が通電ボタンを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押し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通電を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DBEDA68-49F7-445D-BB11-A7A12E4F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89165" cy="4860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注意点</a:t>
            </a:r>
            <a:endParaRPr lang="en-US" altLang="ja-JP" b="1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歳未満の小児には小児用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パッド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使用する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か，小児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キーを本体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差し込んで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出力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エネルギーを低減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胸部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が濡れている場合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は，乾いた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タオル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拭く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植え込まれて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は，本体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の真上を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避け，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8cm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以上離してパッドを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貼る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88479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339</Words>
  <Application>Microsoft Office PowerPoint</Application>
  <PresentationFormat>ワイド画面</PresentationFormat>
  <Paragraphs>105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除細動器とは</vt:lpstr>
      <vt:lpstr>除細動治療の流れ</vt:lpstr>
      <vt:lpstr>体外式除細動器（DC）の構成</vt:lpstr>
      <vt:lpstr>通電電極の装着位置と出力波形</vt:lpstr>
      <vt:lpstr>R波同期通電（カルディオバージョン）</vt:lpstr>
      <vt:lpstr>体外式除細動器の注意点</vt:lpstr>
      <vt:lpstr>自動体外式除細動器（AED）</vt:lpstr>
      <vt:lpstr>植込み型除細動器（ICD）</vt:lpstr>
      <vt:lpstr>ICD植込み後の注意点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肺動脈カテーテルと心拍出量測定 （スワンガンツ・カテーテル）</dc:title>
  <dc:creator>本塚 旭</dc:creator>
  <cp:lastModifiedBy>医学書院</cp:lastModifiedBy>
  <cp:revision>31</cp:revision>
  <dcterms:created xsi:type="dcterms:W3CDTF">2021-05-25T03:42:41Z</dcterms:created>
  <dcterms:modified xsi:type="dcterms:W3CDTF">2021-10-06T02:01:26Z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