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5" r:id="rId3"/>
    <p:sldId id="303" r:id="rId4"/>
    <p:sldId id="304" r:id="rId5"/>
    <p:sldId id="256" r:id="rId6"/>
    <p:sldId id="257" r:id="rId7"/>
    <p:sldId id="258" r:id="rId8"/>
    <p:sldId id="259" r:id="rId9"/>
    <p:sldId id="260" r:id="rId10"/>
    <p:sldId id="261" r:id="rId11"/>
    <p:sldId id="313" r:id="rId12"/>
    <p:sldId id="314" r:id="rId1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BCFDD-5587-408B-ADAF-4D23F871E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3642-5102-4023-B805-CA2CA049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A8610-C608-4F5C-ADB7-82ECA808F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DD1B3-F1BB-4981-8C62-D8DF0C9521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28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A8296-3AE7-4A72-8D40-47EDE894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A5532-F851-4411-B0C4-F52C502B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73242-FE51-403C-BBE4-9F622E15E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7ED7F-D328-480D-BE28-CD92210CD0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3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1DACF-D925-430A-BCC0-F208B2AE8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85CE5-4FC9-4CB1-9F16-C90AF9AB1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CA638-4E5A-42F9-92C1-F8CE1BED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2505-C728-4C8C-A93D-476976EAEB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776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8834D-0A65-4DD0-8E73-591F25A10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7FA36-0DCD-42CD-8554-C5926DF69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9B62E-ADEE-4A83-B6D8-1B83E1C2D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E7F5-11DB-42EB-B6A2-6AC75DFAA6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95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8985A-5355-49B4-B069-FC414E86B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FF31B1-D1EE-4E78-87C8-F32C29754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1B1381-8488-4C0E-8AC4-B79BA0827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C6D4-17E5-47AE-B566-5A8F008C2D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04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60554A-B1C3-45C2-AD2D-B2A9917C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88705-8D41-4AFB-8B06-EF04C3F88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F63DB1-0735-4BDF-AE32-ED4FDFAB0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F65A8-8346-4082-85EB-27BF5CAE5C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049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987A-36A1-4504-B6B5-B94A8446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7FA818-6A24-4B21-A753-00EEC494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2A729-3DA6-4C84-B0D0-582C85F66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53AB-6927-4226-B380-D4B664EB00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021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24691-1E8F-454A-974E-FEF3B557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6CEA9-C0C8-479E-971E-308817D2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B18C-4BCB-4379-9211-E24E1086F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1AE76-60F2-4A28-9D4E-CDF7AB032B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0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23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8CEA7-79C2-409F-8767-ED55DA0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01992-1C5D-4ED9-AB62-DDAC999B6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676F2-CF6B-4786-851F-E2CB75FB7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F3E34-352F-4E7C-BFBF-E24FF51839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55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D2D31-35C1-4956-A268-F8B9E059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4DB81-8600-4A7B-B25D-625858CC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B7445-6DEA-456D-863F-87F6919A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AEF4-861F-409F-ACA9-B244852E45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3114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3B0EB-D264-447B-8F07-5F5B91FCC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C93DA-20A2-49E7-A8BF-C7B9AEF1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1CC84-701C-4D2B-A99A-D83D24946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2C1A-656A-4320-BF96-1AF16403A8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939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F95CA-6372-4890-AE78-99F04428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C51B0-7752-4539-8EC2-A6EF03D35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59EC6-1108-4FFF-8B42-68BB28D9B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F56D-A9AB-4A49-BF52-5A10E91B41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65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4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2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4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8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4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0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18010-24E3-445E-A40F-19879D94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628031-AC0E-4513-A49D-642B9B73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E30DEE-411A-41DD-915F-E61CB0E78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A745F2-1454-4778-BEFE-6D916A7E1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5ED45-0038-4399-81C4-0F44519CED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351B6E-EECC-4ECD-A796-CCBA392261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3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416418" y="3003011"/>
            <a:ext cx="1148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Ⅱ-3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　</a:t>
            </a: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観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血式</a:t>
            </a: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血圧計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42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F1C5B0-7C07-45BD-AF93-C24049831121}"/>
              </a:ext>
            </a:extLst>
          </p:cNvPr>
          <p:cNvSpPr/>
          <p:nvPr/>
        </p:nvSpPr>
        <p:spPr>
          <a:xfrm>
            <a:off x="3281248" y="690470"/>
            <a:ext cx="5405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対応➊</a:t>
            </a:r>
            <a:endParaRPr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80572" y="1909670"/>
            <a:ext cx="11321142" cy="3852501"/>
            <a:chOff x="1056221" y="1569628"/>
            <a:chExt cx="8584892" cy="24218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140D155-BDE6-4731-90C0-313843BD4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6041" b="70260"/>
            <a:stretch/>
          </p:blipFill>
          <p:spPr>
            <a:xfrm>
              <a:off x="1056221" y="1569628"/>
              <a:ext cx="1645948" cy="24218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140D155-BDE6-4731-90C0-313843BD4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870" b="70260"/>
            <a:stretch/>
          </p:blipFill>
          <p:spPr>
            <a:xfrm>
              <a:off x="2550884" y="1569628"/>
              <a:ext cx="7090229" cy="2421800"/>
            </a:xfrm>
            <a:prstGeom prst="rect">
              <a:avLst/>
            </a:prstGeom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12901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140D155-BDE6-4731-90C0-313843BD4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78"/>
          <a:stretch/>
        </p:blipFill>
        <p:spPr>
          <a:xfrm>
            <a:off x="170776" y="812797"/>
            <a:ext cx="11850446" cy="568960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F1C5B0-7C07-45BD-AF93-C24049831121}"/>
              </a:ext>
            </a:extLst>
          </p:cNvPr>
          <p:cNvSpPr/>
          <p:nvPr/>
        </p:nvSpPr>
        <p:spPr>
          <a:xfrm>
            <a:off x="3393021" y="228022"/>
            <a:ext cx="5405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32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対応❷</a:t>
            </a:r>
            <a:endParaRPr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2883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0C6082-4EE9-44EB-838E-D89A32458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3600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</a:t>
            </a:r>
            <a:r>
              <a:rPr lang="ja-JP" altLang="en-US" sz="3600" kern="1200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目的</a:t>
            </a:r>
            <a:endParaRPr kumimoji="1" lang="ja-JP" altLang="en-US" sz="3600" dirty="0">
              <a:solidFill>
                <a:schemeClr val="accent6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72BE34-0EEC-4099-922F-0951EEC19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体内各部の血圧を連続的にモ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ニタリングする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F98AD2-15C2-4665-9B83-4EF7EBC9C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8066" y="1517873"/>
            <a:ext cx="5389033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ja-JP" altLang="en-US" sz="3600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▶気をつけること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482F25-E721-4DFA-883D-2D060B3DB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7217" y="2174875"/>
            <a:ext cx="5597279" cy="395128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血圧トランスデューサの位置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（右心房の高さ）に注意する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動脈針およびカテーテルを</a:t>
            </a:r>
            <a:r>
              <a:rPr kumimoji="1"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しっ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かり固定する 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血圧波形異常を見逃さない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8609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D2728-4841-4E51-9BEF-12F2272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6966"/>
            <a:ext cx="10363200" cy="750073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ja-JP" altLang="en-US" sz="4000" b="1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観血式血圧計のメカニズムと</a:t>
            </a:r>
            <a:r>
              <a:rPr lang="ja-JP" altLang="en-US" sz="4000" b="1" kern="1200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適応</a:t>
            </a:r>
            <a:endParaRPr lang="ja-JP" altLang="en-US" sz="4000" b="1" kern="1200" dirty="0">
              <a:solidFill>
                <a:srgbClr val="4472C4">
                  <a:lumMod val="75000"/>
                </a:srgb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185675-D852-4452-B0D6-0A3CAD8A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5" y="1448463"/>
            <a:ext cx="10614990" cy="459452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観血式血圧計は，直接血管内にカテーテルを挿入して測定するため，直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接法とも呼ばれる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目的とする血管内にカテーテルを挿入することができれば，体内各部の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動脈，静脈ならびに心臓内の連続的な血圧測定が可能であるが，人体に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対して侵襲性がある 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血圧という圧力を，血圧波形という電気量に変換する血圧トランスデュー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サ（ “ 圧 → 電気 ” 変換器）が使用される</a:t>
            </a: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動脈圧モニタとして使用され，血圧低下が著明で間接法が困難な場合や，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連続的な血圧モニタリングが必要な場合（循環動態が不安定な患者，薬剤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による微妙な血圧コントロールをしている患者など）が主な適応となる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07091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29478" y="428699"/>
            <a:ext cx="658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観血式血圧測定の全体構成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750" t="11358" r="18681" b="14197"/>
          <a:stretch/>
        </p:blipFill>
        <p:spPr>
          <a:xfrm>
            <a:off x="1101244" y="1143304"/>
            <a:ext cx="9845558" cy="53150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70319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8441" t="25555" r="36559" b="17957"/>
          <a:stretch/>
        </p:blipFill>
        <p:spPr>
          <a:xfrm>
            <a:off x="5422848" y="1637608"/>
            <a:ext cx="6304604" cy="445163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880500" y="333745"/>
            <a:ext cx="612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患者モニタ装置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8FC05-E073-4F54-B0E5-F5D6F5B3B2E5}"/>
              </a:ext>
            </a:extLst>
          </p:cNvPr>
          <p:cNvSpPr txBox="1"/>
          <p:nvPr/>
        </p:nvSpPr>
        <p:spPr>
          <a:xfrm>
            <a:off x="388017" y="1383631"/>
            <a:ext cx="47825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血圧アンプ，モニタディスプレイ，記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録器で構成される 　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血圧アンプは，血圧トランスデューサ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によって電気量に変換された血圧信号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を電圧の形で増幅する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これを血圧波形としてモニタディスプ　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レイに表示し，記録器により波形記録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する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モニタディスプレイでは，血圧の最高</a:t>
            </a:r>
            <a:endParaRPr kumimoji="1" lang="en-US" altLang="ja-JP" sz="2000" dirty="0"/>
          </a:p>
          <a:p>
            <a:r>
              <a:rPr lang="ja-JP" altLang="en-US" sz="2000" dirty="0"/>
              <a:t>　値</a:t>
            </a:r>
            <a:r>
              <a:rPr kumimoji="1" lang="ja-JP" altLang="en-US" sz="2000" dirty="0"/>
              <a:t>，最低値，平均値などを数値表示し，　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これらの値がある設定範囲を超えると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アラームが発生する 　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実際の装置では，心電図，呼吸，体温，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動脈血酸素飽和度（</a:t>
            </a:r>
            <a:r>
              <a:rPr kumimoji="1" lang="en-US" altLang="ja-JP" sz="2000" dirty="0" smtClean="0"/>
              <a:t>SpO</a:t>
            </a:r>
            <a:r>
              <a:rPr kumimoji="1" lang="en-US" altLang="ja-JP" sz="2000" baseline="-25000" dirty="0" smtClean="0"/>
              <a:t>2</a:t>
            </a:r>
            <a:r>
              <a:rPr kumimoji="1" lang="ja-JP" altLang="en-US" sz="2000" dirty="0"/>
              <a:t>），心拍出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量など，ほかの生体信号の測定機能も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有した患者モニタ（ベッドサイドモニ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タ）の形になっている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73398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360047" y="363768"/>
            <a:ext cx="5871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血圧トランスデューサ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C4B81A-C21D-4B65-A796-8C8968170665}"/>
              </a:ext>
            </a:extLst>
          </p:cNvPr>
          <p:cNvSpPr txBox="1"/>
          <p:nvPr/>
        </p:nvSpPr>
        <p:spPr>
          <a:xfrm>
            <a:off x="343592" y="4844193"/>
            <a:ext cx="11504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動脈針（もしくはカテーテル）とモニタリングラインによって導かれた血圧を電気量に変換する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センサで，ディスポーザブル（使い捨て）型とリユーザブル（再使用）型に大別される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ディスポーザブル型はフラッシュ装置を組み込んでいるものが多く，通常は，血圧スタンドに専</a:t>
            </a:r>
            <a:endParaRPr kumimoji="1" lang="en-US" altLang="ja-JP" sz="2000" dirty="0"/>
          </a:p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kumimoji="1" lang="ja-JP" altLang="en-US" sz="2000" dirty="0"/>
              <a:t>用のホルダで固定して使用する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リユーザブル型は本体の部分は繰り返し使用できるが，ドームの部分はディスポーザブルである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6181" t="15679" r="3542" b="20741"/>
          <a:stretch/>
        </p:blipFill>
        <p:spPr>
          <a:xfrm>
            <a:off x="1777999" y="996839"/>
            <a:ext cx="8636000" cy="384735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9665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193837" y="5938707"/>
            <a:ext cx="4123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血圧トランスデューサの位置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A19DD-F1D5-474F-A39E-1D0117224AD6}"/>
              </a:ext>
            </a:extLst>
          </p:cNvPr>
          <p:cNvSpPr txBox="1"/>
          <p:nvPr/>
        </p:nvSpPr>
        <p:spPr>
          <a:xfrm>
            <a:off x="661334" y="1133784"/>
            <a:ext cx="4912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血圧トランスデューサのドーム内</a:t>
            </a:r>
            <a:r>
              <a:rPr kumimoji="1" lang="ja-JP" altLang="en-US" sz="2000" dirty="0" err="1"/>
              <a:t>およ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 err="1"/>
              <a:t>び</a:t>
            </a:r>
            <a:r>
              <a:rPr kumimoji="1" lang="ja-JP" altLang="en-US" sz="2000" dirty="0"/>
              <a:t>モニタリングラインをヘパリン</a:t>
            </a:r>
            <a:r>
              <a:rPr lang="ja-JP" altLang="en-US" sz="2000" dirty="0"/>
              <a:t>加</a:t>
            </a:r>
            <a:r>
              <a:rPr kumimoji="1" lang="ja-JP" altLang="en-US" sz="2000" dirty="0"/>
              <a:t>生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理食塩液で満たす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血圧トランスデューサを三方活栓操作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で大気開放状態にし，血圧アンプのゼ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ロ調節ボタンを押す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ゼロ調整が終了したら，三方活栓は元　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に戻す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血圧トランスデューサの位置を右心房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の高さ（胸厚の</a:t>
            </a:r>
            <a:r>
              <a:rPr kumimoji="1" lang="en-US" altLang="ja-JP" sz="2000" dirty="0"/>
              <a:t>1/2</a:t>
            </a:r>
            <a:r>
              <a:rPr kumimoji="1" lang="ja-JP" altLang="en-US" sz="2000" dirty="0"/>
              <a:t>の点または前腋窩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線）に設置する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動脈針もしくはカテーテルを経皮的に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挿入し，モニタリングラインの先端部　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と接続する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ヘパリン加生理食塩液で十分にフラッ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シュする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C4F82D-B619-4294-9CD3-CD7EBE053D13}"/>
              </a:ext>
            </a:extLst>
          </p:cNvPr>
          <p:cNvSpPr txBox="1"/>
          <p:nvPr/>
        </p:nvSpPr>
        <p:spPr>
          <a:xfrm>
            <a:off x="2111433" y="122619"/>
            <a:ext cx="798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観血式血圧測定の準備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6379878" y="952707"/>
            <a:ext cx="5203296" cy="4942683"/>
            <a:chOff x="6496256" y="1308099"/>
            <a:chExt cx="5203296" cy="494268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27222" t="16297" r="30277" b="6420"/>
            <a:stretch/>
          </p:blipFill>
          <p:spPr>
            <a:xfrm>
              <a:off x="6496256" y="1308099"/>
              <a:ext cx="4832144" cy="4942683"/>
            </a:xfrm>
            <a:prstGeom prst="rect">
              <a:avLst/>
            </a:prstGeom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6837573" y="2730924"/>
              <a:ext cx="4861979" cy="3238076"/>
              <a:chOff x="6837573" y="2730924"/>
              <a:chExt cx="4861979" cy="3238076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2"/>
              <a:srcRect l="30153" t="72331" r="67836" b="14165"/>
              <a:stretch/>
            </p:blipFill>
            <p:spPr>
              <a:xfrm>
                <a:off x="6837573" y="4859426"/>
                <a:ext cx="293711" cy="1109574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2"/>
              <a:srcRect l="39160" t="46084" r="48776" b="50906"/>
              <a:stretch/>
            </p:blipFill>
            <p:spPr>
              <a:xfrm>
                <a:off x="7691305" y="3156514"/>
                <a:ext cx="2220681" cy="311695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2"/>
              <a:srcRect l="66869" t="53827" r="30533" b="43790"/>
              <a:stretch/>
            </p:blipFill>
            <p:spPr>
              <a:xfrm>
                <a:off x="11014421" y="3688001"/>
                <a:ext cx="443068" cy="228679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2"/>
              <a:srcRect l="33953" t="64831" r="53313" b="32389"/>
              <a:stretch/>
            </p:blipFill>
            <p:spPr>
              <a:xfrm>
                <a:off x="7218573" y="4423398"/>
                <a:ext cx="2077827" cy="255172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2"/>
              <a:srcRect l="55934" t="40654" r="31555" b="55437"/>
              <a:stretch/>
            </p:blipFill>
            <p:spPr>
              <a:xfrm>
                <a:off x="9524271" y="2730924"/>
                <a:ext cx="2175281" cy="382273"/>
              </a:xfrm>
              <a:prstGeom prst="rect">
                <a:avLst/>
              </a:prstGeom>
            </p:spPr>
          </p:pic>
        </p:grpSp>
      </p:grpSp>
      <p:sp>
        <p:nvSpPr>
          <p:cNvPr id="15" name="テキスト ボックス 1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92184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406707" y="291851"/>
            <a:ext cx="846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血圧トランスデューサの位置不良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41DB51-39DF-410E-93B7-BCA13669292C}"/>
              </a:ext>
            </a:extLst>
          </p:cNvPr>
          <p:cNvSpPr txBox="1"/>
          <p:nvPr/>
        </p:nvSpPr>
        <p:spPr>
          <a:xfrm>
            <a:off x="133005" y="1343067"/>
            <a:ext cx="554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lang="ja-JP" altLang="en-US" sz="2400" dirty="0"/>
              <a:t>トランスデューサを右心房の高さに</a:t>
            </a:r>
            <a:endParaRPr lang="en-US" altLang="ja-JP" sz="2400" dirty="0"/>
          </a:p>
          <a:p>
            <a:r>
              <a:rPr lang="ja-JP" altLang="en-US" sz="2400" dirty="0"/>
              <a:t>　正しく位置させないと，高さの</a:t>
            </a:r>
            <a:r>
              <a:rPr lang="ja-JP" altLang="en-US" sz="2400" dirty="0" smtClean="0"/>
              <a:t>差</a:t>
            </a:r>
            <a:endParaRPr lang="en-US" altLang="ja-JP" sz="2400" dirty="0" smtClean="0"/>
          </a:p>
          <a:p>
            <a:r>
              <a:rPr lang="ja-JP" altLang="en-US" sz="2400" dirty="0" smtClean="0"/>
              <a:t>　（水柱圧）だけ</a:t>
            </a:r>
            <a:r>
              <a:rPr lang="ja-JP" altLang="en-US" sz="2400" dirty="0"/>
              <a:t>誤差になる</a:t>
            </a:r>
            <a:endParaRPr lang="en-US" altLang="ja-JP" sz="2400" dirty="0"/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400" dirty="0"/>
              <a:t>例えば，血圧トランスデューサの位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置が右心房の高さより</a:t>
            </a:r>
            <a:r>
              <a:rPr kumimoji="1" lang="en-US" altLang="ja-JP" sz="2400" dirty="0"/>
              <a:t>30 cm</a:t>
            </a:r>
            <a:r>
              <a:rPr kumimoji="1" lang="ja-JP" altLang="en-US" sz="2400" dirty="0"/>
              <a:t>低い（高い）とすると，血圧値は</a:t>
            </a:r>
            <a:r>
              <a:rPr kumimoji="1" lang="en-US" altLang="ja-JP" sz="2400" dirty="0"/>
              <a:t>30 </a:t>
            </a:r>
          </a:p>
          <a:p>
            <a:r>
              <a:rPr lang="ja-JP" altLang="en-US" sz="2400" dirty="0"/>
              <a:t>　</a:t>
            </a:r>
            <a:r>
              <a:rPr kumimoji="1" lang="en-US" altLang="ja-JP" sz="2400" dirty="0"/>
              <a:t>cmH</a:t>
            </a:r>
            <a:r>
              <a:rPr kumimoji="1" lang="en-US" altLang="ja-JP" sz="2400" baseline="-25000" dirty="0"/>
              <a:t>2</a:t>
            </a:r>
            <a:r>
              <a:rPr kumimoji="1" lang="en-US" altLang="ja-JP" sz="2400" dirty="0"/>
              <a:t>O≒22 </a:t>
            </a:r>
            <a:r>
              <a:rPr kumimoji="1" lang="en-US" altLang="ja-JP" sz="2400" dirty="0" smtClean="0"/>
              <a:t>mmHg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2400" dirty="0" err="1" smtClean="0"/>
              <a:t>だけ</a:t>
            </a:r>
            <a:r>
              <a:rPr kumimoji="1" lang="ja-JP" altLang="en-US" sz="2400" dirty="0"/>
              <a:t>高く（低</a:t>
            </a:r>
            <a:endParaRPr kumimoji="1" lang="en-US" altLang="ja-JP" sz="2400" dirty="0"/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kumimoji="1" lang="ja-JP" altLang="en-US" sz="2400" dirty="0"/>
              <a:t>く）表示されることになる</a:t>
            </a:r>
          </a:p>
          <a:p>
            <a:r>
              <a:rPr kumimoji="1"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400" dirty="0"/>
              <a:t>特に，ベッドを上げ下げして患者の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体位を変えるときは，このことに 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十分注意</a:t>
            </a:r>
            <a:r>
              <a:rPr kumimoji="1" lang="ja-JP" altLang="en-US" sz="2400" dirty="0" smtClean="0"/>
              <a:t>する</a:t>
            </a:r>
            <a:endParaRPr kumimoji="1" lang="en-US" altLang="ja-JP" sz="2400" dirty="0" smtClean="0"/>
          </a:p>
          <a:p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※</a:t>
            </a:r>
            <a:r>
              <a:rPr lang="en-US" altLang="ja-JP" dirty="0" smtClean="0"/>
              <a:t>300 </a:t>
            </a:r>
            <a:r>
              <a:rPr lang="en-US" altLang="ja-JP" dirty="0"/>
              <a:t>mm</a:t>
            </a:r>
            <a:r>
              <a:rPr lang="ja-JP" altLang="en-US" dirty="0"/>
              <a:t>（</a:t>
            </a:r>
            <a:r>
              <a:rPr lang="en-US" altLang="ja-JP" dirty="0"/>
              <a:t>30 cm</a:t>
            </a:r>
            <a:r>
              <a:rPr lang="ja-JP" altLang="en-US" dirty="0"/>
              <a:t>）</a:t>
            </a:r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en-US" altLang="ja-JP" dirty="0"/>
              <a:t>O÷13.6</a:t>
            </a:r>
            <a:r>
              <a:rPr lang="ja-JP" altLang="en-US" dirty="0"/>
              <a:t>（</a:t>
            </a:r>
            <a:r>
              <a:rPr lang="ja-JP" altLang="en-US" dirty="0" smtClean="0"/>
              <a:t>水銀</a:t>
            </a:r>
            <a:r>
              <a:rPr lang="ja-JP" altLang="en-US" dirty="0"/>
              <a:t>の比重）</a:t>
            </a:r>
            <a:r>
              <a:rPr lang="ja-JP" altLang="en-US" dirty="0" smtClean="0"/>
              <a:t>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22 </a:t>
            </a:r>
            <a:r>
              <a:rPr lang="en-US" altLang="ja-JP" dirty="0"/>
              <a:t>mmHg</a:t>
            </a:r>
            <a:r>
              <a:rPr lang="ja-JP" altLang="en-US" dirty="0"/>
              <a:t>の計算式</a:t>
            </a:r>
            <a:r>
              <a:rPr lang="ja-JP" altLang="en-US" dirty="0" smtClean="0"/>
              <a:t>による</a:t>
            </a:r>
            <a:endParaRPr lang="en-US" altLang="ja-JP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727398" y="1317358"/>
            <a:ext cx="6050228" cy="5118676"/>
            <a:chOff x="5727398" y="1317358"/>
            <a:chExt cx="6050228" cy="511867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764529" y="1317358"/>
              <a:ext cx="6013097" cy="5118676"/>
              <a:chOff x="5764529" y="1317358"/>
              <a:chExt cx="6013097" cy="5118676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2"/>
              <a:srcRect l="29653" t="27778" r="31597" b="13580"/>
              <a:stretch/>
            </p:blipFill>
            <p:spPr>
              <a:xfrm>
                <a:off x="5764529" y="1317358"/>
                <a:ext cx="6013097" cy="5118676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2"/>
              <a:srcRect l="30233" t="64315" r="68307" b="18977"/>
              <a:stretch/>
            </p:blipFill>
            <p:spPr>
              <a:xfrm>
                <a:off x="5770907" y="4472214"/>
                <a:ext cx="293557" cy="1890323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2"/>
              <a:srcRect l="37415" t="82633" r="56999" b="14613"/>
              <a:stretch/>
            </p:blipFill>
            <p:spPr>
              <a:xfrm>
                <a:off x="6956822" y="6057900"/>
                <a:ext cx="1006078" cy="278962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2"/>
              <a:srcRect l="59033" t="46825" r="34031" b="50992"/>
              <a:stretch/>
            </p:blipFill>
            <p:spPr>
              <a:xfrm>
                <a:off x="10346643" y="2945076"/>
                <a:ext cx="1281136" cy="226750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2"/>
              <a:srcRect l="33086" t="63902" r="61451" b="33916"/>
              <a:stretch/>
            </p:blipFill>
            <p:spPr>
              <a:xfrm>
                <a:off x="6217977" y="4446539"/>
                <a:ext cx="1102042" cy="247651"/>
              </a:xfrm>
              <a:prstGeom prst="rect">
                <a:avLst/>
              </a:prstGeom>
            </p:spPr>
          </p:pic>
        </p:grp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/>
            <a:srcRect l="29904" t="55424" r="68052" b="37496"/>
            <a:stretch/>
          </p:blipFill>
          <p:spPr>
            <a:xfrm>
              <a:off x="5727398" y="3656834"/>
              <a:ext cx="380574" cy="741883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7209453" y="6487442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5578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93021" y="307863"/>
            <a:ext cx="5405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血圧波形の共振ひずみ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A90478-1BD2-43F2-B28A-0F672CE96631}"/>
              </a:ext>
            </a:extLst>
          </p:cNvPr>
          <p:cNvSpPr txBox="1"/>
          <p:nvPr/>
        </p:nvSpPr>
        <p:spPr>
          <a:xfrm>
            <a:off x="568036" y="4312681"/>
            <a:ext cx="11055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心臓・血管内で発生した血圧は，動脈針またはカテーテルから，モニタリングラインを通し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て，血圧トランスデューサで感知される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これら血圧測定ラインの形状（長さ・太さなど），物理的な性質（やわらかさなど），気泡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の混入の程度などによって，本来の波形とは異なったひずんだ波形となる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この共振ひずみにより，見かけ上の収縮期最高血圧が高くなり，間接法による値と合わない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大きな原因となっている。最低血圧値に関してはその差がほとんどみられない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0080" t="16102" r="11190" b="44392"/>
          <a:stretch/>
        </p:blipFill>
        <p:spPr>
          <a:xfrm>
            <a:off x="1300084" y="1119072"/>
            <a:ext cx="9247466" cy="29899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2468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203</Words>
  <Application>Microsoft Office PowerPoint</Application>
  <PresentationFormat>ワイド画面</PresentationFormat>
  <Paragraphs>97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ＭＳ Ｐゴシック</vt:lpstr>
      <vt:lpstr>游ゴシック</vt:lpstr>
      <vt:lpstr>游ゴシック Light</vt:lpstr>
      <vt:lpstr>游ゴシック Medium</vt:lpstr>
      <vt:lpstr>Arial</vt:lpstr>
      <vt:lpstr>Times New Roman</vt:lpstr>
      <vt:lpstr>Wingdings</vt:lpstr>
      <vt:lpstr>Office テーマ</vt:lpstr>
      <vt:lpstr>標準デザイン</vt:lpstr>
      <vt:lpstr>PowerPoint プレゼンテーション</vt:lpstr>
      <vt:lpstr>PowerPoint プレゼンテーション</vt:lpstr>
      <vt:lpstr>観血式血圧計のメカニズムと適応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58</cp:revision>
  <cp:lastPrinted>2021-08-16T07:22:08Z</cp:lastPrinted>
  <dcterms:created xsi:type="dcterms:W3CDTF">2021-02-24T00:28:59Z</dcterms:created>
  <dcterms:modified xsi:type="dcterms:W3CDTF">2021-10-06T02:00:05Z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