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2" r:id="rId3"/>
    <p:sldId id="256" r:id="rId4"/>
    <p:sldId id="257" r:id="rId5"/>
    <p:sldId id="263" r:id="rId6"/>
    <p:sldId id="259" r:id="rId7"/>
    <p:sldId id="265" r:id="rId8"/>
    <p:sldId id="260" r:id="rId9"/>
    <p:sldId id="258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43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9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31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5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8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07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05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8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3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82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882F-9AC1-4C7D-A472-98BDF7DC16C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AE70-3BB6-4A8F-9DC5-B6F9EB480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38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616994" y="2967335"/>
            <a:ext cx="6958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Ⅱ-16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ペースメーカ</a:t>
            </a:r>
          </a:p>
        </p:txBody>
      </p:sp>
    </p:spTree>
    <p:extLst>
      <p:ext uri="{BB962C8B-B14F-4D97-AF65-F5344CB8AC3E}">
        <p14:creationId xmlns:p14="http://schemas.microsoft.com/office/powerpoint/2010/main" val="69640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936799" y="39195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電磁障害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50950" y="1488611"/>
            <a:ext cx="10690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ペースメーカは，電磁的エネルギーを出力する機器からの影響を受けや</a:t>
            </a:r>
            <a:r>
              <a:rPr lang="ja-JP" altLang="en-US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性質がある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病院内では電気メス，ハイパーサーミアなどがあり，ペースメーカ患者に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これらを使用することは，原則的に禁忌となる。どうしても使用せざるを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得ない場合には，一時的に固定レートモードに変更するなどの対応が必要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となる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・従来の植込み型ペースメーカは，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MRI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検査は禁忌であるが，現在は，条件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付き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MRI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対応ペースメーカ・リードが植え込まれた患者は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MRI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検査を受け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ことができる</a:t>
            </a:r>
          </a:p>
          <a:p>
            <a:pPr marL="177800" indent="-177800"/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最新の指針では，植込み型ペースメーカの場合，携帯電話を植込み部位か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ら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15cm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以上離して使用するように指示されている。このほか，電子商品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監視機器（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EAS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）や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RFID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機器からの影響を回避する具体策も示されている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42310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66763" y="1543150"/>
            <a:ext cx="56098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体内に留置し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生命を維持・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管理する </a:t>
            </a:r>
          </a:p>
          <a:p>
            <a:pPr marL="177800" indent="-177800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徐脈のみられる患者に対し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　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正常な心拍数と同じだけの電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気刺激を心臓に与え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全身の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血液循環を維持する</a:t>
            </a:r>
          </a:p>
          <a:p>
            <a:pPr marL="177800" indent="-177800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心不全に対する心臓再同期療法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専用ペースメーカ（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CRT-P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2800" baseline="30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</a:p>
          <a:p>
            <a:pPr marL="177800" indent="-177800"/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も使用される</a:t>
            </a:r>
            <a:endParaRPr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93367" y="1498253"/>
            <a:ext cx="429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電池の消耗による機能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ja-JP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低下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ペーシングとセンシン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グが適正に行われて</a:t>
            </a:r>
            <a:r>
              <a:rPr lang="ja-JP" altLang="en-US" sz="2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ja-JP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66763" y="5513468"/>
            <a:ext cx="5748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/>
              <a:t>心臓再同期療法専用ペースメーカ：右心房，右心室，そして冠静脈洞を経由して左心室側壁の冠静脈に電極リードを留置する。右心室と左心室を同時にペーシングすることで，拡張型心筋症の心室間伝導遅延による心不全を改善する</a:t>
            </a: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AD331F66-9B47-419B-B573-325AB8F39291}"/>
              </a:ext>
            </a:extLst>
          </p:cNvPr>
          <p:cNvSpPr txBox="1">
            <a:spLocks/>
          </p:cNvSpPr>
          <p:nvPr/>
        </p:nvSpPr>
        <p:spPr bwMode="auto">
          <a:xfrm>
            <a:off x="609600" y="594174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</a:p>
        </p:txBody>
      </p:sp>
      <p:sp>
        <p:nvSpPr>
          <p:cNvPr id="12" name="テキスト プレースホルダー 4">
            <a:extLst>
              <a:ext uri="{FF2B5EF4-FFF2-40B4-BE49-F238E27FC236}">
                <a16:creationId xmlns:a16="http://schemas.microsoft.com/office/drawing/2014/main" id="{F047453D-22D4-4A8B-89D7-D7946997196B}"/>
              </a:ext>
            </a:extLst>
          </p:cNvPr>
          <p:cNvSpPr txBox="1">
            <a:spLocks/>
          </p:cNvSpPr>
          <p:nvPr/>
        </p:nvSpPr>
        <p:spPr bwMode="auto">
          <a:xfrm>
            <a:off x="6193367" y="594174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69963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42051" t="23528" r="21180" b="19753"/>
          <a:stretch/>
        </p:blipFill>
        <p:spPr>
          <a:xfrm>
            <a:off x="6335548" y="1455843"/>
            <a:ext cx="5199797" cy="451188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138769" y="211539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体外式</a:t>
            </a:r>
            <a:r>
              <a:rPr lang="ja-JP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のメカニズム</a:t>
            </a:r>
            <a:endParaRPr lang="ja-JP" altLang="ja-JP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5283" y="1455843"/>
            <a:ext cx="58607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心臓内の電極カテーテルを，体外の本体と接続して用いる方式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植込み型ペースメーカを装着する時間の猶予がない緊急時などに一時的に用いる。このため，テンポラリペースメーカとも呼ばれる 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電極カテーテルは，主に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大腿静脈から挿入し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電極先端は右室心尖部に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留置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するのが一般的。心臓手術後に一時的に用いるワイヤータイプ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の電極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不要になれば体外から引き抜くことが可能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作動中に電池電圧低下インジケータが点滅したら，電池を交換する。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ペースメーカ作動中に電池をはずしても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十数秒は作動する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（電池交換時駆動機能）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9DB263-B84F-4CD7-B063-9CBA32A50E38}"/>
              </a:ext>
            </a:extLst>
          </p:cNvPr>
          <p:cNvSpPr txBox="1"/>
          <p:nvPr/>
        </p:nvSpPr>
        <p:spPr>
          <a:xfrm>
            <a:off x="6335548" y="1722282"/>
            <a:ext cx="1136816" cy="1135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05151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462576" y="211539"/>
            <a:ext cx="7231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体外式</a:t>
            </a:r>
            <a:r>
              <a:rPr lang="ja-JP" altLang="ja-JP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操作方法</a:t>
            </a:r>
            <a:endParaRPr lang="ja-JP" altLang="ja-JP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2467" y="1287672"/>
            <a:ext cx="64144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ペーシングレート（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RATE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</a:p>
          <a:p>
            <a:pPr marL="17780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ペースメーカから発する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分間当たりの電気刺激の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回数。成人の場合，通常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60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70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分で設定する</a:t>
            </a:r>
          </a:p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出力（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OUTPUT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</a:p>
          <a:p>
            <a:pPr marL="17780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心臓を興奮させるための電気刺激の大きさ。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刺激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閾値の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倍以上を目安に設定するのが一般的</a:t>
            </a:r>
          </a:p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センシング感度（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SENSITIVITY</a:t>
            </a:r>
            <a:r>
              <a:rPr lang="ja-JP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r>
              <a:rPr lang="ja-JP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</a:p>
          <a:p>
            <a:pPr marL="17780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自己心拍を認識する機能をセンシングとい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。心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内電位より低い電圧値でセンシング感度を</a:t>
            </a:r>
            <a:r>
              <a:rPr lang="ja-JP" altLang="ja-JP" sz="2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</a:t>
            </a:r>
            <a:r>
              <a:rPr lang="ja-JP" altLang="en-US" sz="2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る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。自己心拍をセンシングした場合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ペーシング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を停止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。これをデマンド機能と呼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ぶ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固定レートペーシング（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ASYNC</a:t>
            </a:r>
            <a:r>
              <a:rPr lang="ja-JP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r>
              <a:rPr lang="ja-JP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</a:p>
          <a:p>
            <a:pPr marL="17780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非同期（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asynchronous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）ペーシング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とも呼ぶ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。セ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ンシングを行わず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設定したペーシングレートで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刺激を出し続け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。自己心拍のない場合（人工心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肺使用時）や電気メス使用時などの特別な状況で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用い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使用中は心電図を監視する</a:t>
            </a:r>
            <a:endParaRPr lang="ja-JP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6487604" y="1287672"/>
            <a:ext cx="5623530" cy="4796539"/>
            <a:chOff x="6487604" y="1290602"/>
            <a:chExt cx="5623530" cy="479653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14444" t="16667" r="36806" b="8518"/>
            <a:stretch/>
          </p:blipFill>
          <p:spPr>
            <a:xfrm>
              <a:off x="6487604" y="1290602"/>
              <a:ext cx="5441951" cy="4796539"/>
            </a:xfrm>
            <a:prstGeom prst="rect">
              <a:avLst/>
            </a:prstGeom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7558087" y="2285999"/>
              <a:ext cx="4553047" cy="1400176"/>
              <a:chOff x="7558087" y="2285999"/>
              <a:chExt cx="4553047" cy="1400176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CEADDF7-4D4F-44BC-BFE3-6E10FD9FF5D9}"/>
                  </a:ext>
                </a:extLst>
              </p:cNvPr>
              <p:cNvSpPr txBox="1"/>
              <p:nvPr/>
            </p:nvSpPr>
            <p:spPr>
              <a:xfrm>
                <a:off x="11101389" y="2286000"/>
                <a:ext cx="728662" cy="1400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B13D0CC-64F0-4128-A134-C448B0C48F2F}"/>
                  </a:ext>
                </a:extLst>
              </p:cNvPr>
              <p:cNvSpPr txBox="1"/>
              <p:nvPr/>
            </p:nvSpPr>
            <p:spPr>
              <a:xfrm flipV="1">
                <a:off x="7558088" y="2285999"/>
                <a:ext cx="236065" cy="190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3488F5C-B3F2-4016-AC24-840ED662311F}"/>
                  </a:ext>
                </a:extLst>
              </p:cNvPr>
              <p:cNvSpPr txBox="1"/>
              <p:nvPr/>
            </p:nvSpPr>
            <p:spPr>
              <a:xfrm flipV="1">
                <a:off x="7558087" y="3495938"/>
                <a:ext cx="236065" cy="190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DD5A99F-00FE-40C5-ABC6-C53569C57820}"/>
                  </a:ext>
                </a:extLst>
              </p:cNvPr>
              <p:cNvSpPr txBox="1"/>
              <p:nvPr/>
            </p:nvSpPr>
            <p:spPr>
              <a:xfrm flipV="1">
                <a:off x="10117866" y="2905256"/>
                <a:ext cx="236065" cy="190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11465720" y="2285999"/>
                <a:ext cx="645414" cy="1305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1029445" y="3133570"/>
                <a:ext cx="90011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kumimoji="1" lang="ja-JP" alt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51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438862" y="698798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植込み型</a:t>
            </a:r>
            <a:r>
              <a:rPr lang="ja-JP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2190599"/>
            <a:ext cx="69046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電池を内蔵した本体（ジェネレータ）と電極リードが体内に植込まれ，植込み後は電池残量などの定期的なチェックを行えば，患者は日常生活を送ることができる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電池消耗時に本体の交換手術を行うことで半永久的に使用できる 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電極リードは，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鎖骨下静脈から挿入し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電極先端は心臓の内壁に固定され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。心室では右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室心尖部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，右</a:t>
            </a:r>
            <a:r>
              <a:rPr lang="ja-JP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心房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では右心耳に固定するのが一般的。開胸して心臓表面に装着する心筋リードが用いられることもあ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患者の身体運動に応じてペーシングレートを変化させる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心拍応答</a:t>
            </a:r>
            <a:r>
              <a:rPr lang="ja-JP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機能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も備えている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7024939" y="2190599"/>
            <a:ext cx="4995611" cy="3635967"/>
            <a:chOff x="7024939" y="2190599"/>
            <a:chExt cx="4995611" cy="363596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/>
            <a:srcRect l="5000" t="22407" r="48646" b="24630"/>
            <a:stretch/>
          </p:blipFill>
          <p:spPr>
            <a:xfrm>
              <a:off x="7024939" y="2190599"/>
              <a:ext cx="4793618" cy="3240280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BBCC556-5B51-46EE-9F75-554AB7B5E9F3}"/>
                </a:ext>
              </a:extLst>
            </p:cNvPr>
            <p:cNvSpPr txBox="1"/>
            <p:nvPr/>
          </p:nvSpPr>
          <p:spPr>
            <a:xfrm>
              <a:off x="10648932" y="3810739"/>
              <a:ext cx="1371618" cy="20158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700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925901" y="652331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ペーシングモードと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1713462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ペーシングモードを表示するため，「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VVI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」や「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DDD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」などの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ICHD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コードが用いられる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文字目はペーシング部位，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文字目はセンシング部位，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文字目は刺激の制御方法を表す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心拍応答機能を有する場合には，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文字目に「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」（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rate response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）を用いて表す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ペースメーカからの電気刺激（ペーシングパルス）は心電図では線上に見える。これはスパイクと呼ばれる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心室がペーシングされる場合，スパイクの後に下向きの幅の広い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波が確認できる（第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誘導）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3492" t="20758" r="12778" b="6014"/>
          <a:stretch/>
        </p:blipFill>
        <p:spPr>
          <a:xfrm>
            <a:off x="4572000" y="1713462"/>
            <a:ext cx="7493421" cy="41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335996" y="634839"/>
            <a:ext cx="7520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生理的ペーシングと</a:t>
            </a:r>
            <a:r>
              <a:rPr lang="en-US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AV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ディレイ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69943" y="1771467"/>
            <a:ext cx="10452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en-US" altLang="ja-JP" sz="2800" dirty="0"/>
              <a:t>DDD</a:t>
            </a:r>
            <a:r>
              <a:rPr lang="ja-JP" altLang="en-US" sz="2800" dirty="0"/>
              <a:t>や</a:t>
            </a:r>
            <a:r>
              <a:rPr lang="en-US" altLang="ja-JP" sz="2800" dirty="0"/>
              <a:t>VDD</a:t>
            </a:r>
            <a:r>
              <a:rPr lang="ja-JP" altLang="en-US" sz="2800" dirty="0"/>
              <a:t>モードでは右心房と</a:t>
            </a:r>
            <a:r>
              <a:rPr lang="ja-JP" altLang="en-US" sz="2800" dirty="0" smtClean="0"/>
              <a:t>右心室</a:t>
            </a:r>
            <a:r>
              <a:rPr lang="ja-JP" altLang="en-US" sz="2800" dirty="0"/>
              <a:t>ともに電極リードを</a:t>
            </a:r>
            <a:r>
              <a:rPr lang="ja-JP" altLang="en-US" sz="2800" dirty="0" smtClean="0"/>
              <a:t>留</a:t>
            </a:r>
            <a:endParaRPr lang="en-US" altLang="ja-JP" sz="2800" dirty="0" smtClean="0"/>
          </a:p>
          <a:p>
            <a:pPr marL="273050" indent="-273050"/>
            <a:r>
              <a:rPr lang="ja-JP" altLang="en-US" sz="2800" dirty="0"/>
              <a:t>　</a:t>
            </a:r>
            <a:r>
              <a:rPr lang="ja-JP" altLang="en-US" sz="2800" dirty="0" err="1" smtClean="0"/>
              <a:t>置する</a:t>
            </a:r>
            <a:endParaRPr lang="en-US" altLang="ja-JP" sz="2800" dirty="0"/>
          </a:p>
          <a:p>
            <a:pPr marL="273050" indent="-273050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ja-JP" altLang="en-US" sz="2800" dirty="0"/>
              <a:t>心房のセンシングまたはペーシングの後，心室をペーシング</a:t>
            </a:r>
            <a:endParaRPr lang="en-US" altLang="ja-JP" sz="2800" dirty="0"/>
          </a:p>
          <a:p>
            <a:pPr marL="273050" indent="-273050"/>
            <a:r>
              <a:rPr lang="ja-JP" altLang="en-US" sz="2800" dirty="0"/>
              <a:t>　するまでの時間である</a:t>
            </a:r>
            <a:r>
              <a:rPr lang="en-US" altLang="ja-JP" sz="2800" dirty="0"/>
              <a:t>AV</a:t>
            </a:r>
            <a:r>
              <a:rPr lang="ja-JP" altLang="en-US" sz="2800" dirty="0"/>
              <a:t>ディレイを設定し，心房の心拍に同</a:t>
            </a:r>
            <a:endParaRPr lang="en-US" altLang="ja-JP" sz="2800" dirty="0"/>
          </a:p>
          <a:p>
            <a:pPr marL="273050" indent="-273050"/>
            <a:r>
              <a:rPr lang="ja-JP" altLang="en-US" sz="2800" dirty="0"/>
              <a:t>　期して一定の時間遅れで心室をペーシングする</a:t>
            </a:r>
            <a:endParaRPr lang="en-US" altLang="ja-JP" sz="2800" dirty="0"/>
          </a:p>
          <a:p>
            <a:pPr marL="273050" indent="-273050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en-US" altLang="ja-JP" sz="2800" dirty="0"/>
              <a:t>AV</a:t>
            </a:r>
            <a:r>
              <a:rPr lang="ja-JP" altLang="en-US" sz="2800" dirty="0"/>
              <a:t>ディレイの間に心室の自己心拍のセンシングがあれば，心</a:t>
            </a:r>
            <a:endParaRPr lang="en-US" altLang="ja-JP" sz="2800" dirty="0"/>
          </a:p>
          <a:p>
            <a:pPr marL="273050" indent="-273050"/>
            <a:r>
              <a:rPr lang="ja-JP" altLang="en-US" sz="2800" dirty="0"/>
              <a:t>　室のペーシングは停止する</a:t>
            </a:r>
            <a:endParaRPr lang="en-US" altLang="ja-JP" sz="2800" dirty="0"/>
          </a:p>
          <a:p>
            <a:pPr marL="273050" indent="-273050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ja-JP" altLang="en-US" sz="2800" dirty="0"/>
              <a:t>心房と心室の心拍の協調性を保った生理的ペーシングが可能</a:t>
            </a:r>
            <a:endParaRPr lang="en-US" altLang="ja-JP" sz="2800" dirty="0"/>
          </a:p>
          <a:p>
            <a:pPr marL="273050" indent="-273050"/>
            <a:r>
              <a:rPr lang="ja-JP" altLang="en-US" sz="2800" dirty="0"/>
              <a:t>　となる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39447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156460" y="100934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ペーシング不全とセンシング不全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947564"/>
            <a:ext cx="572296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ペーシング不全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</a:p>
          <a:p>
            <a:pPr marL="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ペーシングパルスの後に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QRS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を伴わない場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合，電力不足，心筋の状態の変化による閾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値上昇，電極の位置移動などが考えられる。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ペーシングパルスそのものが出なかったり，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抜けたりする場合は，電極リードの心筋か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らの脱落や断線などが考えられる 　</a:t>
            </a:r>
          </a:p>
          <a:p>
            <a:endParaRPr lang="en-US" altLang="ja-JP" sz="20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センシング不全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</a:p>
          <a:p>
            <a:pPr marL="27305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自己心拍をセンシングしないアンダーセン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シングと自己心拍以外の電気信号をセンシ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ングしてしまうオーバーセンシングがある。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センシング不全がみられる場合は，センシ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ングの感度が適切な値になっているかを確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認する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X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線写真で電極リードが挿入時の位置から移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en-US" sz="2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動して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いる場合は，電極リードの再挿入が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73050" indent="-27305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必要となる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4841" t="19065" r="14524" b="39697"/>
          <a:stretch/>
        </p:blipFill>
        <p:spPr>
          <a:xfrm>
            <a:off x="5722961" y="808820"/>
            <a:ext cx="6316827" cy="2416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24841" t="62790" r="14524" b="7707"/>
          <a:stretch/>
        </p:blipFill>
        <p:spPr>
          <a:xfrm>
            <a:off x="5722961" y="3732832"/>
            <a:ext cx="6310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735625" y="391951"/>
            <a:ext cx="2638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spike on T</a:t>
            </a:r>
            <a:endParaRPr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4881" y="1750372"/>
            <a:ext cx="5650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自己心拍の心電図の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波中にペースメーカか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らの刺激が加わることを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spike on T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と呼ぶ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自己心拍が存在する場合に固定レートペーシ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ングを行ったり，アンダーセンシングが発生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している場合，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spike on T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が起こり，心室細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動や心室頻拍といった致死性不整脈を</a:t>
            </a:r>
            <a:r>
              <a:rPr kumimoji="1" lang="ja-JP" altLang="en-US" sz="2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誘発す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可能性がある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固定レートペーシングは自己心拍がない場合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に使用するか，自己心拍がある場合はペーシ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ングレートをその心拍数よりも大きな数値に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設定する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アンダーセンシングの場合は，センシング感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度を低い値にするが，それによりオーバーセ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77800" indent="-177800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ンシングが発生しないように注意する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0313" t="26666" r="16041" b="16852"/>
          <a:stretch/>
        </p:blipFill>
        <p:spPr>
          <a:xfrm>
            <a:off x="6055057" y="1750372"/>
            <a:ext cx="5708192" cy="41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575</Words>
  <Application>Microsoft Office PowerPoint</Application>
  <PresentationFormat>ワイド画面</PresentationFormat>
  <Paragraphs>119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33</cp:revision>
  <dcterms:created xsi:type="dcterms:W3CDTF">2021-05-04T03:32:55Z</dcterms:created>
  <dcterms:modified xsi:type="dcterms:W3CDTF">2021-10-06T02:02:31Z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