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65" r:id="rId3"/>
    <p:sldId id="256" r:id="rId4"/>
    <p:sldId id="257" r:id="rId5"/>
    <p:sldId id="258" r:id="rId6"/>
    <p:sldId id="259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8DE-9CFB-4155-8AB5-13631233ED4C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4E8D-6D82-47F0-93AD-8A683BA02C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77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8DE-9CFB-4155-8AB5-13631233ED4C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4E8D-6D82-47F0-93AD-8A683BA02C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77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8DE-9CFB-4155-8AB5-13631233ED4C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4E8D-6D82-47F0-93AD-8A683BA02C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57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8DE-9CFB-4155-8AB5-13631233ED4C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4E8D-6D82-47F0-93AD-8A683BA02C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86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8DE-9CFB-4155-8AB5-13631233ED4C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4E8D-6D82-47F0-93AD-8A683BA02C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4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8DE-9CFB-4155-8AB5-13631233ED4C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4E8D-6D82-47F0-93AD-8A683BA02C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901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8DE-9CFB-4155-8AB5-13631233ED4C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4E8D-6D82-47F0-93AD-8A683BA02C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32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8DE-9CFB-4155-8AB5-13631233ED4C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4E8D-6D82-47F0-93AD-8A683BA02C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0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8DE-9CFB-4155-8AB5-13631233ED4C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4E8D-6D82-47F0-93AD-8A683BA02C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45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8DE-9CFB-4155-8AB5-13631233ED4C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4E8D-6D82-47F0-93AD-8A683BA02C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51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8DE-9CFB-4155-8AB5-13631233ED4C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4E8D-6D82-47F0-93AD-8A683BA02C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79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888DE-9CFB-4155-8AB5-13631233ED4C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E4E8D-6D82-47F0-93AD-8A683BA02C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49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F6AC1E-710D-45DB-A73A-9DDDA3AE8685}"/>
              </a:ext>
            </a:extLst>
          </p:cNvPr>
          <p:cNvSpPr txBox="1"/>
          <p:nvPr/>
        </p:nvSpPr>
        <p:spPr>
          <a:xfrm>
            <a:off x="1788319" y="2967335"/>
            <a:ext cx="8615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Ⅱ-7</a:t>
            </a:r>
            <a:r>
              <a:rPr kumimoji="1" lang="ja-JP" altLang="en-US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カプノ</a:t>
            </a:r>
            <a:r>
              <a:rPr lang="ja-JP" altLang="en-US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メータ</a:t>
            </a:r>
            <a:endParaRPr kumimoji="1" lang="ja-JP" altLang="en-US" sz="54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40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5D5B7A-5DF8-4403-A7EE-F753FA35AF8E}"/>
              </a:ext>
            </a:extLst>
          </p:cNvPr>
          <p:cNvSpPr txBox="1"/>
          <p:nvPr/>
        </p:nvSpPr>
        <p:spPr>
          <a:xfrm>
            <a:off x="848791" y="652133"/>
            <a:ext cx="1596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▶目的</a:t>
            </a:r>
            <a:endParaRPr kumimoji="1" lang="en-US" altLang="ja-JP" sz="36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6841E2E-E882-4E13-A43C-365FBAE95A66}"/>
              </a:ext>
            </a:extLst>
          </p:cNvPr>
          <p:cNvSpPr txBox="1"/>
          <p:nvPr/>
        </p:nvSpPr>
        <p:spPr>
          <a:xfrm>
            <a:off x="7053263" y="652134"/>
            <a:ext cx="4289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▶気をつけること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8E99ED9-2DE8-4361-A22C-0FF003D48ABC}"/>
              </a:ext>
            </a:extLst>
          </p:cNvPr>
          <p:cNvSpPr txBox="1"/>
          <p:nvPr/>
        </p:nvSpPr>
        <p:spPr>
          <a:xfrm>
            <a:off x="7053266" y="1381958"/>
            <a:ext cx="42899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センサ装着による死腔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の増加に注意する</a:t>
            </a:r>
          </a:p>
          <a:p>
            <a:r>
              <a:rPr kumimoji="1"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呼吸回路の接続不良や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汚れ，分泌物の貯留が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ないかチェックする</a:t>
            </a:r>
          </a:p>
          <a:p>
            <a:r>
              <a:rPr kumimoji="1"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回路リークがないか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チェックする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455668F-D2F5-415B-BCF7-9CA0A17FBD54}"/>
              </a:ext>
            </a:extLst>
          </p:cNvPr>
          <p:cNvSpPr txBox="1"/>
          <p:nvPr/>
        </p:nvSpPr>
        <p:spPr>
          <a:xfrm>
            <a:off x="730737" y="1381958"/>
            <a:ext cx="42899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呼気二酸化炭素分圧を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測定し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，肺による</a:t>
            </a:r>
            <a:r>
              <a:rPr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換気</a:t>
            </a:r>
            <a:endParaRPr lang="en-US" altLang="ja-JP" sz="2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状態を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評価する</a:t>
            </a:r>
          </a:p>
          <a:p>
            <a:r>
              <a:rPr kumimoji="1"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呼気終末二酸化炭素分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圧を測定し，動脈血二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酸化炭素分圧の指標と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</a:p>
          <a:p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人工呼吸器装着患者の</a:t>
            </a:r>
            <a:endParaRPr lang="en-US" altLang="ja-JP" sz="2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トラブル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や</a:t>
            </a:r>
            <a:r>
              <a:rPr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呼吸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回路</a:t>
            </a:r>
            <a:r>
              <a:rPr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endParaRPr lang="en-US" altLang="ja-JP" sz="2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外れ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などを早期</a:t>
            </a:r>
            <a:r>
              <a:rPr lang="ja-JP" altLang="en-US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発見</a:t>
            </a:r>
            <a:r>
              <a:rPr lang="ja-JP" altLang="en-US" sz="2800" dirty="0" err="1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</a:t>
            </a:r>
            <a:endParaRPr lang="en-US" altLang="ja-JP" sz="2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800" dirty="0" err="1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る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107535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0EC125A-212C-4489-A8BF-C9CA1E4D0253}"/>
              </a:ext>
            </a:extLst>
          </p:cNvPr>
          <p:cNvSpPr txBox="1"/>
          <p:nvPr/>
        </p:nvSpPr>
        <p:spPr>
          <a:xfrm>
            <a:off x="571180" y="1584324"/>
            <a:ext cx="496990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カプノメータは，呼気中に　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含まれる二酸化炭素の濃度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分圧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を非侵襲的に測定す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る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装置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二酸化炭素が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4.3μm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の赤外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光をよく吸収する性質を利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用し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，呼気に赤外光を当て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て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受光部での光の強さをセ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ンサで探知し，二酸化炭素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の濃度を測定する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D0E777-51E7-4D62-9001-E3F11D6E9EB9}"/>
              </a:ext>
            </a:extLst>
          </p:cNvPr>
          <p:cNvSpPr txBox="1"/>
          <p:nvPr/>
        </p:nvSpPr>
        <p:spPr>
          <a:xfrm>
            <a:off x="4629616" y="409877"/>
            <a:ext cx="2932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メカニズム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7014" t="19506" r="30070" b="21605"/>
          <a:stretch/>
        </p:blipFill>
        <p:spPr>
          <a:xfrm>
            <a:off x="5819475" y="1473200"/>
            <a:ext cx="5676661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0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6320B0-00DD-48CC-A71C-845A4BC07309}"/>
              </a:ext>
            </a:extLst>
          </p:cNvPr>
          <p:cNvSpPr txBox="1"/>
          <p:nvPr/>
        </p:nvSpPr>
        <p:spPr>
          <a:xfrm>
            <a:off x="359505" y="1288146"/>
            <a:ext cx="114729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カプノメータに表示された二酸化炭素分圧の波形をカプノグラムと呼ぶ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最も二酸化炭素分圧が高値となる呼気終末二酸化炭素分圧は，血液とガス交換が十分に行われ平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衡状態に達した値であるため，肺静脈血（動脈血）二酸化炭素分圧とほぼ等しくなる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24ABB1-E20E-4714-B223-A34CD898B413}"/>
              </a:ext>
            </a:extLst>
          </p:cNvPr>
          <p:cNvSpPr txBox="1"/>
          <p:nvPr/>
        </p:nvSpPr>
        <p:spPr>
          <a:xfrm>
            <a:off x="4414956" y="414942"/>
            <a:ext cx="3362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カプノグラム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14444" t="25696" r="5635" b="21394"/>
          <a:stretch/>
        </p:blipFill>
        <p:spPr>
          <a:xfrm>
            <a:off x="1001482" y="2483901"/>
            <a:ext cx="10189029" cy="379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47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76C1653-1159-4430-A9CC-E6BEECEA551B}"/>
              </a:ext>
            </a:extLst>
          </p:cNvPr>
          <p:cNvSpPr txBox="1"/>
          <p:nvPr/>
        </p:nvSpPr>
        <p:spPr>
          <a:xfrm>
            <a:off x="595310" y="931186"/>
            <a:ext cx="110013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カプノグラムの波形から患者のさまざまな状態や，トラブルなどを発見することができる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73577A8-5598-4EE1-87C4-485C261F5C2E}"/>
              </a:ext>
            </a:extLst>
          </p:cNvPr>
          <p:cNvSpPr txBox="1"/>
          <p:nvPr/>
        </p:nvSpPr>
        <p:spPr>
          <a:xfrm>
            <a:off x="3437789" y="116335"/>
            <a:ext cx="53164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代表的なカプノグラム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12302" t="13139" r="16270" b="9400"/>
          <a:stretch/>
        </p:blipFill>
        <p:spPr>
          <a:xfrm>
            <a:off x="1981196" y="1384779"/>
            <a:ext cx="8229600" cy="502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8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B3F475-77AD-4E8B-B6B3-E79D12F2FD34}"/>
              </a:ext>
            </a:extLst>
          </p:cNvPr>
          <p:cNvSpPr txBox="1"/>
          <p:nvPr/>
        </p:nvSpPr>
        <p:spPr>
          <a:xfrm>
            <a:off x="679936" y="830912"/>
            <a:ext cx="108321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センサを直接呼吸回路内に組み込むメインストリーム方式と，呼気の一部をサンプリング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して測定するサイドストリーム方式がある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078831-93E4-40D2-9AB7-8C82077F9599}"/>
              </a:ext>
            </a:extLst>
          </p:cNvPr>
          <p:cNvSpPr txBox="1"/>
          <p:nvPr/>
        </p:nvSpPr>
        <p:spPr>
          <a:xfrm>
            <a:off x="4920760" y="123026"/>
            <a:ext cx="23504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測定方式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14682" t="19630" r="16428" b="5309"/>
          <a:stretch/>
        </p:blipFill>
        <p:spPr>
          <a:xfrm>
            <a:off x="2139138" y="1573386"/>
            <a:ext cx="7913721" cy="485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2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51687" t="11164" r="24365" b="36491"/>
          <a:stretch/>
        </p:blipFill>
        <p:spPr>
          <a:xfrm>
            <a:off x="2172618" y="2943225"/>
            <a:ext cx="2958829" cy="363792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D604DF2-33C6-4B46-A006-884D81EA0682}"/>
              </a:ext>
            </a:extLst>
          </p:cNvPr>
          <p:cNvSpPr txBox="1"/>
          <p:nvPr/>
        </p:nvSpPr>
        <p:spPr>
          <a:xfrm>
            <a:off x="785443" y="1503565"/>
            <a:ext cx="108321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サンプリングチューブには，直接患者の鼻に装着する経鼻用や，呼吸回路に直接接続する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呼吸回路用などがある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呼気中の水蒸気が結露して装置が故障するのを防ぐため，ナフィオンと呼ばれる除湿機能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をもったチューブもある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D46384-E0AE-411D-8365-78953F0458B1}"/>
              </a:ext>
            </a:extLst>
          </p:cNvPr>
          <p:cNvSpPr txBox="1"/>
          <p:nvPr/>
        </p:nvSpPr>
        <p:spPr>
          <a:xfrm>
            <a:off x="648673" y="679458"/>
            <a:ext cx="111056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サイドストリーム方式のサンプリングチューブ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6676809-CBCC-4D88-A700-855947B15C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503"/>
          <a:stretch/>
        </p:blipFill>
        <p:spPr>
          <a:xfrm>
            <a:off x="6528811" y="2904242"/>
            <a:ext cx="2993854" cy="367690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213433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9ABF39-B29A-4C39-BF0A-0691CD1E00F6}"/>
              </a:ext>
            </a:extLst>
          </p:cNvPr>
          <p:cNvSpPr txBox="1"/>
          <p:nvPr/>
        </p:nvSpPr>
        <p:spPr>
          <a:xfrm>
            <a:off x="285331" y="682280"/>
            <a:ext cx="1162133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8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メインストリーム方式とサイドストリーム方式の比較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3125" t="17038" r="6320" b="23086"/>
          <a:stretch/>
        </p:blipFill>
        <p:spPr>
          <a:xfrm>
            <a:off x="393699" y="1787983"/>
            <a:ext cx="11404600" cy="424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73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9E60B-A610-4BBB-9EE4-039F01A62495}"/>
              </a:ext>
            </a:extLst>
          </p:cNvPr>
          <p:cNvSpPr txBox="1"/>
          <p:nvPr/>
        </p:nvSpPr>
        <p:spPr>
          <a:xfrm>
            <a:off x="4354538" y="640096"/>
            <a:ext cx="34512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トラブル対応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4F734B2-949B-4CD6-B672-03C8D57C7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37" y="2144713"/>
            <a:ext cx="11385462" cy="216140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2859316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172</Words>
  <Application>Microsoft Office PowerPoint</Application>
  <PresentationFormat>ワイド画面</PresentationFormat>
  <Paragraphs>56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ＭＳ Ｐゴシック</vt:lpstr>
      <vt:lpstr>游ゴシック</vt:lpstr>
      <vt:lpstr>游ゴシック Light</vt:lpstr>
      <vt:lpstr>游ゴシック Medium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大石橋 拓也</dc:creator>
  <cp:lastModifiedBy>医学書院</cp:lastModifiedBy>
  <cp:revision>19</cp:revision>
  <dcterms:created xsi:type="dcterms:W3CDTF">2021-05-04T02:36:58Z</dcterms:created>
  <dcterms:modified xsi:type="dcterms:W3CDTF">2021-10-06T02:01:04Z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