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18"/>
  </p:notesMasterIdLst>
  <p:sldIdLst>
    <p:sldId id="490" r:id="rId3"/>
    <p:sldId id="258" r:id="rId4"/>
    <p:sldId id="259" r:id="rId5"/>
    <p:sldId id="488" r:id="rId6"/>
    <p:sldId id="260" r:id="rId7"/>
    <p:sldId id="261" r:id="rId8"/>
    <p:sldId id="262" r:id="rId9"/>
    <p:sldId id="263" r:id="rId10"/>
    <p:sldId id="438" r:id="rId11"/>
    <p:sldId id="489" r:id="rId12"/>
    <p:sldId id="344" r:id="rId13"/>
    <p:sldId id="348" r:id="rId14"/>
    <p:sldId id="415" r:id="rId15"/>
    <p:sldId id="416" r:id="rId16"/>
    <p:sldId id="374" r:id="rId17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7C6AB"/>
    <a:srgbClr val="DE5822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82905-F7D8-453D-BE86-FE2CDA75B138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4A5C9-FA5C-48FD-B775-6A46158D8B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75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>
            <a:extLst>
              <a:ext uri="{FF2B5EF4-FFF2-40B4-BE49-F238E27FC236}">
                <a16:creationId xmlns:a16="http://schemas.microsoft.com/office/drawing/2014/main" id="{E1FE42DB-9525-4B2B-8256-B06B8250C5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005430A-2470-48DB-830D-C7A4D52DF467}" type="slidenum">
              <a:rPr lang="en-US" altLang="ja-JP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39267" name="Rectangle 7">
            <a:extLst>
              <a:ext uri="{FF2B5EF4-FFF2-40B4-BE49-F238E27FC236}">
                <a16:creationId xmlns:a16="http://schemas.microsoft.com/office/drawing/2014/main" id="{7F441EAC-D031-4BF4-9912-BB86E50203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786505" y="10186096"/>
            <a:ext cx="2897787" cy="53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5304C1C-FAE9-48FB-A598-291615D71DEA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39268" name="スライド イメージ プレースホルダ 1">
            <a:extLst>
              <a:ext uri="{FF2B5EF4-FFF2-40B4-BE49-F238E27FC236}">
                <a16:creationId xmlns:a16="http://schemas.microsoft.com/office/drawing/2014/main" id="{DEF3BE28-B0B3-4454-9673-D4453140BB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3575" y="806450"/>
            <a:ext cx="5359400" cy="4021138"/>
          </a:xfrm>
          <a:ln/>
        </p:spPr>
      </p:sp>
      <p:sp>
        <p:nvSpPr>
          <p:cNvPr id="139269" name="ノート プレースホルダ 2">
            <a:extLst>
              <a:ext uri="{FF2B5EF4-FFF2-40B4-BE49-F238E27FC236}">
                <a16:creationId xmlns:a16="http://schemas.microsoft.com/office/drawing/2014/main" id="{3460BEC9-1FF3-45A9-BDC1-91113E8F3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8115" y="5093911"/>
            <a:ext cx="5349640" cy="48247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14" tIns="45707" rIns="91414" bIns="45707"/>
          <a:lstStyle/>
          <a:p>
            <a:pPr eaLnBrk="1" hangingPunct="1"/>
            <a:endParaRPr lang="ja-JP" altLang="ja-JP">
              <a:latin typeface="Arial" panose="020B0604020202020204" pitchFamily="34" charset="0"/>
            </a:endParaRPr>
          </a:p>
        </p:txBody>
      </p:sp>
      <p:sp>
        <p:nvSpPr>
          <p:cNvPr id="139270" name="ヘッダー プレースホルダ 3">
            <a:extLst>
              <a:ext uri="{FF2B5EF4-FFF2-40B4-BE49-F238E27FC236}">
                <a16:creationId xmlns:a16="http://schemas.microsoft.com/office/drawing/2014/main" id="{8C1B5A37-2B65-4D57-AD02-389146CA09C6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0"/>
            <a:ext cx="2897788" cy="5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ja-JP" dirty="0">
                <a:ea typeface="ＭＳ Ｐゴシック" panose="020B0600070205080204" pitchFamily="50" charset="-128"/>
              </a:rPr>
              <a:t>MDIC</a:t>
            </a:r>
            <a:r>
              <a:rPr lang="ja-JP" altLang="en-US" dirty="0">
                <a:ea typeface="ＭＳ Ｐゴシック" panose="020B0600070205080204" pitchFamily="50" charset="-128"/>
              </a:rPr>
              <a:t>認定セミナー「臨床工学編」第４章：病院電気設備・病院空調</a:t>
            </a:r>
            <a:r>
              <a:rPr lang="ja-JP" altLang="en-US" dirty="0" smtClean="0">
                <a:ea typeface="ＭＳ Ｐゴシック" panose="020B0600070205080204" pitchFamily="50" charset="-128"/>
              </a:rPr>
              <a:t>設備，第５章</a:t>
            </a:r>
            <a:r>
              <a:rPr lang="ja-JP" altLang="en-US" dirty="0">
                <a:ea typeface="ＭＳ Ｐゴシック" panose="020B0600070205080204" pitchFamily="50" charset="-128"/>
              </a:rPr>
              <a:t>：医療ガス設備</a:t>
            </a:r>
          </a:p>
        </p:txBody>
      </p:sp>
      <p:sp>
        <p:nvSpPr>
          <p:cNvPr id="139271" name="フッター プレースホルダ 5">
            <a:extLst>
              <a:ext uri="{FF2B5EF4-FFF2-40B4-BE49-F238E27FC236}">
                <a16:creationId xmlns:a16="http://schemas.microsoft.com/office/drawing/2014/main" id="{6B018968-2E48-4822-A1CC-51A997E8B040}"/>
              </a:ext>
            </a:extLst>
          </p:cNvPr>
          <p:cNvSpPr txBox="1">
            <a:spLocks noGrp="1"/>
          </p:cNvSpPr>
          <p:nvPr/>
        </p:nvSpPr>
        <p:spPr bwMode="auto">
          <a:xfrm>
            <a:off x="0" y="10187822"/>
            <a:ext cx="2897788" cy="5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en-US">
                <a:ea typeface="ＭＳ Ｐゴシック" panose="020B0600070205080204" pitchFamily="50" charset="-128"/>
              </a:rPr>
              <a:t>日本医療機器学会</a:t>
            </a:r>
            <a:r>
              <a:rPr lang="en-US" altLang="ja-JP">
                <a:ea typeface="ＭＳ Ｐゴシック" panose="020B0600070205080204" pitchFamily="50" charset="-128"/>
              </a:rPr>
              <a:t>MDIC</a:t>
            </a:r>
            <a:r>
              <a:rPr lang="ja-JP" altLang="en-US">
                <a:ea typeface="ＭＳ Ｐゴシック" panose="020B0600070205080204" pitchFamily="50" charset="-128"/>
              </a:rPr>
              <a:t>認定委員会編日本医療機器</a:t>
            </a:r>
            <a:r>
              <a:rPr lang="en-US" altLang="ja-JP">
                <a:ea typeface="ＭＳ Ｐゴシック" panose="020B0600070205080204" pitchFamily="50" charset="-128"/>
              </a:rPr>
              <a:t>MDIC</a:t>
            </a:r>
            <a:r>
              <a:rPr lang="ja-JP" altLang="en-US">
                <a:ea typeface="ＭＳ Ｐゴシック" panose="020B0600070205080204" pitchFamily="50" charset="-128"/>
              </a:rPr>
              <a:t>認定委員会編</a:t>
            </a:r>
          </a:p>
        </p:txBody>
      </p:sp>
      <p:sp>
        <p:nvSpPr>
          <p:cNvPr id="139272" name="スライド番号プレースホルダ 6">
            <a:extLst>
              <a:ext uri="{FF2B5EF4-FFF2-40B4-BE49-F238E27FC236}">
                <a16:creationId xmlns:a16="http://schemas.microsoft.com/office/drawing/2014/main" id="{B3CB584E-11CE-41E6-8FAA-475658B4A0D1}"/>
              </a:ext>
            </a:extLst>
          </p:cNvPr>
          <p:cNvSpPr txBox="1">
            <a:spLocks noGrp="1"/>
          </p:cNvSpPr>
          <p:nvPr/>
        </p:nvSpPr>
        <p:spPr bwMode="auto">
          <a:xfrm>
            <a:off x="3786505" y="10187822"/>
            <a:ext cx="2897787" cy="53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4" tIns="45707" rIns="91414" bIns="45707" anchor="b"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69B0D87-B3A1-4C29-8773-9D3C1765EC77}" type="slidenum">
              <a:rPr lang="en-US" altLang="ja-JP">
                <a:ea typeface="ＭＳ Ｐゴシック" panose="020B0600070205080204" pitchFamily="50" charset="-128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ja-JP">
              <a:ea typeface="ＭＳ Ｐゴシック" panose="020B0600070205080204" pitchFamily="50" charset="-128"/>
            </a:endParaRPr>
          </a:p>
        </p:txBody>
      </p:sp>
      <p:sp>
        <p:nvSpPr>
          <p:cNvPr id="139273" name="日付プレースホルダー 1">
            <a:extLst>
              <a:ext uri="{FF2B5EF4-FFF2-40B4-BE49-F238E27FC236}">
                <a16:creationId xmlns:a16="http://schemas.microsoft.com/office/drawing/2014/main" id="{5E288336-62D9-414C-9258-2BD676D201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endParaRPr lang="en-US" altLang="ja-JP"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37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049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54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6B06DB-49D1-42CF-AE27-11B9EE5C39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0F0B7B-F380-4873-8521-0AAB6D9786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7D5B-E2C8-467F-96C2-2CE24B0F92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C88FE-DE13-46E4-B724-7CE64ABF0B6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89247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892969" y="5170289"/>
            <a:ext cx="7358063" cy="794742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241093" algn="ctr">
              <a:spcBef>
                <a:spcPts val="0"/>
              </a:spcBef>
              <a:buSzTx/>
              <a:buNone/>
              <a:defRPr sz="2200"/>
            </a:lvl2pPr>
            <a:lvl3pPr marL="0" indent="482186" algn="ctr">
              <a:spcBef>
                <a:spcPts val="0"/>
              </a:spcBef>
              <a:buSzTx/>
              <a:buNone/>
              <a:defRPr sz="2200"/>
            </a:lvl3pPr>
            <a:lvl4pPr marL="0" indent="723279" algn="ctr">
              <a:spcBef>
                <a:spcPts val="0"/>
              </a:spcBef>
              <a:buSzTx/>
              <a:buNone/>
              <a:defRPr sz="2200"/>
            </a:lvl4pPr>
            <a:lvl5pPr marL="0" indent="964372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892969" y="4107656"/>
            <a:ext cx="7358063" cy="1000125"/>
          </a:xfrm>
          <a:prstGeom prst="rect">
            <a:avLst/>
          </a:prstGeom>
        </p:spPr>
        <p:txBody>
          <a:bodyPr anchor="b"/>
          <a:lstStyle/>
          <a:p>
            <a:pPr lvl="0"/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92400110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C3EF12-E649-4A99-A491-EA577C83F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5758F0-B798-4D5B-8DC4-5AB2A0714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2A000E-3F74-49C4-BC76-7DDE6E6B8B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A35A2-B420-4226-98E8-BCE2F0469B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792390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CFDD-5587-408B-ADAF-4D23F871E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3642-5102-4023-B805-CA2CA049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A8610-C608-4F5C-ADB7-82ECA808F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DD1B3-F1BB-4981-8C62-D8DF0C952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04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A8296-3AE7-4A72-8D40-47EDE89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A5532-F851-4411-B0C4-F52C502B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73242-FE51-403C-BBE4-9F622E15E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ED7F-D328-480D-BE28-CD92210CD0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606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1DACF-D925-430A-BCC0-F208B2AE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85CE5-4FC9-4CB1-9F16-C90AF9AB1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CA638-4E5A-42F9-92C1-F8CE1BE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2505-C728-4C8C-A93D-476976EAEB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2167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834D-0A65-4DD0-8E73-591F25A10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7FA36-0DCD-42CD-8554-C5926DF6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B62E-ADEE-4A83-B6D8-1B83E1C2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E7F5-11DB-42EB-B6A2-6AC75DFAA6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466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985A-5355-49B4-B069-FC414E86B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FF31B1-D1EE-4E78-87C8-F32C29754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B1381-8488-4C0E-8AC4-B79BA082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C6D4-17E5-47AE-B566-5A8F008C2D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3764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393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60554A-B1C3-45C2-AD2D-B2A9917C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88705-8D41-4AFB-8B06-EF04C3F88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F63DB1-0735-4BDF-AE32-ED4FDFAB0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F65A8-8346-4082-85EB-27BF5CAE5C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6586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987A-36A1-4504-B6B5-B94A8446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FA818-6A24-4B21-A753-00EEC49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2A729-3DA6-4C84-B0D0-582C85F6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53AB-6927-4226-B380-D4B664EB0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020036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24691-1E8F-454A-974E-FEF3B557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6CEA9-C0C8-479E-971E-308817D2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B18C-4BCB-4379-9211-E24E1086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AE76-60F2-4A28-9D4E-CDF7AB032B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8773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8CEA7-79C2-409F-8767-ED55DA0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01992-1C5D-4ED9-AB62-DDAC999B6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76F2-CF6B-4786-851F-E2CB75FB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F3E34-352F-4E7C-BFBF-E24FF5183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034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D2D31-35C1-4956-A268-F8B9E059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4DB81-8600-4A7B-B25D-625858CC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B7445-6DEA-456D-863F-87F6919A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AEF4-861F-409F-ACA9-B244852E4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01996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3B0EB-D264-447B-8F07-5F5B91FC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C93DA-20A2-49E7-A8BF-C7B9AEF1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1CC84-701C-4D2B-A99A-D83D2494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2C1A-656A-4320-BF96-1AF16403A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55856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F95CA-6372-4890-AE78-99F04428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C51B0-7752-4539-8EC2-A6EF03D35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59EC6-1108-4FFF-8B42-68BB28D9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F56D-A9AB-4A49-BF52-5A10E91B41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3014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923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19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96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334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198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879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21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301FA-D797-4212-948B-002B2151868E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D67E12-07B1-4B58-A530-1C0EFFFF18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0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8010-24E3-445E-A40F-19879D94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628031-AC0E-4513-A49D-642B9B73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E30DEE-411A-41DD-915F-E61CB0E78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A745F2-1454-4778-BEFE-6D916A7E1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5ED45-0038-4399-81C4-0F44519CE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fld id="{1D351B6E-EECC-4ECD-A796-CCBA39226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340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kumimoji="1"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kumimoji="1"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kumimoji="1"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wi.co.jp/business/medical/facilities/medicalga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828248" y="3014543"/>
            <a:ext cx="761748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kumimoji="1" lang="en-US" altLang="ja-JP" sz="405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Ⅰ-2</a:t>
            </a:r>
            <a:r>
              <a:rPr kumimoji="1" lang="ja-JP" altLang="en-US" sz="4050" dirty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4050" dirty="0" smtClean="0">
                <a:solidFill>
                  <a:srgbClr val="FFFFFF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電気設備と医療ガス設備</a:t>
            </a:r>
            <a:endParaRPr kumimoji="1" lang="ja-JP" altLang="en-US" sz="4050" dirty="0">
              <a:solidFill>
                <a:srgbClr val="FFFFFF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86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43DE55-B49B-4A0E-A242-AB6B17491742}"/>
              </a:ext>
            </a:extLst>
          </p:cNvPr>
          <p:cNvSpPr txBox="1"/>
          <p:nvPr/>
        </p:nvSpPr>
        <p:spPr>
          <a:xfrm>
            <a:off x="84338" y="275160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知識❷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医療ガス供給源の例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BCBCAF9-202D-4EA6-ABF3-24531C1A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604" y="1741893"/>
            <a:ext cx="3721787" cy="7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85000"/>
              <a:buNone/>
            </a:pPr>
            <a:r>
              <a:rPr lang="en-US" altLang="ja-JP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定置式</a:t>
            </a:r>
            <a:r>
              <a:rPr lang="ja-JP" altLang="en-US" sz="2000" b="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超低温液化</a:t>
            </a:r>
            <a:r>
              <a:rPr lang="ja-JP" altLang="en-US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ガス貯槽</a:t>
            </a:r>
            <a:endParaRPr lang="en-US" altLang="ja-JP" sz="2000" b="0" dirty="0" smtClean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chemeClr val="accent2"/>
              </a:buClr>
              <a:buSzPct val="85000"/>
              <a:buNone/>
            </a:pPr>
            <a:r>
              <a:rPr lang="ja-JP" altLang="en-US" sz="20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2000" b="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よる供給</a:t>
            </a:r>
            <a:r>
              <a:rPr lang="ja-JP" altLang="en-US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設備</a:t>
            </a:r>
            <a:r>
              <a:rPr lang="en-US" altLang="ja-JP" sz="20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sz="2000" b="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BA2D21FA-0E80-44FA-87C5-4AA5D4EF9C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327366"/>
              </p:ext>
            </p:extLst>
          </p:nvPr>
        </p:nvGraphicFramePr>
        <p:xfrm>
          <a:off x="599036" y="2422745"/>
          <a:ext cx="3458924" cy="3725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r:id="rId3" imgW="4117190" imgH="5756442" progId="Photoshop.Image.5">
                  <p:embed/>
                </p:oleObj>
              </mc:Choice>
              <mc:Fallback>
                <p:oleObj r:id="rId3" imgW="4117190" imgH="5756442" progId="Photoshop.Image.5">
                  <p:embed/>
                  <p:pic>
                    <p:nvPicPr>
                      <p:cNvPr id="15" name="Object 9">
                        <a:extLst>
                          <a:ext uri="{FF2B5EF4-FFF2-40B4-BE49-F238E27FC236}">
                            <a16:creationId xmlns:a16="http://schemas.microsoft.com/office/drawing/2014/main" id="{BA2D21FA-0E80-44FA-87C5-4AA5D4EF9C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036" y="2422745"/>
                        <a:ext cx="3458924" cy="3725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0">
            <a:extLst>
              <a:ext uri="{FF2B5EF4-FFF2-40B4-BE49-F238E27FC236}">
                <a16:creationId xmlns:a16="http://schemas.microsoft.com/office/drawing/2014/main" id="{745F9370-8B39-41B8-BE1E-D4BCC7824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860" y="6267590"/>
            <a:ext cx="7927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蒸発器</a:t>
            </a:r>
            <a:endParaRPr lang="ja-JP" altLang="en-US" sz="1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F2DAA53A-0D26-43F0-8F83-DF68C8B17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5358" y="6267590"/>
            <a:ext cx="1368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貯槽</a:t>
            </a:r>
            <a:endParaRPr lang="ja-JP" altLang="en-US" sz="1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49C0B713-522E-4CB9-AE84-4E594D1FD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996" y="6394590"/>
            <a:ext cx="431800" cy="142875"/>
          </a:xfrm>
          <a:prstGeom prst="leftArrow">
            <a:avLst>
              <a:gd name="adj1" fmla="val 50000"/>
              <a:gd name="adj2" fmla="val 75556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A978CD0A-231E-4E15-914A-03A186B449A3}"/>
              </a:ext>
            </a:extLst>
          </p:cNvPr>
          <p:cNvSpPr txBox="1">
            <a:spLocks noChangeArrowheads="1"/>
          </p:cNvSpPr>
          <p:nvPr/>
        </p:nvSpPr>
        <p:spPr>
          <a:xfrm>
            <a:off x="4629433" y="1789203"/>
            <a:ext cx="3857805" cy="5915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/>
              </a:buClr>
              <a:buSzPct val="85000"/>
              <a:buNone/>
            </a:pPr>
            <a:r>
              <a:rPr lang="en-US" altLang="ja-JP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高圧</a:t>
            </a:r>
            <a:r>
              <a:rPr lang="ja-JP" altLang="en-US" sz="20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ガス容器による供給装置</a:t>
            </a:r>
            <a:endParaRPr lang="en-US" altLang="ja-JP" sz="200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85000"/>
              <a:buNone/>
            </a:pPr>
            <a:r>
              <a:rPr lang="ja-JP" altLang="en-US" sz="20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（マニフォールド</a:t>
            </a:r>
            <a:r>
              <a:rPr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r>
              <a:rPr lang="en-US" altLang="ja-JP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200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20" name="Object 4">
            <a:extLst>
              <a:ext uri="{FF2B5EF4-FFF2-40B4-BE49-F238E27FC236}">
                <a16:creationId xmlns:a16="http://schemas.microsoft.com/office/drawing/2014/main" id="{2E91C9EC-2D05-4179-AB97-AED1D697B3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5819"/>
              </p:ext>
            </p:extLst>
          </p:nvPr>
        </p:nvGraphicFramePr>
        <p:xfrm>
          <a:off x="4382217" y="2437610"/>
          <a:ext cx="4352239" cy="3764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" name="Image" r:id="rId5" imgW="6036004" imgH="4701730" progId="PhotoshopElements.Image.2">
                  <p:embed/>
                </p:oleObj>
              </mc:Choice>
              <mc:Fallback>
                <p:oleObj name="Image" r:id="rId5" imgW="6036004" imgH="4701730" progId="PhotoshopElements.Image.2">
                  <p:embed/>
                  <p:pic>
                    <p:nvPicPr>
                      <p:cNvPr id="20" name="Object 4">
                        <a:extLst>
                          <a:ext uri="{FF2B5EF4-FFF2-40B4-BE49-F238E27FC236}">
                            <a16:creationId xmlns:a16="http://schemas.microsoft.com/office/drawing/2014/main" id="{2E91C9EC-2D05-4179-AB97-AED1D697B3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2217" y="2437610"/>
                        <a:ext cx="4352239" cy="3764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6">
            <a:extLst>
              <a:ext uri="{FF2B5EF4-FFF2-40B4-BE49-F238E27FC236}">
                <a16:creationId xmlns:a16="http://schemas.microsoft.com/office/drawing/2014/main" id="{20C5FCEB-C797-4986-ADD1-FCF504B0A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6883" y="6267590"/>
            <a:ext cx="1051925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左バンク</a:t>
            </a:r>
            <a:endParaRPr lang="ja-JP" altLang="en-US" sz="1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2" name="Text Box 6">
            <a:extLst>
              <a:ext uri="{FF2B5EF4-FFF2-40B4-BE49-F238E27FC236}">
                <a16:creationId xmlns:a16="http://schemas.microsoft.com/office/drawing/2014/main" id="{B195C497-3DC5-4E3E-B899-93FD538D2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8570" y="6232879"/>
            <a:ext cx="153414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右バンク</a:t>
            </a:r>
            <a:endParaRPr lang="ja-JP" altLang="en-US" sz="16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09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37" name="Group 121">
            <a:extLst>
              <a:ext uri="{FF2B5EF4-FFF2-40B4-BE49-F238E27FC236}">
                <a16:creationId xmlns:a16="http://schemas.microsoft.com/office/drawing/2014/main" id="{FE7E74E8-D76E-4447-81E3-C80150E75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91704"/>
              </p:ext>
            </p:extLst>
          </p:nvPr>
        </p:nvGraphicFramePr>
        <p:xfrm>
          <a:off x="323055" y="1849886"/>
          <a:ext cx="8497887" cy="3760973"/>
        </p:xfrm>
        <a:graphic>
          <a:graphicData uri="http://schemas.openxmlformats.org/drawingml/2006/table">
            <a:tbl>
              <a:tblPr/>
              <a:tblGrid>
                <a:gridCol w="302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供給源</a:t>
                      </a:r>
                      <a:r>
                        <a:rPr kumimoji="1" lang="en-US" altLang="ja-JP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貯蔵量または容量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定置式超低温液ガス　　供給設備</a:t>
                      </a:r>
                      <a:endParaRPr kumimoji="1" lang="en-US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貯槽の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2/3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が推定使用量の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日分以上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（２基</a:t>
                      </a:r>
                      <a:r>
                        <a:rPr kumimoji="1" lang="ja-JP" altLang="en-US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以上，</a:t>
                      </a: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CE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+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高圧ガス容器供給装置）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982">
                <a:tc>
                  <a:txBody>
                    <a:bodyPr/>
                    <a:lstStyle/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高圧ガス容器</a:t>
                      </a:r>
                    </a:p>
                    <a:p>
                      <a:pPr marL="0" marR="0" lvl="0" indent="1143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（ボンベ）供給装置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第一供給装置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,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第二供給装置とも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　推定使用量の７日分以上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9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 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空気圧縮機を使用する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供給装置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１基で推定使用量の全容量をまかなえる</a:t>
                      </a:r>
                      <a:endParaRPr kumimoji="1" lang="en-US" altLang="ja-JP" sz="2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 こと（２基以上）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混合ガス供給設備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 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　貯槽の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2/3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が推定使用量の</a:t>
                      </a:r>
                      <a:r>
                        <a:rPr kumimoji="1" lang="en-US" altLang="ja-JP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10</a:t>
                      </a:r>
                      <a:r>
                        <a:rPr kumimoji="1" lang="ja-JP" altLang="en-US" sz="2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Times New Roman" pitchFamily="18" charset="0"/>
                        </a:rPr>
                        <a:t>日分以上  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F0BFCA9-E5E1-4AFD-A289-A8B831E29108}"/>
              </a:ext>
            </a:extLst>
          </p:cNvPr>
          <p:cNvSpPr txBox="1"/>
          <p:nvPr/>
        </p:nvSpPr>
        <p:spPr>
          <a:xfrm>
            <a:off x="84338" y="258240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知識❸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医療ガス貯蔵量の目安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97FA1EF-1121-47AA-9CFD-23BA6484AF43}"/>
              </a:ext>
            </a:extLst>
          </p:cNvPr>
          <p:cNvSpPr txBox="1"/>
          <p:nvPr/>
        </p:nvSpPr>
        <p:spPr>
          <a:xfrm>
            <a:off x="323054" y="5817510"/>
            <a:ext cx="8497887" cy="369332"/>
          </a:xfrm>
          <a:prstGeom prst="rect">
            <a:avLst/>
          </a:prstGeom>
          <a:noFill/>
          <a:ln w="9525">
            <a:solidFill>
              <a:srgbClr val="FF33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kumimoji="1" lang="ja-JP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  <a:cs typeface="Times New Roman" pitchFamily="18" charset="0"/>
              </a:rPr>
              <a:t>推定使用量は病院の規模や診療科の種類によって異なる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077115" y="648325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F90810F0-4B84-471F-8254-AD3F8AF72E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201662"/>
            <a:ext cx="8040919" cy="4656338"/>
          </a:xfrm>
          <a:noFill/>
        </p:spPr>
        <p:txBody>
          <a:bodyPr/>
          <a:lstStyle/>
          <a:p>
            <a:pPr eaLnBrk="1" hangingPunct="1"/>
            <a:endParaRPr lang="en-US" altLang="ja-JP" sz="3600" b="0" dirty="0">
              <a:ea typeface="游ゴシック Medium" panose="020B0500000000000000" pitchFamily="50" charset="-128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3600" b="0" dirty="0">
                <a:ea typeface="游ゴシック Medium" panose="020B0500000000000000" pitchFamily="50" charset="-128"/>
              </a:rPr>
              <a:t>　</a:t>
            </a:r>
            <a:r>
              <a:rPr lang="ja-JP" altLang="en-US" b="0" dirty="0">
                <a:ea typeface="游ゴシック Medium" panose="020B0500000000000000" pitchFamily="50" charset="-128"/>
              </a:rPr>
              <a:t>　</a:t>
            </a:r>
          </a:p>
        </p:txBody>
      </p:sp>
      <p:pic>
        <p:nvPicPr>
          <p:cNvPr id="36868" name="Picture 5">
            <a:extLst>
              <a:ext uri="{FF2B5EF4-FFF2-40B4-BE49-F238E27FC236}">
                <a16:creationId xmlns:a16="http://schemas.microsoft.com/office/drawing/2014/main" id="{34B3D28D-3652-4A36-AC22-331E81793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7" y="3924602"/>
            <a:ext cx="2253854" cy="231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>
            <a:extLst>
              <a:ext uri="{FF2B5EF4-FFF2-40B4-BE49-F238E27FC236}">
                <a16:creationId xmlns:a16="http://schemas.microsoft.com/office/drawing/2014/main" id="{562740B2-5B00-4B12-9C27-B2C2F07F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60" y="3964591"/>
            <a:ext cx="1689426" cy="227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11">
            <a:extLst>
              <a:ext uri="{FF2B5EF4-FFF2-40B4-BE49-F238E27FC236}">
                <a16:creationId xmlns:a16="http://schemas.microsoft.com/office/drawing/2014/main" id="{CFB7899A-08B3-4E76-B9FE-81D294167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872" y="6263300"/>
            <a:ext cx="2763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天井吊り下げ式</a:t>
            </a:r>
          </a:p>
        </p:txBody>
      </p:sp>
      <p:sp>
        <p:nvSpPr>
          <p:cNvPr id="36871" name="Text Box 12">
            <a:extLst>
              <a:ext uri="{FF2B5EF4-FFF2-40B4-BE49-F238E27FC236}">
                <a16:creationId xmlns:a16="http://schemas.microsoft.com/office/drawing/2014/main" id="{63BE83D8-3748-4877-9FA9-0CBD5A989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20" y="6263300"/>
            <a:ext cx="22573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シーリングコラム</a:t>
            </a:r>
            <a:endParaRPr lang="ja-JP" altLang="en-US" sz="20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6872" name="Text Box 13">
            <a:extLst>
              <a:ext uri="{FF2B5EF4-FFF2-40B4-BE49-F238E27FC236}">
                <a16:creationId xmlns:a16="http://schemas.microsoft.com/office/drawing/2014/main" id="{44A36118-CAF4-4E8A-9072-95C6AF973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5238" y="3397777"/>
            <a:ext cx="25391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圧力調整付き</a:t>
            </a:r>
          </a:p>
        </p:txBody>
      </p:sp>
      <p:graphicFrame>
        <p:nvGraphicFramePr>
          <p:cNvPr id="36873" name="Object 14">
            <a:extLst>
              <a:ext uri="{FF2B5EF4-FFF2-40B4-BE49-F238E27FC236}">
                <a16:creationId xmlns:a16="http://schemas.microsoft.com/office/drawing/2014/main" id="{3548240E-F60F-46F7-BD72-CB233BD732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996965"/>
              </p:ext>
            </p:extLst>
          </p:nvPr>
        </p:nvGraphicFramePr>
        <p:xfrm>
          <a:off x="6058255" y="4093251"/>
          <a:ext cx="2408544" cy="1657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Image" r:id="rId5" imgW="1980692" imgH="1364012" progId="Photoshop.Image.5">
                  <p:embed/>
                </p:oleObj>
              </mc:Choice>
              <mc:Fallback>
                <p:oleObj name="Image" r:id="rId5" imgW="1980692" imgH="1364012" progId="Photoshop.Image.5">
                  <p:embed/>
                  <p:pic>
                    <p:nvPicPr>
                      <p:cNvPr id="36873" name="Object 14">
                        <a:extLst>
                          <a:ext uri="{FF2B5EF4-FFF2-40B4-BE49-F238E27FC236}">
                            <a16:creationId xmlns:a16="http://schemas.microsoft.com/office/drawing/2014/main" id="{3548240E-F60F-46F7-BD72-CB233BD732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8255" y="4093251"/>
                        <a:ext cx="2408544" cy="16578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4" name="Rectangle 15">
            <a:extLst>
              <a:ext uri="{FF2B5EF4-FFF2-40B4-BE49-F238E27FC236}">
                <a16:creationId xmlns:a16="http://schemas.microsoft.com/office/drawing/2014/main" id="{4FBCA6FA-150E-4F73-831C-3A361914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5744188"/>
            <a:ext cx="31290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000" b="0" dirty="0">
                <a:latin typeface="Arial" panose="020B0604020202020204" pitchFamily="34" charset="0"/>
                <a:ea typeface="游ゴシック Medium" panose="020B0500000000000000" pitchFamily="50" charset="-128"/>
              </a:rPr>
              <a:t>麻酔ガス排除装置</a:t>
            </a:r>
          </a:p>
        </p:txBody>
      </p:sp>
      <p:pic>
        <p:nvPicPr>
          <p:cNvPr id="36875" name="Picture 16" descr="NSVｱｳﾄ~2">
            <a:extLst>
              <a:ext uri="{FF2B5EF4-FFF2-40B4-BE49-F238E27FC236}">
                <a16:creationId xmlns:a16="http://schemas.microsoft.com/office/drawing/2014/main" id="{D50FC9AD-87FB-4EF6-A739-F9D841690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0" b="29762"/>
          <a:stretch>
            <a:fillRect/>
          </a:stretch>
        </p:blipFill>
        <p:spPr bwMode="auto">
          <a:xfrm>
            <a:off x="709249" y="1781465"/>
            <a:ext cx="5109902" cy="15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7">
            <a:extLst>
              <a:ext uri="{FF2B5EF4-FFF2-40B4-BE49-F238E27FC236}">
                <a16:creationId xmlns:a16="http://schemas.microsoft.com/office/drawing/2014/main" id="{F80F6AF8-621D-4681-9BA3-6139474F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65" y="1805623"/>
            <a:ext cx="1968679" cy="155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 Box 9">
            <a:extLst>
              <a:ext uri="{FF2B5EF4-FFF2-40B4-BE49-F238E27FC236}">
                <a16:creationId xmlns:a16="http://schemas.microsoft.com/office/drawing/2014/main" id="{2B2772DB-AAE9-47F6-918D-9C0CEBC3C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9487" y="3391457"/>
            <a:ext cx="1689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壁取付式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5604593-58A0-4EC8-A48D-F56BB9E28193}"/>
              </a:ext>
            </a:extLst>
          </p:cNvPr>
          <p:cNvSpPr txBox="1"/>
          <p:nvPr/>
        </p:nvSpPr>
        <p:spPr>
          <a:xfrm>
            <a:off x="84338" y="258537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知識➍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配管端末器</a:t>
            </a:r>
            <a:r>
              <a:rPr kumimoji="1" lang="en-US" altLang="ja-JP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アウトレット</a:t>
            </a:r>
            <a:r>
              <a:rPr kumimoji="1" lang="en-US" altLang="ja-JP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の例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5958028-D40F-421F-B5D0-94F63CC90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8965" y="6268545"/>
            <a:ext cx="38267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1600" b="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「医療ガス設備」の</a:t>
            </a: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項目を参照）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161453" y="6576236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DSC00742.jpg">
            <a:extLst>
              <a:ext uri="{FF2B5EF4-FFF2-40B4-BE49-F238E27FC236}">
                <a16:creationId xmlns:a16="http://schemas.microsoft.com/office/drawing/2014/main" id="{AA4E6797-A8D1-402F-8157-C1F904974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99" y="5208671"/>
            <a:ext cx="1832836" cy="103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7894" name="Picture 3">
            <a:extLst>
              <a:ext uri="{FF2B5EF4-FFF2-40B4-BE49-F238E27FC236}">
                <a16:creationId xmlns:a16="http://schemas.microsoft.com/office/drawing/2014/main" id="{B46C1B35-3187-4A5F-BDD8-D140A5B3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37" t="8805" b="6387"/>
          <a:stretch/>
        </p:blipFill>
        <p:spPr bwMode="auto">
          <a:xfrm>
            <a:off x="7044170" y="3583497"/>
            <a:ext cx="1313409" cy="15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A225F846-B7CB-442F-8440-20A97D878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831" y="5188583"/>
            <a:ext cx="5341245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ja-JP" altLang="en-US" sz="20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ピン孔</a:t>
            </a:r>
            <a:r>
              <a:rPr lang="ja-JP" altLang="en-US" sz="20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の数と配置位置を</a:t>
            </a:r>
            <a:r>
              <a:rPr lang="ja-JP" altLang="en-US" sz="20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規定</a:t>
            </a:r>
            <a:endParaRPr lang="en-US" altLang="ja-JP" sz="2000" dirty="0" smtClean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defRPr/>
            </a:pPr>
            <a:r>
              <a:rPr lang="ja-JP" altLang="en-US" sz="20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0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0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誤接続</a:t>
            </a:r>
            <a:r>
              <a:rPr lang="ja-JP" altLang="en-US" sz="20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防止</a:t>
            </a:r>
            <a:endParaRPr lang="ja-JP" altLang="en-US" sz="2000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pSp>
        <p:nvGrpSpPr>
          <p:cNvPr id="37896" name="グループ化 2">
            <a:extLst>
              <a:ext uri="{FF2B5EF4-FFF2-40B4-BE49-F238E27FC236}">
                <a16:creationId xmlns:a16="http://schemas.microsoft.com/office/drawing/2014/main" id="{D3E8CDA4-C827-4BBA-B255-B4F61E0C6296}"/>
              </a:ext>
            </a:extLst>
          </p:cNvPr>
          <p:cNvGrpSpPr>
            <a:grpSpLocks/>
          </p:cNvGrpSpPr>
          <p:nvPr/>
        </p:nvGrpSpPr>
        <p:grpSpPr bwMode="auto">
          <a:xfrm>
            <a:off x="594805" y="1625626"/>
            <a:ext cx="7812350" cy="1921550"/>
            <a:chOff x="437450" y="1500786"/>
            <a:chExt cx="8455030" cy="2235449"/>
          </a:xfrm>
        </p:grpSpPr>
        <p:pic>
          <p:nvPicPr>
            <p:cNvPr id="305" name="AUT_0013-1.jpg">
              <a:extLst>
                <a:ext uri="{FF2B5EF4-FFF2-40B4-BE49-F238E27FC236}">
                  <a16:creationId xmlns:a16="http://schemas.microsoft.com/office/drawing/2014/main" id="{C1BD21C3-DDA9-49B1-B688-020310340F4C}"/>
                </a:ext>
              </a:extLst>
            </p:cNvPr>
            <p:cNvPicPr/>
            <p:nvPr/>
          </p:nvPicPr>
          <p:blipFill>
            <a:blip r:embed="rId4"/>
            <a:srcRect r="3999"/>
            <a:stretch>
              <a:fillRect/>
            </a:stretch>
          </p:blipFill>
          <p:spPr>
            <a:xfrm>
              <a:off x="437450" y="1500786"/>
              <a:ext cx="1614488" cy="2235449"/>
            </a:xfrm>
            <a:prstGeom prst="rect">
              <a:avLst/>
            </a:prstGeom>
            <a:ln>
              <a:noFill/>
            </a:ln>
            <a:effectLst>
              <a:outerShdw blurRad="190500" sx="1000" sy="1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6" name="AUT_0014-1.jpg">
              <a:extLst>
                <a:ext uri="{FF2B5EF4-FFF2-40B4-BE49-F238E27FC236}">
                  <a16:creationId xmlns:a16="http://schemas.microsoft.com/office/drawing/2014/main" id="{D3C9B887-F2CD-4B8E-9EE1-09B257CCCE6E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196401" y="1500786"/>
              <a:ext cx="1655763" cy="2235449"/>
            </a:xfrm>
            <a:prstGeom prst="rect">
              <a:avLst/>
            </a:prstGeom>
            <a:ln>
              <a:noFill/>
            </a:ln>
            <a:effectLst>
              <a:outerShdw blurRad="190500" sx="1000" sy="1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07" name="AUT_0015-1.jpg">
              <a:extLst>
                <a:ext uri="{FF2B5EF4-FFF2-40B4-BE49-F238E27FC236}">
                  <a16:creationId xmlns:a16="http://schemas.microsoft.com/office/drawing/2014/main" id="{E9F05D94-36E3-40D0-94D1-40F1B914206E}"/>
                </a:ext>
              </a:extLst>
            </p:cNvPr>
            <p:cNvPicPr/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996627" y="1500786"/>
              <a:ext cx="1511301" cy="2235449"/>
            </a:xfrm>
            <a:prstGeom prst="rect">
              <a:avLst/>
            </a:prstGeom>
            <a:ln>
              <a:noFill/>
            </a:ln>
            <a:effectLst>
              <a:outerShdw blurRad="190500" sx="1000" sy="10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37900" name="AUT_0016-1.jpg">
              <a:extLst>
                <a:ext uri="{FF2B5EF4-FFF2-40B4-BE49-F238E27FC236}">
                  <a16:creationId xmlns:a16="http://schemas.microsoft.com/office/drawing/2014/main" id="{80530626-80E6-4122-BE8A-DB72665A1D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1500786"/>
              <a:ext cx="1584176" cy="2235449"/>
            </a:xfrm>
            <a:prstGeom prst="rect">
              <a:avLst/>
            </a:prstGeom>
            <a:noFill/>
            <a:ln>
              <a:noFill/>
            </a:ln>
            <a:effectLst>
              <a:outerShdw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6978" name="Picture 2">
              <a:extLst>
                <a:ext uri="{FF2B5EF4-FFF2-40B4-BE49-F238E27FC236}">
                  <a16:creationId xmlns:a16="http://schemas.microsoft.com/office/drawing/2014/main" id="{A9B28DE8-7A10-4356-AA6A-707F3AC43F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363716" y="1500786"/>
              <a:ext cx="1528764" cy="2235449"/>
            </a:xfrm>
            <a:prstGeom prst="rect">
              <a:avLst/>
            </a:prstGeom>
            <a:ln>
              <a:noFill/>
            </a:ln>
            <a:effectLst>
              <a:outerShdw blurRad="292100" dist="139700" dir="21540000" sx="1000" sy="1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21351D4-6B9B-4D91-A200-B82363FC855E}"/>
              </a:ext>
            </a:extLst>
          </p:cNvPr>
          <p:cNvSpPr txBox="1"/>
          <p:nvPr/>
        </p:nvSpPr>
        <p:spPr>
          <a:xfrm>
            <a:off x="84338" y="275160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知識❺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28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配管端末器の誤接続防止策例（ピン方式）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1D3A84A-9272-4917-A204-B4C2319335C2}"/>
              </a:ext>
            </a:extLst>
          </p:cNvPr>
          <p:cNvSpPr txBox="1"/>
          <p:nvPr/>
        </p:nvSpPr>
        <p:spPr>
          <a:xfrm>
            <a:off x="467839" y="6256129"/>
            <a:ext cx="2900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8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アダプタプラグ（酸素）</a:t>
            </a:r>
            <a:endParaRPr lang="ja-JP" altLang="en-US" dirty="0"/>
          </a:p>
        </p:txBody>
      </p:sp>
      <p:sp>
        <p:nvSpPr>
          <p:cNvPr id="16" name="Text Box 9">
            <a:extLst>
              <a:ext uri="{FF2B5EF4-FFF2-40B4-BE49-F238E27FC236}">
                <a16:creationId xmlns:a16="http://schemas.microsoft.com/office/drawing/2014/main" id="{33CFEFC8-435C-4637-8135-FAE8215BA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152" y="6112391"/>
            <a:ext cx="32405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1600" b="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医療ガスの項目を参照）</a:t>
            </a: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B46C1B35-3187-4A5F-BDD8-D140A5B3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r="74272" b="6387"/>
          <a:stretch/>
        </p:blipFill>
        <p:spPr bwMode="auto">
          <a:xfrm>
            <a:off x="379742" y="3694220"/>
            <a:ext cx="1921894" cy="149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B46C1B35-3187-4A5F-BDD8-D140A5B3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8" t="8805" r="57704" b="6387"/>
          <a:stretch/>
        </p:blipFill>
        <p:spPr bwMode="auto">
          <a:xfrm>
            <a:off x="2332126" y="3659993"/>
            <a:ext cx="1296785" cy="15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B46C1B35-3187-4A5F-BDD8-D140A5B3A3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3" t="8805" r="21135" b="6387"/>
          <a:stretch/>
        </p:blipFill>
        <p:spPr bwMode="auto">
          <a:xfrm>
            <a:off x="3857105" y="3639670"/>
            <a:ext cx="2922324" cy="1548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2103932" y="4357836"/>
            <a:ext cx="228193" cy="372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132482" y="6500615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5" name="Text Box 37">
            <a:extLst>
              <a:ext uri="{FF2B5EF4-FFF2-40B4-BE49-F238E27FC236}">
                <a16:creationId xmlns:a16="http://schemas.microsoft.com/office/drawing/2014/main" id="{9400B39E-CBF2-4E91-B4F7-D99646EF7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35100"/>
            <a:ext cx="7883179" cy="12741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85000"/>
              <a:buNone/>
            </a:pP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solidFill>
                  <a:srgbClr val="000000"/>
                </a:solidFill>
                <a:ea typeface="游ゴシック Medium" panose="020B0500000000000000" pitchFamily="50" charset="-128"/>
              </a:rPr>
              <a:t>法律</a:t>
            </a:r>
            <a:r>
              <a:rPr lang="ja-JP" altLang="en-US" sz="2400" dirty="0">
                <a:solidFill>
                  <a:srgbClr val="000000"/>
                </a:solidFill>
                <a:ea typeface="游ゴシック Medium" panose="020B0500000000000000" pitchFamily="50" charset="-128"/>
              </a:rPr>
              <a:t>・規格での識別色が異なる</a:t>
            </a:r>
          </a:p>
          <a:p>
            <a:pPr eaLnBrk="1" hangingPunct="1">
              <a:spcBef>
                <a:spcPct val="10000"/>
              </a:spcBef>
              <a:buClr>
                <a:srgbClr val="FF0000"/>
              </a:buClr>
              <a:buSzPct val="85000"/>
              <a:buNone/>
            </a:pP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solidFill>
                  <a:srgbClr val="000000"/>
                </a:solidFill>
                <a:ea typeface="游ゴシック Medium" panose="020B0500000000000000" pitchFamily="50" charset="-128"/>
              </a:rPr>
              <a:t>国</a:t>
            </a:r>
            <a:r>
              <a:rPr lang="ja-JP" altLang="en-US" sz="2400" dirty="0">
                <a:solidFill>
                  <a:srgbClr val="000000"/>
                </a:solidFill>
                <a:ea typeface="游ゴシック Medium" panose="020B0500000000000000" pitchFamily="50" charset="-128"/>
              </a:rPr>
              <a:t>によっても</a:t>
            </a:r>
            <a:r>
              <a:rPr lang="ja-JP" altLang="en-US" sz="2400" dirty="0" smtClean="0">
                <a:solidFill>
                  <a:srgbClr val="000000"/>
                </a:solidFill>
                <a:ea typeface="游ゴシック Medium" panose="020B0500000000000000" pitchFamily="50" charset="-128"/>
              </a:rPr>
              <a:t>異なる</a:t>
            </a:r>
            <a:endParaRPr lang="en-US" altLang="ja-JP" sz="2400" dirty="0" smtClean="0">
              <a:solidFill>
                <a:srgbClr val="000000"/>
              </a:solidFill>
              <a:ea typeface="游ゴシック Medium" panose="020B0500000000000000" pitchFamily="50" charset="-128"/>
            </a:endParaRPr>
          </a:p>
          <a:p>
            <a:pPr>
              <a:spcBef>
                <a:spcPct val="10000"/>
              </a:spcBef>
              <a:buClr>
                <a:srgbClr val="FF0000"/>
              </a:buClr>
              <a:buSzPct val="85000"/>
              <a:buNone/>
            </a:pPr>
            <a:r>
              <a:rPr lang="ja-JP" altLang="en-US" sz="2400" dirty="0">
                <a:solidFill>
                  <a:srgbClr val="FF3300"/>
                </a:solidFill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solidFill>
                  <a:srgbClr val="000000"/>
                </a:solidFill>
                <a:ea typeface="游ゴシック Medium" panose="020B0500000000000000" pitchFamily="50" charset="-128"/>
              </a:rPr>
              <a:t>ボンベの取り扱い時には色の確認が重要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BC16FCF-5332-4732-B7A5-7A532584515B}"/>
              </a:ext>
            </a:extLst>
          </p:cNvPr>
          <p:cNvSpPr txBox="1"/>
          <p:nvPr/>
        </p:nvSpPr>
        <p:spPr>
          <a:xfrm>
            <a:off x="84338" y="267287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知識❻</a:t>
            </a:r>
            <a:endParaRPr kumimoji="1" lang="en-US" altLang="ja-JP" sz="4000" b="1" dirty="0" smtClean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配管端末器とボンベの色の違い －</a:t>
            </a:r>
          </a:p>
        </p:txBody>
      </p:sp>
      <p:graphicFrame>
        <p:nvGraphicFramePr>
          <p:cNvPr id="17" name="Group 90">
            <a:extLst>
              <a:ext uri="{FF2B5EF4-FFF2-40B4-BE49-F238E27FC236}">
                <a16:creationId xmlns:a16="http://schemas.microsoft.com/office/drawing/2014/main" id="{20229001-57D6-4184-B7AA-2287893556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3732457"/>
              </p:ext>
            </p:extLst>
          </p:nvPr>
        </p:nvGraphicFramePr>
        <p:xfrm>
          <a:off x="250825" y="1729401"/>
          <a:ext cx="8642350" cy="2943914"/>
        </p:xfrm>
        <a:graphic>
          <a:graphicData uri="http://schemas.openxmlformats.org/drawingml/2006/table">
            <a:tbl>
              <a:tblPr/>
              <a:tblGrid>
                <a:gridCol w="273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2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游ゴシック Medium" panose="020B0500000000000000" pitchFamily="50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 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酸 素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 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笑 気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 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空 気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炭酸ガス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吸 引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897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医療ガス配管設備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(JIS T 7101)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緑　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青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黄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橙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黒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597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高圧ガスボンベ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高圧ガス保安法</a:t>
                      </a:r>
                      <a:endParaRPr kumimoji="1" lang="en-US" altLang="ja-JP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（容器保安規則）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 </a:t>
                      </a: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黒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ねずみ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ねずみ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緑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Arial"/>
                          <a:ea typeface="ＭＳ Ｐゴシック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游ゴシック Medium" panose="020B0500000000000000" pitchFamily="50" charset="-128"/>
                        </a:rPr>
                        <a:t>－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445831"/>
                  </a:ext>
                </a:extLst>
              </a:tr>
            </a:tbl>
          </a:graphicData>
        </a:graphic>
      </p:graphicFrame>
      <p:sp>
        <p:nvSpPr>
          <p:cNvPr id="6" name="Text Box 9">
            <a:extLst>
              <a:ext uri="{FF2B5EF4-FFF2-40B4-BE49-F238E27FC236}">
                <a16:creationId xmlns:a16="http://schemas.microsoft.com/office/drawing/2014/main" id="{258E6934-34CC-4878-8866-0FFDFE2E26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2327" y="6209295"/>
            <a:ext cx="37808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algn="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lang="en-US" altLang="ja-JP" sz="1600" b="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6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「医療ガス設備」の</a:t>
            </a:r>
            <a:r>
              <a:rPr lang="ja-JP" altLang="en-US" sz="16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項目を参照）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25781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ｴﾘｱﾓﾆﾀ~1">
            <a:extLst>
              <a:ext uri="{FF2B5EF4-FFF2-40B4-BE49-F238E27FC236}">
                <a16:creationId xmlns:a16="http://schemas.microsoft.com/office/drawing/2014/main" id="{1947701A-3068-4638-8448-9B4805E29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2" y="4028179"/>
            <a:ext cx="2451609" cy="182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id="{6A39692C-BD36-4853-9CB8-C2E5D9DC7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010" y="1819835"/>
            <a:ext cx="847507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itchFamily="50" charset="-128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ja-JP" sz="2400" b="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4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緊急</a:t>
            </a:r>
            <a:r>
              <a:rPr lang="ja-JP" altLang="en-US" sz="2400" b="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臨床</a:t>
            </a:r>
            <a:r>
              <a:rPr lang="ja-JP" altLang="en-US" sz="24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警報</a:t>
            </a:r>
            <a:r>
              <a:rPr lang="en-US" altLang="ja-JP" sz="24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sz="2400" b="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2400" b="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</a:t>
            </a:r>
            <a:r>
              <a:rPr lang="ja-JP" altLang="en-US" sz="24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と赤色で点滅</a:t>
            </a:r>
            <a:endParaRPr lang="en-US" altLang="ja-JP" sz="24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ja-JP" altLang="en-US" sz="2400" b="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原因は医療</a:t>
            </a:r>
            <a:r>
              <a:rPr lang="ja-JP" altLang="en-US" sz="24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ガスの供給圧</a:t>
            </a:r>
            <a:r>
              <a:rPr lang="ja-JP" altLang="en-US" sz="24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低下，医療ガス</a:t>
            </a:r>
            <a:r>
              <a:rPr lang="ja-JP" altLang="en-US" sz="24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の途絶</a:t>
            </a:r>
            <a:endParaRPr lang="en-US" altLang="ja-JP" sz="2400" b="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2FFB39-3240-42DD-A520-DF7047396436}"/>
              </a:ext>
            </a:extLst>
          </p:cNvPr>
          <p:cNvSpPr txBox="1"/>
          <p:nvPr/>
        </p:nvSpPr>
        <p:spPr>
          <a:xfrm>
            <a:off x="84338" y="159751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知識❼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 遠隔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監視</a:t>
            </a:r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 －</a:t>
            </a:r>
            <a:endParaRPr kumimoji="1" lang="ja-JP" altLang="en-US" sz="32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AD8C95B-E19B-4D55-8A62-62B413E1E218}"/>
              </a:ext>
            </a:extLst>
          </p:cNvPr>
          <p:cNvSpPr txBox="1"/>
          <p:nvPr/>
        </p:nvSpPr>
        <p:spPr>
          <a:xfrm>
            <a:off x="3903361" y="3924196"/>
            <a:ext cx="3538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アラーム発生時の対処</a:t>
            </a:r>
            <a:endParaRPr lang="en-US" altLang="ja-JP" sz="24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3" name="Picture 4" descr="聴覚, 耳, ベクトル, アイコン. 聴覚, 耳, ベクトル, イラスト ...">
            <a:extLst>
              <a:ext uri="{FF2B5EF4-FFF2-40B4-BE49-F238E27FC236}">
                <a16:creationId xmlns:a16="http://schemas.microsoft.com/office/drawing/2014/main" id="{F7FCAA6F-05C4-4B81-849E-BF941CF70F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 bwMode="auto">
          <a:xfrm>
            <a:off x="3183967" y="3836986"/>
            <a:ext cx="621723" cy="63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01953FC4-FDDD-4F1F-A258-360EE4F3B1BD}"/>
              </a:ext>
            </a:extLst>
          </p:cNvPr>
          <p:cNvSpPr txBox="1"/>
          <p:nvPr/>
        </p:nvSpPr>
        <p:spPr>
          <a:xfrm>
            <a:off x="539453" y="5951315"/>
            <a:ext cx="2309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b="0" dirty="0">
                <a:ea typeface="游ゴシック Medium" panose="020B0500000000000000" pitchFamily="50" charset="-128"/>
              </a:rPr>
              <a:t>遠隔監視モニタの例</a:t>
            </a:r>
            <a:endParaRPr lang="ja-JP" altLang="en-US" sz="1600" dirty="0"/>
          </a:p>
        </p:txBody>
      </p:sp>
      <p:sp>
        <p:nvSpPr>
          <p:cNvPr id="2" name="正方形/長方形 1"/>
          <p:cNvSpPr/>
          <p:nvPr/>
        </p:nvSpPr>
        <p:spPr>
          <a:xfrm>
            <a:off x="3077110" y="4628175"/>
            <a:ext cx="59006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迅速な対応が必要（ベッドサイドに直行）</a:t>
            </a:r>
          </a:p>
          <a:p>
            <a:pPr>
              <a:buClr>
                <a:srgbClr val="FF0000"/>
              </a:buClr>
              <a:defRPr/>
            </a:pP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人工呼吸療法 </a:t>
            </a: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用手換気の実施</a:t>
            </a:r>
          </a:p>
          <a:p>
            <a:pPr>
              <a:buClr>
                <a:srgbClr val="FF0000"/>
              </a:buClr>
              <a:defRPr/>
            </a:pP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酸素療法　　 </a:t>
            </a:r>
            <a:r>
              <a:rPr lang="ja-JP" altLang="en-US" sz="200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00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00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酸素ボンベ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からの投与</a:t>
            </a:r>
          </a:p>
          <a:p>
            <a:pPr>
              <a:buClr>
                <a:srgbClr val="FF0000"/>
              </a:buClr>
              <a:defRPr/>
            </a:pP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吸引　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　　 </a:t>
            </a:r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電動式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/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足踏み式吸引器の使用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1453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70FF9-12C5-4D4E-A2FA-E3EF63A48F61}"/>
              </a:ext>
            </a:extLst>
          </p:cNvPr>
          <p:cNvSpPr txBox="1"/>
          <p:nvPr/>
        </p:nvSpPr>
        <p:spPr>
          <a:xfrm>
            <a:off x="84338" y="345091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機器と病院設備（総論）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 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機器を安全に使用するために</a:t>
            </a:r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は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68C1451-7921-4B84-946D-D7C689A82E8C}"/>
              </a:ext>
            </a:extLst>
          </p:cNvPr>
          <p:cNvSpPr txBox="1"/>
          <p:nvPr/>
        </p:nvSpPr>
        <p:spPr>
          <a:xfrm>
            <a:off x="539117" y="1897005"/>
            <a:ext cx="8014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機器の駆動源  </a:t>
            </a:r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電気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呼吸療法関連機器 </a:t>
            </a:r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医療ガスの投与</a:t>
            </a:r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FACD0861-A313-4482-9D7D-60AEBBD1CB24}"/>
              </a:ext>
            </a:extLst>
          </p:cNvPr>
          <p:cNvSpPr/>
          <p:nvPr/>
        </p:nvSpPr>
        <p:spPr>
          <a:xfrm>
            <a:off x="4297628" y="2719129"/>
            <a:ext cx="497248" cy="65692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AFBC083-B9DF-4220-BBF3-C68EE1A4BB54}"/>
              </a:ext>
            </a:extLst>
          </p:cNvPr>
          <p:cNvSpPr txBox="1"/>
          <p:nvPr/>
        </p:nvSpPr>
        <p:spPr>
          <a:xfrm>
            <a:off x="539117" y="3424779"/>
            <a:ext cx="81892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電気と医療ガスの安定供給と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トラブル発生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時の迅速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が重要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電気設備と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医療ガス設備の基本的な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仕組みの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理解が必要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7A0C23B-621D-437A-AA79-71D8EC52DEA4}"/>
              </a:ext>
            </a:extLst>
          </p:cNvPr>
          <p:cNvSpPr txBox="1"/>
          <p:nvPr/>
        </p:nvSpPr>
        <p:spPr>
          <a:xfrm>
            <a:off x="706785" y="4998719"/>
            <a:ext cx="7846603" cy="646331"/>
          </a:xfrm>
          <a:prstGeom prst="rect">
            <a:avLst/>
          </a:prstGeom>
          <a:noFill/>
          <a:ln>
            <a:solidFill>
              <a:srgbClr val="FF33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kumimoji="1" lang="en-US" altLang="ja-JP" sz="18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kumimoji="1"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安全確保のための規格</a:t>
            </a:r>
            <a:endParaRPr kumimoji="1" lang="en-US" altLang="ja-JP" sz="1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・病院電気設備</a:t>
            </a:r>
            <a:r>
              <a:rPr kumimoji="1"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JIS T 1022</a:t>
            </a:r>
            <a:r>
              <a:rPr kumimoji="1" lang="ja-JP" altLang="en-US" sz="1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   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・医療ガス設備（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JIS T 7101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18678" y="650446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51865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70FF9-12C5-4D4E-A2FA-E3EF63A48F61}"/>
              </a:ext>
            </a:extLst>
          </p:cNvPr>
          <p:cNvSpPr txBox="1"/>
          <p:nvPr/>
        </p:nvSpPr>
        <p:spPr>
          <a:xfrm>
            <a:off x="84338" y="275160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知識➊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感電への対応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DAA0B-CD11-4293-8EC2-B3F2EDC7DBC0}"/>
              </a:ext>
            </a:extLst>
          </p:cNvPr>
          <p:cNvSpPr txBox="1"/>
          <p:nvPr/>
        </p:nvSpPr>
        <p:spPr>
          <a:xfrm>
            <a:off x="353901" y="1737956"/>
            <a:ext cx="87317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接地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アース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とは：大地への接続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保護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接地の目的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</a:t>
            </a: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機器からの漏電による感電（電撃）の防止</a:t>
            </a: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B48E3799-FD17-4882-A510-2424829C5355}"/>
              </a:ext>
            </a:extLst>
          </p:cNvPr>
          <p:cNvGrpSpPr/>
          <p:nvPr/>
        </p:nvGrpSpPr>
        <p:grpSpPr>
          <a:xfrm>
            <a:off x="180147" y="3215935"/>
            <a:ext cx="8905499" cy="3153840"/>
            <a:chOff x="180147" y="3215935"/>
            <a:chExt cx="8905499" cy="3153840"/>
          </a:xfrm>
        </p:grpSpPr>
        <p:sp>
          <p:nvSpPr>
            <p:cNvPr id="14" name="四角形: 角を丸くする 13">
              <a:extLst>
                <a:ext uri="{FF2B5EF4-FFF2-40B4-BE49-F238E27FC236}">
                  <a16:creationId xmlns:a16="http://schemas.microsoft.com/office/drawing/2014/main" id="{62BFAA55-B83C-4697-AF30-9BF0087911EB}"/>
                </a:ext>
              </a:extLst>
            </p:cNvPr>
            <p:cNvSpPr/>
            <p:nvPr/>
          </p:nvSpPr>
          <p:spPr>
            <a:xfrm>
              <a:off x="398997" y="3215935"/>
              <a:ext cx="4261777" cy="3153840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" name="オブジェクト 3">
              <a:extLst>
                <a:ext uri="{FF2B5EF4-FFF2-40B4-BE49-F238E27FC236}">
                  <a16:creationId xmlns:a16="http://schemas.microsoft.com/office/drawing/2014/main" id="{D76B65C8-D859-473C-AFCB-F35D7C694F9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882015"/>
                </p:ext>
              </p:extLst>
            </p:nvPr>
          </p:nvGraphicFramePr>
          <p:xfrm>
            <a:off x="4898329" y="3216275"/>
            <a:ext cx="2660650" cy="24971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Image" r:id="rId3" imgW="3240381" imgH="2477939" progId="">
                    <p:embed/>
                  </p:oleObj>
                </mc:Choice>
                <mc:Fallback>
                  <p:oleObj name="Image" r:id="rId3" imgW="3240381" imgH="2477939" progId="">
                    <p:embed/>
                    <p:pic>
                      <p:nvPicPr>
                        <p:cNvPr id="4" name="オブジェクト 3">
                          <a:extLst>
                            <a:ext uri="{FF2B5EF4-FFF2-40B4-BE49-F238E27FC236}">
                              <a16:creationId xmlns:a16="http://schemas.microsoft.com/office/drawing/2014/main" id="{D76B65C8-D859-473C-AFCB-F35D7C694F9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8329" y="3216275"/>
                          <a:ext cx="2660650" cy="249713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90825A05-C2B2-4ABB-AF41-64F6A32751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232" t="10085" r="5915" b="8835"/>
            <a:stretch/>
          </p:blipFill>
          <p:spPr>
            <a:xfrm>
              <a:off x="2409165" y="3589703"/>
              <a:ext cx="989666" cy="1883681"/>
            </a:xfrm>
            <a:prstGeom prst="rect">
              <a:avLst/>
            </a:prstGeom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15C901D0-C10D-456A-B9BD-536A13B9EC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47810" y="4110429"/>
              <a:ext cx="1883682" cy="885964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8D1642F4-21A8-4BBB-96A7-41DD373E805D}"/>
                </a:ext>
              </a:extLst>
            </p:cNvPr>
            <p:cNvSpPr txBox="1"/>
            <p:nvPr/>
          </p:nvSpPr>
          <p:spPr>
            <a:xfrm>
              <a:off x="180147" y="5486275"/>
              <a:ext cx="2229017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rPr>
                <a:t>家庭用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  <a:p>
              <a:pPr algn="ctr"/>
              <a:r>
                <a:rPr lang="ja-JP" altLang="en-US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（２</a:t>
              </a:r>
              <a:r>
                <a:rPr lang="en-US" altLang="ja-JP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P</a:t>
              </a:r>
              <a:r>
                <a:rPr lang="ja-JP" altLang="en-US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コンセント）</a:t>
              </a:r>
              <a:endParaRPr lang="ja-JP" altLang="en-US" sz="1600" dirty="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99F1513-4DB7-451D-A78A-2AC2A9998F54}"/>
                </a:ext>
              </a:extLst>
            </p:cNvPr>
            <p:cNvSpPr txBox="1"/>
            <p:nvPr/>
          </p:nvSpPr>
          <p:spPr>
            <a:xfrm>
              <a:off x="1832522" y="5495251"/>
              <a:ext cx="2229017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ja-JP" altLang="en-US" sz="1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rPr>
                <a:t>病院用</a:t>
              </a:r>
              <a:endParaRPr kumimoji="0" lang="en-US" altLang="ja-JP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  <a:p>
              <a:pPr algn="ctr"/>
              <a:r>
                <a:rPr lang="ja-JP" altLang="en-US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（</a:t>
              </a:r>
              <a:r>
                <a:rPr lang="en-US" altLang="ja-JP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3P</a:t>
              </a:r>
              <a:r>
                <a:rPr lang="ja-JP" altLang="en-US" sz="1600" dirty="0"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コンセント）</a:t>
              </a:r>
              <a:endParaRPr lang="ja-JP" altLang="en-US" sz="1600" dirty="0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20F89D2B-2282-48FC-855B-19AC40A8FC87}"/>
                </a:ext>
              </a:extLst>
            </p:cNvPr>
            <p:cNvSpPr txBox="1"/>
            <p:nvPr/>
          </p:nvSpPr>
          <p:spPr>
            <a:xfrm>
              <a:off x="3560029" y="4184947"/>
              <a:ext cx="115378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ja-JP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保護接地</a:t>
              </a:r>
              <a:endParaRPr lang="ja-JP" altLang="en-US" sz="16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</p:txBody>
        </p: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F915B3B1-440E-4C24-ABF8-985B0DC048C4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 flipV="1">
              <a:off x="2895865" y="4277701"/>
              <a:ext cx="664164" cy="7652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1D0D5FF9-1D7C-4BE0-B730-65C5338CF88B}"/>
                </a:ext>
              </a:extLst>
            </p:cNvPr>
            <p:cNvCxnSpPr>
              <a:cxnSpLocks/>
              <a:stCxn id="15" idx="1"/>
            </p:cNvCxnSpPr>
            <p:nvPr/>
          </p:nvCxnSpPr>
          <p:spPr>
            <a:xfrm flipH="1">
              <a:off x="2921895" y="4354224"/>
              <a:ext cx="638134" cy="86311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EAB9E16A-52E6-4D91-B662-B5516472461D}"/>
                </a:ext>
              </a:extLst>
            </p:cNvPr>
            <p:cNvSpPr txBox="1"/>
            <p:nvPr/>
          </p:nvSpPr>
          <p:spPr>
            <a:xfrm>
              <a:off x="4719774" y="5662978"/>
              <a:ext cx="356308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ME</a:t>
              </a:r>
              <a:r>
                <a:rPr lang="ja-JP" altLang="en-US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機器</a:t>
              </a:r>
              <a:r>
                <a:rPr lang="en-US" altLang="ja-JP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(3P</a:t>
              </a:r>
              <a:r>
                <a:rPr lang="ja-JP" altLang="en-US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プラグ</a:t>
              </a:r>
              <a:r>
                <a:rPr lang="en-US" altLang="ja-JP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)</a:t>
              </a:r>
              <a:r>
                <a:rPr lang="ja-JP" altLang="en-US" sz="1600" dirty="0" smtClean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の保護接地</a:t>
              </a:r>
              <a:endParaRPr lang="en-US" altLang="ja-JP" sz="1600" dirty="0" smtClean="0">
                <a:solidFill>
                  <a:prstClr val="black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endParaRPr>
            </a:p>
            <a:p>
              <a:r>
                <a:rPr lang="ja-JP" altLang="en-US" sz="1600" dirty="0" err="1" smtClean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へ</a:t>
              </a:r>
              <a:r>
                <a:rPr lang="ja-JP" altLang="en-US" sz="1600" dirty="0" err="1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の</a:t>
              </a:r>
              <a:r>
                <a:rPr lang="ja-JP" altLang="en-US" sz="1600" dirty="0">
                  <a:solidFill>
                    <a:prstClr val="black"/>
                  </a:solidFill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接続</a:t>
              </a:r>
              <a:endParaRPr lang="ja-JP" altLang="en-US" sz="1600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2A8B8E2-5B99-4A42-9AA1-DD1F38B0C5A2}"/>
                </a:ext>
              </a:extLst>
            </p:cNvPr>
            <p:cNvSpPr txBox="1"/>
            <p:nvPr/>
          </p:nvSpPr>
          <p:spPr>
            <a:xfrm>
              <a:off x="7639394" y="5301174"/>
              <a:ext cx="144625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ja-JP" altLang="en-US" sz="16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保護接地</a:t>
              </a:r>
              <a:r>
                <a:rPr kumimoji="0" lang="ja-JP" altLang="en-US" sz="160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</a:rPr>
                <a:t>ピン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直線矢印コネクタ 28">
              <a:extLst>
                <a:ext uri="{FF2B5EF4-FFF2-40B4-BE49-F238E27FC236}">
                  <a16:creationId xmlns:a16="http://schemas.microsoft.com/office/drawing/2014/main" id="{B20324E0-FB73-4379-BF70-5A0D768057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78353" y="4856085"/>
              <a:ext cx="1159182" cy="61436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B667AE11-BB84-4214-B349-800A5A95F391}"/>
                </a:ext>
              </a:extLst>
            </p:cNvPr>
            <p:cNvCxnSpPr>
              <a:cxnSpLocks/>
            </p:cNvCxnSpPr>
            <p:nvPr/>
          </p:nvCxnSpPr>
          <p:spPr>
            <a:xfrm>
              <a:off x="2904066" y="5259237"/>
              <a:ext cx="1232855" cy="35102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155AB204-1B86-4553-BCAB-DA3B5FDF6EAE}"/>
                </a:ext>
              </a:extLst>
            </p:cNvPr>
            <p:cNvCxnSpPr>
              <a:cxnSpLocks/>
            </p:cNvCxnSpPr>
            <p:nvPr/>
          </p:nvCxnSpPr>
          <p:spPr>
            <a:xfrm>
              <a:off x="4113903" y="5275760"/>
              <a:ext cx="0" cy="420308"/>
            </a:xfrm>
            <a:prstGeom prst="line">
              <a:avLst/>
            </a:prstGeom>
            <a:ln w="38100">
              <a:solidFill>
                <a:srgbClr val="00B050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id="{27D082EE-8A8B-454D-980B-33C5CF6915CA}"/>
                </a:ext>
              </a:extLst>
            </p:cNvPr>
            <p:cNvSpPr txBox="1"/>
            <p:nvPr/>
          </p:nvSpPr>
          <p:spPr>
            <a:xfrm>
              <a:off x="3708401" y="5713112"/>
              <a:ext cx="97129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游ゴシック Medium" panose="020B0500000000000000" pitchFamily="50" charset="-128"/>
                  <a:ea typeface="游ゴシック Medium" panose="020B0500000000000000" pitchFamily="50" charset="-128"/>
                  <a:cs typeface="+mn-cs"/>
                </a:rPr>
                <a:t>大地へ</a:t>
              </a:r>
              <a:endPara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4010041" y="652957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9096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25CE4A13-DFEE-48A2-A4B4-7C6A5C55CF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76250"/>
            <a:ext cx="8569325" cy="1863725"/>
          </a:xfrm>
        </p:spPr>
        <p:txBody>
          <a:bodyPr>
            <a:normAutofit/>
          </a:bodyPr>
          <a:lstStyle/>
          <a:p>
            <a:pPr algn="l" eaLnBrk="1" hangingPunct="1"/>
            <a:r>
              <a:rPr lang="ja-JP" altLang="en-US" sz="4000" dirty="0">
                <a:solidFill>
                  <a:srgbClr val="FF0000"/>
                </a:solidFill>
                <a:ea typeface="游ゴシック Medium" panose="020B0500000000000000" pitchFamily="50" charset="-128"/>
              </a:rPr>
              <a:t>Ｑ</a:t>
            </a:r>
            <a:r>
              <a:rPr lang="ja-JP" altLang="en-US" sz="4000" dirty="0">
                <a:ea typeface="游ゴシック Medium" panose="020B0500000000000000" pitchFamily="50" charset="-128"/>
              </a:rPr>
              <a:t>：人工呼吸器は何色の</a:t>
            </a:r>
            <a:br>
              <a:rPr lang="ja-JP" altLang="en-US" sz="4000" dirty="0">
                <a:ea typeface="游ゴシック Medium" panose="020B0500000000000000" pitchFamily="50" charset="-128"/>
              </a:rPr>
            </a:br>
            <a:r>
              <a:rPr lang="ja-JP" altLang="en-US" sz="4000" dirty="0">
                <a:ea typeface="游ゴシック Medium" panose="020B0500000000000000" pitchFamily="50" charset="-128"/>
              </a:rPr>
              <a:t>　　電源コンセントに接続する？</a:t>
            </a:r>
          </a:p>
        </p:txBody>
      </p:sp>
      <p:grpSp>
        <p:nvGrpSpPr>
          <p:cNvPr id="138243" name="Group 16">
            <a:extLst>
              <a:ext uri="{FF2B5EF4-FFF2-40B4-BE49-F238E27FC236}">
                <a16:creationId xmlns:a16="http://schemas.microsoft.com/office/drawing/2014/main" id="{9EAB76AD-D65B-4858-ADF8-2F3052D60999}"/>
              </a:ext>
            </a:extLst>
          </p:cNvPr>
          <p:cNvGrpSpPr>
            <a:grpSpLocks/>
          </p:cNvGrpSpPr>
          <p:nvPr/>
        </p:nvGrpSpPr>
        <p:grpSpPr bwMode="auto">
          <a:xfrm>
            <a:off x="285682" y="2846388"/>
            <a:ext cx="8280952" cy="3278188"/>
            <a:chOff x="187" y="1521"/>
            <a:chExt cx="4897" cy="2065"/>
          </a:xfrm>
        </p:grpSpPr>
        <p:pic>
          <p:nvPicPr>
            <p:cNvPr id="138244" name="Picture 10" descr="ML1272T2G">
              <a:extLst>
                <a:ext uri="{FF2B5EF4-FFF2-40B4-BE49-F238E27FC236}">
                  <a16:creationId xmlns:a16="http://schemas.microsoft.com/office/drawing/2014/main" id="{6B66CB2C-DCD1-4334-8E41-C03E58FB0DC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0" t="2923" r="2057" b="1015"/>
            <a:stretch/>
          </p:blipFill>
          <p:spPr bwMode="auto">
            <a:xfrm>
              <a:off x="3268" y="1521"/>
              <a:ext cx="1816" cy="1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5" name="Picture 11" descr="ML1272T2R">
              <a:extLst>
                <a:ext uri="{FF2B5EF4-FFF2-40B4-BE49-F238E27FC236}">
                  <a16:creationId xmlns:a16="http://schemas.microsoft.com/office/drawing/2014/main" id="{9D366779-24F7-4C97-AA5A-A30C121619C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40" r="2382"/>
            <a:stretch/>
          </p:blipFill>
          <p:spPr bwMode="auto">
            <a:xfrm>
              <a:off x="1746" y="1558"/>
              <a:ext cx="1861" cy="19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8246" name="Picture 12" descr="ML1272T2W">
              <a:extLst>
                <a:ext uri="{FF2B5EF4-FFF2-40B4-BE49-F238E27FC236}">
                  <a16:creationId xmlns:a16="http://schemas.microsoft.com/office/drawing/2014/main" id="{EF0E33E6-5F89-4EBD-A41A-56B3E24320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" t="3373" r="2464"/>
            <a:stretch/>
          </p:blipFill>
          <p:spPr bwMode="auto">
            <a:xfrm>
              <a:off x="187" y="1558"/>
              <a:ext cx="1804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4102755" y="6500814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70FF9-12C5-4D4E-A2FA-E3EF63A48F61}"/>
              </a:ext>
            </a:extLst>
          </p:cNvPr>
          <p:cNvSpPr txBox="1"/>
          <p:nvPr/>
        </p:nvSpPr>
        <p:spPr>
          <a:xfrm>
            <a:off x="143705" y="187684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知識❷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停電への対応：非常電源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DAA0B-CD11-4293-8EC2-B3F2EDC7DBC0}"/>
              </a:ext>
            </a:extLst>
          </p:cNvPr>
          <p:cNvSpPr txBox="1"/>
          <p:nvPr/>
        </p:nvSpPr>
        <p:spPr>
          <a:xfrm>
            <a:off x="0" y="1584469"/>
            <a:ext cx="87317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000" kern="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0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接続する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機器の重要度による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使い分けが大切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graphicFrame>
        <p:nvGraphicFramePr>
          <p:cNvPr id="18" name="表 17">
            <a:extLst>
              <a:ext uri="{FF2B5EF4-FFF2-40B4-BE49-F238E27FC236}">
                <a16:creationId xmlns:a16="http://schemas.microsoft.com/office/drawing/2014/main" id="{732701B4-DB9C-4527-B0D7-23359FD9B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314446"/>
              </p:ext>
            </p:extLst>
          </p:nvPr>
        </p:nvGraphicFramePr>
        <p:xfrm>
          <a:off x="310619" y="2181035"/>
          <a:ext cx="8641496" cy="2072640"/>
        </p:xfrm>
        <a:graphic>
          <a:graphicData uri="http://schemas.openxmlformats.org/drawingml/2006/table">
            <a:tbl>
              <a:tblPr firstRow="1" bandRow="1"/>
              <a:tblGrid>
                <a:gridCol w="2989337">
                  <a:extLst>
                    <a:ext uri="{9D8B030D-6E8A-4147-A177-3AD203B41FA5}">
                      <a16:colId xmlns:a16="http://schemas.microsoft.com/office/drawing/2014/main" val="243874165"/>
                    </a:ext>
                  </a:extLst>
                </a:gridCol>
                <a:gridCol w="2718760">
                  <a:extLst>
                    <a:ext uri="{9D8B030D-6E8A-4147-A177-3AD203B41FA5}">
                      <a16:colId xmlns:a16="http://schemas.microsoft.com/office/drawing/2014/main" val="1775333906"/>
                    </a:ext>
                  </a:extLst>
                </a:gridCol>
                <a:gridCol w="2933399">
                  <a:extLst>
                    <a:ext uri="{9D8B030D-6E8A-4147-A177-3AD203B41FA5}">
                      <a16:colId xmlns:a16="http://schemas.microsoft.com/office/drawing/2014/main" val="978527584"/>
                    </a:ext>
                  </a:extLst>
                </a:gridCol>
              </a:tblGrid>
              <a:tr h="28604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非常電源の種類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電力復旧までの時間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連続運転時間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084056"/>
                  </a:ext>
                </a:extLst>
              </a:tr>
              <a:tr h="36249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一般非常電源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（自家発電機）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40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秒以内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時間以上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19945"/>
                  </a:ext>
                </a:extLst>
              </a:tr>
              <a:tr h="362492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特別非常電源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（自家発電機）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秒以内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時間以上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659958"/>
                  </a:ext>
                </a:extLst>
              </a:tr>
              <a:tr h="378253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無停電非常電源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（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UPS</a:t>
                      </a:r>
                      <a:r>
                        <a:rPr kumimoji="1" lang="en-US" altLang="ja-JP" sz="1600" b="0" baseline="30000" dirty="0"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※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＋一般</a:t>
                      </a:r>
                      <a:r>
                        <a:rPr kumimoji="1" lang="en-US" altLang="ja-JP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/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特別）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無停電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（連続的に供給）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HG丸ｺﾞｼｯｸM-PRO"/>
                          <a:ea typeface="HG丸ｺﾞｼｯｸM-PRO"/>
                          <a:cs typeface="HG丸ｺﾞｼｯｸM-PRO"/>
                        </a:defRPr>
                      </a:lvl9pPr>
                    </a:lstStyle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10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時</a:t>
                      </a:r>
                      <a:r>
                        <a:rPr kumimoji="1" lang="ja-JP" altLang="en-US" sz="1600" b="0" dirty="0" smtClean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間</a:t>
                      </a:r>
                      <a:r>
                        <a:rPr kumimoji="1" lang="ja-JP" altLang="en-US" sz="1600" b="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以上</a:t>
                      </a:r>
                      <a:endParaRPr kumimoji="1" lang="en-US" altLang="ja-JP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（</a:t>
                      </a:r>
                      <a:r>
                        <a:rPr kumimoji="1" lang="ja-JP" altLang="ja-JP" sz="1600" b="0" kern="120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自家用発電設備を併用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  <a:cs typeface="+mn-cs"/>
                        </a:rPr>
                        <a:t>）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439282"/>
                  </a:ext>
                </a:extLst>
              </a:tr>
            </a:tbl>
          </a:graphicData>
        </a:graphic>
      </p:graphicFrame>
      <p:pic>
        <p:nvPicPr>
          <p:cNvPr id="20" name="Picture 5" descr="IMG_0207">
            <a:extLst>
              <a:ext uri="{FF2B5EF4-FFF2-40B4-BE49-F238E27FC236}">
                <a16:creationId xmlns:a16="http://schemas.microsoft.com/office/drawing/2014/main" id="{F70E8489-07AF-4B20-AABA-B0A2AEF071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671" t="37600" r="5951" b="27649"/>
          <a:stretch/>
        </p:blipFill>
        <p:spPr bwMode="auto">
          <a:xfrm>
            <a:off x="4807808" y="4673619"/>
            <a:ext cx="3485970" cy="9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IMG_0206">
            <a:extLst>
              <a:ext uri="{FF2B5EF4-FFF2-40B4-BE49-F238E27FC236}">
                <a16:creationId xmlns:a16="http://schemas.microsoft.com/office/drawing/2014/main" id="{5CAF20A9-AE95-42A7-AC8D-3C47958B1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4453" t="39197" r="6004" b="23904"/>
          <a:stretch/>
        </p:blipFill>
        <p:spPr bwMode="auto">
          <a:xfrm>
            <a:off x="1043608" y="4673619"/>
            <a:ext cx="3095625" cy="95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1A5BB991-5397-4815-A3A1-D464CDCA6FED}"/>
              </a:ext>
            </a:extLst>
          </p:cNvPr>
          <p:cNvSpPr/>
          <p:nvPr/>
        </p:nvSpPr>
        <p:spPr>
          <a:xfrm>
            <a:off x="1780941" y="562938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自家用発電設備</a:t>
            </a:r>
            <a:endParaRPr lang="ja-JP" altLang="en-US" sz="16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38F722BC-6055-4B3A-B7C4-3848E8A848CE}"/>
              </a:ext>
            </a:extLst>
          </p:cNvPr>
          <p:cNvSpPr/>
          <p:nvPr/>
        </p:nvSpPr>
        <p:spPr>
          <a:xfrm>
            <a:off x="5740314" y="5629388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無停電非常電源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42D31E3-770B-42B4-B928-8E18D76CAC23}"/>
              </a:ext>
            </a:extLst>
          </p:cNvPr>
          <p:cNvSpPr/>
          <p:nvPr/>
        </p:nvSpPr>
        <p:spPr>
          <a:xfrm>
            <a:off x="143705" y="6051118"/>
            <a:ext cx="9000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kumimoji="1" lang="en-US" altLang="ja-JP" sz="1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UPS</a:t>
            </a:r>
            <a:r>
              <a:rPr kumimoji="1" lang="ja-JP" altLang="en-US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14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u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ninterruptible </a:t>
            </a:r>
            <a:r>
              <a:rPr kumimoji="1" lang="en-US" altLang="ja-JP" sz="14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ower systems)</a:t>
            </a:r>
            <a:r>
              <a:rPr kumimoji="1" lang="ja-JP" altLang="en-US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：停電</a:t>
            </a:r>
            <a:r>
              <a:rPr kumimoji="1" lang="ja-JP" altLang="en-US" sz="14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を検知するとバッテリィから交流電気</a:t>
            </a:r>
            <a:r>
              <a:rPr kumimoji="1" lang="en-US" altLang="ja-JP" sz="14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(100V)</a:t>
            </a:r>
            <a:r>
              <a:rPr kumimoji="1" lang="ja-JP" altLang="en-US" sz="14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を供給する</a:t>
            </a:r>
            <a:r>
              <a:rPr kumimoji="1" lang="ja-JP" altLang="en-US" sz="140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もの</a:t>
            </a:r>
            <a:endParaRPr kumimoji="1" lang="ja-JP" altLang="en-US" sz="1400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36482" y="6541618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69678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70FF9-12C5-4D4E-A2FA-E3EF63A48F61}"/>
              </a:ext>
            </a:extLst>
          </p:cNvPr>
          <p:cNvSpPr txBox="1"/>
          <p:nvPr/>
        </p:nvSpPr>
        <p:spPr>
          <a:xfrm>
            <a:off x="47213" y="235376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知識❸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電気設備関連のアラームと対応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(1)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DAA0B-CD11-4293-8EC2-B3F2EDC7DBC0}"/>
              </a:ext>
            </a:extLst>
          </p:cNvPr>
          <p:cNvSpPr txBox="1"/>
          <p:nvPr/>
        </p:nvSpPr>
        <p:spPr>
          <a:xfrm>
            <a:off x="373684" y="1636205"/>
            <a:ext cx="832238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過</a:t>
            </a:r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電流警報装置</a:t>
            </a:r>
            <a:r>
              <a:rPr lang="en-US" altLang="ja-JP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電流監視装置</a:t>
            </a:r>
            <a:r>
              <a:rPr lang="en-US" altLang="ja-JP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)〕</a:t>
            </a:r>
            <a:endParaRPr lang="en-US" altLang="ja-JP" sz="240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の使い過ぎによる停電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ブレーカの遮断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のおそれ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生じた場合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(100%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に近づくと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鳴る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703952A-64A6-469E-A836-CC085E2CE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12" y="3750094"/>
            <a:ext cx="2343639" cy="2609280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500498-5C54-48D0-8261-3E77020B04B6}"/>
              </a:ext>
            </a:extLst>
          </p:cNvPr>
          <p:cNvSpPr txBox="1"/>
          <p:nvPr/>
        </p:nvSpPr>
        <p:spPr>
          <a:xfrm>
            <a:off x="423365" y="6234729"/>
            <a:ext cx="2809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過電流警報装置の例</a:t>
            </a:r>
            <a:endParaRPr lang="ja-JP" altLang="en-US" sz="16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F37049E-DE8C-4AC7-80F2-40B348235585}"/>
              </a:ext>
            </a:extLst>
          </p:cNvPr>
          <p:cNvSpPr txBox="1"/>
          <p:nvPr/>
        </p:nvSpPr>
        <p:spPr>
          <a:xfrm>
            <a:off x="373684" y="2758381"/>
            <a:ext cx="80304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機器を接続する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前に電気使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用量を確認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し，十分余裕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がある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を確かめることがポイントとなる</a:t>
            </a:r>
            <a:endParaRPr lang="ja-JP" altLang="en-US" sz="24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565288-807E-4208-8485-8177B1F0AE7C}"/>
              </a:ext>
            </a:extLst>
          </p:cNvPr>
          <p:cNvSpPr txBox="1"/>
          <p:nvPr/>
        </p:nvSpPr>
        <p:spPr>
          <a:xfrm>
            <a:off x="4072664" y="3900336"/>
            <a:ext cx="3538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アラーム発生時の対処</a:t>
            </a:r>
            <a:endParaRPr lang="en-US" altLang="ja-JP" sz="24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028" name="Picture 4" descr="聴覚, 耳, ベクトル, アイコン. 聴覚, 耳, ベクトル, イラスト ...">
            <a:extLst>
              <a:ext uri="{FF2B5EF4-FFF2-40B4-BE49-F238E27FC236}">
                <a16:creationId xmlns:a16="http://schemas.microsoft.com/office/drawing/2014/main" id="{75F522AB-687D-4187-AD13-3D5B2050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 bwMode="auto">
          <a:xfrm>
            <a:off x="3365541" y="3771687"/>
            <a:ext cx="707123" cy="7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A81CFF-436A-433D-BB28-3F4FF838A371}"/>
              </a:ext>
            </a:extLst>
          </p:cNvPr>
          <p:cNvSpPr txBox="1"/>
          <p:nvPr/>
        </p:nvSpPr>
        <p:spPr>
          <a:xfrm>
            <a:off x="3233148" y="4632602"/>
            <a:ext cx="5171019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不要な</a:t>
            </a:r>
            <a:r>
              <a:rPr lang="en-US" altLang="ja-JP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機器を外すこと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他の電源系統に分散して接続すること</a:t>
            </a:r>
            <a:endParaRPr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00" dirty="0" smtClean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設備担当者に電源系統を確認しておくこと</a:t>
            </a:r>
            <a:endParaRPr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39990" y="649143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9331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1C70FF9-12C5-4D4E-A2FA-E3EF63A48F61}"/>
              </a:ext>
            </a:extLst>
          </p:cNvPr>
          <p:cNvSpPr txBox="1"/>
          <p:nvPr/>
        </p:nvSpPr>
        <p:spPr>
          <a:xfrm>
            <a:off x="0" y="192398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電気設備の基礎知識➍</a:t>
            </a:r>
          </a:p>
          <a:p>
            <a:pPr algn="ctr"/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電気設備関連のアラームと対応</a:t>
            </a:r>
            <a:r>
              <a:rPr kumimoji="1" lang="en-US" altLang="ja-JP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(2)</a:t>
            </a:r>
            <a:r>
              <a:rPr kumimoji="1" lang="ja-JP" altLang="en-US" sz="32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EDAA0B-CD11-4293-8EC2-B3F2EDC7DBC0}"/>
              </a:ext>
            </a:extLst>
          </p:cNvPr>
          <p:cNvSpPr txBox="1"/>
          <p:nvPr/>
        </p:nvSpPr>
        <p:spPr>
          <a:xfrm>
            <a:off x="362419" y="1860077"/>
            <a:ext cx="87317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絶縁</a:t>
            </a:r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監視</a:t>
            </a:r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装置</a:t>
            </a:r>
            <a:r>
              <a:rPr lang="en-US" altLang="ja-JP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en-US" altLang="ja-JP" sz="2400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en-US" altLang="ja-JP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</a:t>
            </a:r>
            <a:r>
              <a:rPr lang="ja-JP" altLang="en-US" sz="2400" b="0" i="0" dirty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の絶縁状態を連続的に監視</a:t>
            </a:r>
            <a:r>
              <a:rPr lang="ja-JP" altLang="en-US" sz="2400" b="0" i="0" dirty="0" smtClean="0">
                <a:solidFill>
                  <a:srgbClr val="000000"/>
                </a:solidFill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し，</a:t>
            </a:r>
            <a:r>
              <a:rPr lang="ja-JP" altLang="en-US" sz="2400" b="0" i="0" dirty="0" smtClean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絶縁不良が</a:t>
            </a:r>
            <a:r>
              <a:rPr lang="ja-JP" altLang="en-US" sz="2400" b="0" i="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生じた</a:t>
            </a:r>
            <a:r>
              <a:rPr lang="ja-JP" altLang="en-US" sz="2400" b="0" i="0" dirty="0" smtClean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</a:t>
            </a:r>
            <a:endParaRPr lang="en-US" altLang="ja-JP" sz="2400" b="0" i="0" dirty="0" smtClean="0"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b="0" i="0" dirty="0" smtClean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合</a:t>
            </a:r>
            <a:r>
              <a:rPr lang="ja-JP" altLang="en-US" sz="2400" b="0" i="0" dirty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に警報が</a:t>
            </a:r>
            <a:r>
              <a:rPr lang="ja-JP" altLang="en-US" sz="2400" b="0" i="0" dirty="0" smtClean="0">
                <a:effectLst/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鳴る</a:t>
            </a:r>
            <a:endParaRPr lang="en-US" altLang="ja-JP" sz="2400" b="0" i="0" dirty="0">
              <a:effectLst/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→ 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警報が鳴ってもブレーカの遮断はなく，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続けて手術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や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治</a:t>
            </a:r>
            <a:endParaRPr lang="en-US" altLang="ja-JP" sz="24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療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を続けて</a:t>
            </a:r>
            <a:r>
              <a:rPr lang="ja-JP" altLang="en-US" sz="24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もよい</a:t>
            </a:r>
            <a:endParaRPr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5500498-5C54-48D0-8261-3E77020B04B6}"/>
              </a:ext>
            </a:extLst>
          </p:cNvPr>
          <p:cNvSpPr txBox="1"/>
          <p:nvPr/>
        </p:nvSpPr>
        <p:spPr>
          <a:xfrm>
            <a:off x="653813" y="5772262"/>
            <a:ext cx="280978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絶縁監視装置の例</a:t>
            </a:r>
            <a:endParaRPr lang="ja-JP" altLang="en-US" sz="16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4B565288-807E-4208-8485-8177B1F0AE7C}"/>
              </a:ext>
            </a:extLst>
          </p:cNvPr>
          <p:cNvSpPr txBox="1"/>
          <p:nvPr/>
        </p:nvSpPr>
        <p:spPr>
          <a:xfrm>
            <a:off x="4487662" y="4172857"/>
            <a:ext cx="35382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lang="ja-JP" altLang="en-US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アラーム発生時の対処</a:t>
            </a:r>
            <a:endParaRPr lang="en-US" altLang="ja-JP" sz="2400" dirty="0">
              <a:solidFill>
                <a:srgbClr val="FF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1028" name="Picture 4" descr="聴覚, 耳, ベクトル, アイコン. 聴覚, 耳, ベクトル, イラスト ...">
            <a:extLst>
              <a:ext uri="{FF2B5EF4-FFF2-40B4-BE49-F238E27FC236}">
                <a16:creationId xmlns:a16="http://schemas.microsoft.com/office/drawing/2014/main" id="{75F522AB-687D-4187-AD13-3D5B2050F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 bwMode="auto">
          <a:xfrm>
            <a:off x="3711224" y="4121773"/>
            <a:ext cx="652957" cy="6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44A81CFF-436A-433D-BB28-3F4FF838A371}"/>
              </a:ext>
            </a:extLst>
          </p:cNvPr>
          <p:cNvSpPr txBox="1"/>
          <p:nvPr/>
        </p:nvSpPr>
        <p:spPr>
          <a:xfrm>
            <a:off x="3592078" y="4818155"/>
            <a:ext cx="5383246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警報時に接続した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機器は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何か確かめる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当該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機器を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外し，点検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を依頼</a:t>
            </a:r>
            <a:r>
              <a:rPr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</a:t>
            </a:r>
            <a:endParaRPr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600"/>
              </a:spcBef>
            </a:pPr>
            <a:endParaRPr lang="en-US" altLang="ja-JP" sz="1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※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その他の</a:t>
            </a:r>
            <a:r>
              <a:rPr lang="en-US" altLang="ja-JP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lang="ja-JP" altLang="en-US" sz="16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機器の使用状況も伝える</a:t>
            </a:r>
            <a:r>
              <a:rPr lang="ja-JP" altLang="en-US" sz="16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endParaRPr lang="ja-JP" altLang="en-US" sz="16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3C2002B-A000-4011-89DC-0286F81A0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18" y="4048237"/>
            <a:ext cx="2695575" cy="1724025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159072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66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52E5044-F0F9-4F34-8CE5-E75F6BB3A9DD}"/>
              </a:ext>
            </a:extLst>
          </p:cNvPr>
          <p:cNvSpPr txBox="1"/>
          <p:nvPr/>
        </p:nvSpPr>
        <p:spPr>
          <a:xfrm>
            <a:off x="84338" y="293722"/>
            <a:ext cx="8975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電気設備の参考資料</a:t>
            </a:r>
          </a:p>
        </p:txBody>
      </p:sp>
      <p:sp>
        <p:nvSpPr>
          <p:cNvPr id="4" name="Text Box 64">
            <a:extLst>
              <a:ext uri="{FF2B5EF4-FFF2-40B4-BE49-F238E27FC236}">
                <a16:creationId xmlns:a16="http://schemas.microsoft.com/office/drawing/2014/main" id="{997BD5B4-A1C5-41DE-A57E-AF23587B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01" y="6272485"/>
            <a:ext cx="842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ja-JP" sz="20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○</a:t>
            </a:r>
            <a:r>
              <a:rPr lang="ja-JP" altLang="en-US" sz="200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：設けなければならない　　＋：必要に応じて設ける</a:t>
            </a:r>
          </a:p>
        </p:txBody>
      </p:sp>
      <p:graphicFrame>
        <p:nvGraphicFramePr>
          <p:cNvPr id="5" name="Group 68">
            <a:extLst>
              <a:ext uri="{FF2B5EF4-FFF2-40B4-BE49-F238E27FC236}">
                <a16:creationId xmlns:a16="http://schemas.microsoft.com/office/drawing/2014/main" id="{0603EC4C-8CB2-4B22-9007-A21878DA0C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9756738"/>
              </p:ext>
            </p:extLst>
          </p:nvPr>
        </p:nvGraphicFramePr>
        <p:xfrm>
          <a:off x="260450" y="1078296"/>
          <a:ext cx="8642350" cy="5180729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6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7290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93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カテゴリ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医療処置内容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医用接地方式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非接地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配線方式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※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絶縁監視装置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非常電源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医用室の例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75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保護</a:t>
                      </a:r>
                      <a:endParaRPr kumimoji="1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接地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等電位　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接地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一般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/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特別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無停電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丸ｺﾞｼｯｸM-PRO" pitchFamily="50" charset="-128"/>
                          <a:ea typeface="HG丸ｺﾞｼｯｸM-PRO" pitchFamily="50" charset="-128"/>
                        </a:rPr>
                        <a:t>　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72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Ａ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心臓内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処置，心臓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外科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手術および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生命維持装置の適応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にあたって，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電極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などを心臓区域内に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挿入または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接触し使用する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医用室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手術室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ICU, CCU,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　　　　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NICU, PICU,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心臓カテーテル室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など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41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Ｂ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電極などを体内に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挿入または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接触し使用する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が，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心臓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には適応しない体内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処置および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外科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処置などを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行う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医用室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GCU, SCU, RCU, MFICU, HCU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など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415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Ｃ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電極などを使用する</a:t>
                      </a:r>
                      <a:r>
                        <a:rPr kumimoji="1" lang="ja-JP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が，体内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に使用することのない医用室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救急処置室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分娩室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新生児室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透析室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内視鏡室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病室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MRI,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診察室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検査室など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77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Ｄ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C6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患者に電極などを使用することのない医用室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○</a:t>
                      </a:r>
                      <a:endParaRPr kumimoji="1" lang="en-US" altLang="ja-JP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＋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buNone/>
                        <a:tabLst/>
                      </a:pP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病室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診察室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　　　　検査室</a:t>
                      </a:r>
                      <a:r>
                        <a:rPr kumimoji="1" lang="en-US" altLang="ja-JP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, </a:t>
                      </a:r>
                      <a:r>
                        <a:rPr kumimoji="1" lang="ja-JP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游ゴシック Medium" panose="020B0500000000000000" pitchFamily="50" charset="-128"/>
                          <a:ea typeface="游ゴシック Medium" panose="020B0500000000000000" pitchFamily="50" charset="-128"/>
                        </a:rPr>
                        <a:t>処置室など</a:t>
                      </a:r>
                      <a:endParaRPr kumimoji="1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游ゴシック Medium" panose="020B0500000000000000" pitchFamily="50" charset="-128"/>
                        <a:ea typeface="游ゴシック Medium" panose="020B0500000000000000" pitchFamily="50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4113841" y="6597626"/>
            <a:ext cx="498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2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2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2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584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グループ化 3">
            <a:extLst>
              <a:ext uri="{FF2B5EF4-FFF2-40B4-BE49-F238E27FC236}">
                <a16:creationId xmlns:a16="http://schemas.microsoft.com/office/drawing/2014/main" id="{FB8D26C4-8FEE-4AD8-BF12-6112A921C14E}"/>
              </a:ext>
            </a:extLst>
          </p:cNvPr>
          <p:cNvGrpSpPr>
            <a:grpSpLocks/>
          </p:cNvGrpSpPr>
          <p:nvPr/>
        </p:nvGrpSpPr>
        <p:grpSpPr bwMode="auto">
          <a:xfrm>
            <a:off x="4607512" y="2012988"/>
            <a:ext cx="4325938" cy="3634470"/>
            <a:chOff x="535685" y="908720"/>
            <a:chExt cx="7924747" cy="5552058"/>
          </a:xfrm>
        </p:grpSpPr>
        <p:pic>
          <p:nvPicPr>
            <p:cNvPr id="30725" name="Picture 2" descr="クリックすると新しいウィンドウで開きます">
              <a:extLst>
                <a:ext uri="{FF2B5EF4-FFF2-40B4-BE49-F238E27FC236}">
                  <a16:creationId xmlns:a16="http://schemas.microsoft.com/office/drawing/2014/main" id="{23F04653-2F74-474C-BD12-84BEC96FA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560" y="908720"/>
              <a:ext cx="7848872" cy="5552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正方形/長方形 2">
              <a:extLst>
                <a:ext uri="{FF2B5EF4-FFF2-40B4-BE49-F238E27FC236}">
                  <a16:creationId xmlns:a16="http://schemas.microsoft.com/office/drawing/2014/main" id="{7E2CBFE7-D612-4298-B007-37DF86498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85" y="908721"/>
              <a:ext cx="3028203" cy="3845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F0000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85000"/>
                <a:buFont typeface="Wingdings" panose="05000000000000000000" pitchFamily="2" charset="2"/>
                <a:buChar char="u"/>
                <a:defRPr kumimoji="1" sz="3200" b="1">
                  <a:solidFill>
                    <a:schemeClr val="tx1"/>
                  </a:solidFill>
                  <a:latin typeface="HG丸ｺﾞｼｯｸM-PRO" panose="020F0400000000000000" pitchFamily="50" charset="-128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ja-JP" altLang="en-US" sz="1500" b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0724" name="正方形/長方形 4">
            <a:extLst>
              <a:ext uri="{FF2B5EF4-FFF2-40B4-BE49-F238E27FC236}">
                <a16:creationId xmlns:a16="http://schemas.microsoft.com/office/drawing/2014/main" id="{1B01BC7B-4384-485C-9405-9CB347280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930" y="5849894"/>
            <a:ext cx="4284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FF0000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5000"/>
              <a:buFont typeface="Wingdings" panose="05000000000000000000" pitchFamily="2" charset="2"/>
              <a:buChar char="u"/>
              <a:defRPr kumimoji="1" sz="3200" b="1">
                <a:solidFill>
                  <a:schemeClr val="tx1"/>
                </a:solidFill>
                <a:latin typeface="HG丸ｺﾞｼｯｸM-PRO" panose="020F0400000000000000" pitchFamily="50" charset="-128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200" b="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〔</a:t>
            </a:r>
            <a:r>
              <a:rPr lang="ja-JP" altLang="en-US" sz="1200" b="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出典：エア</a:t>
            </a:r>
            <a:r>
              <a:rPr lang="ja-JP" altLang="en-US" sz="1200" b="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・ウォーター</a:t>
            </a:r>
            <a:r>
              <a:rPr lang="en-US" altLang="ja-JP" sz="1200" b="0" dirty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(</a:t>
            </a:r>
            <a:r>
              <a:rPr lang="ja-JP" altLang="en-US" sz="1200" b="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株</a:t>
            </a:r>
            <a:r>
              <a:rPr lang="en-US" altLang="ja-JP" sz="1200" b="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)HP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800" b="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http</a:t>
            </a:r>
            <a:r>
              <a:rPr lang="en-US" altLang="ja-JP" sz="800" b="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://</a:t>
            </a:r>
            <a:r>
              <a:rPr lang="en-US" altLang="ja-JP" sz="800" b="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www.awi.co.jp</a:t>
            </a:r>
            <a:r>
              <a:rPr lang="en-US" altLang="ja-JP" sz="800" b="0" dirty="0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/business/medical/facilities/</a:t>
            </a:r>
            <a:r>
              <a:rPr lang="en-US" altLang="ja-JP" sz="800" b="0" dirty="0" err="1">
                <a:latin typeface="游ゴシック Medium" panose="020B0500000000000000" pitchFamily="50" charset="-128"/>
                <a:ea typeface="游ゴシック Medium" panose="020B0500000000000000" pitchFamily="50" charset="-128"/>
                <a:hlinkClick r:id="rId3"/>
              </a:rPr>
              <a:t>medicalgas.html</a:t>
            </a:r>
            <a:r>
              <a:rPr lang="ja-JP" altLang="en-US" sz="1200" b="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</a:t>
            </a:r>
            <a:r>
              <a:rPr lang="en-US" altLang="ja-JP" sz="1200" b="0" dirty="0" smtClean="0">
                <a:solidFill>
                  <a:srgbClr val="00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〕</a:t>
            </a:r>
            <a:endParaRPr lang="ja-JP" altLang="en-US" sz="1200" b="0" dirty="0">
              <a:solidFill>
                <a:srgbClr val="0000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pic>
        <p:nvPicPr>
          <p:cNvPr id="7" name="Picture 4" descr="セントラル方式">
            <a:extLst>
              <a:ext uri="{FF2B5EF4-FFF2-40B4-BE49-F238E27FC236}">
                <a16:creationId xmlns:a16="http://schemas.microsoft.com/office/drawing/2014/main" id="{73D6AEB6-F993-40CF-96BD-84194B7F3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817" y="2292121"/>
            <a:ext cx="4368278" cy="3449017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9BD4CCB-47E1-4DC9-B68C-1FB79CD8FFD4}"/>
              </a:ext>
            </a:extLst>
          </p:cNvPr>
          <p:cNvSpPr txBox="1"/>
          <p:nvPr/>
        </p:nvSpPr>
        <p:spPr>
          <a:xfrm>
            <a:off x="124795" y="5884035"/>
            <a:ext cx="45143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（出典：医療ガス保安ハンドブック</a:t>
            </a:r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，ぎょうせい，</a:t>
            </a:r>
            <a:r>
              <a:rPr lang="en-US" altLang="ja-JP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1997</a:t>
            </a:r>
            <a:r>
              <a:rPr lang="ja-JP" altLang="en-US" sz="12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より）</a:t>
            </a:r>
            <a:endParaRPr lang="ja-JP" altLang="en-US" sz="1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6AC859-7FAE-4198-A001-FC67812AEA23}"/>
              </a:ext>
            </a:extLst>
          </p:cNvPr>
          <p:cNvSpPr txBox="1"/>
          <p:nvPr/>
        </p:nvSpPr>
        <p:spPr>
          <a:xfrm>
            <a:off x="671442" y="1712491"/>
            <a:ext cx="3244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〔</a:t>
            </a: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中央</a:t>
            </a:r>
            <a:r>
              <a:rPr lang="ja-JP" altLang="en-US" sz="2400" dirty="0">
                <a:solidFill>
                  <a:srgbClr val="FF3300"/>
                </a:solidFill>
                <a:ea typeface="游ゴシック Medium" panose="020B0500000000000000" pitchFamily="50" charset="-128"/>
              </a:rPr>
              <a:t>配管</a:t>
            </a: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方式</a:t>
            </a:r>
            <a:r>
              <a:rPr lang="en-US" altLang="ja-JP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〕</a:t>
            </a:r>
            <a:endParaRPr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F06C79E-C9A4-4F82-8320-287C407E5FA3}"/>
              </a:ext>
            </a:extLst>
          </p:cNvPr>
          <p:cNvSpPr txBox="1"/>
          <p:nvPr/>
        </p:nvSpPr>
        <p:spPr>
          <a:xfrm>
            <a:off x="4817383" y="1709493"/>
            <a:ext cx="39476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〔</a:t>
            </a: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医療</a:t>
            </a:r>
            <a:r>
              <a:rPr lang="ja-JP" altLang="en-US" sz="2400" dirty="0">
                <a:solidFill>
                  <a:srgbClr val="FF3300"/>
                </a:solidFill>
                <a:ea typeface="游ゴシック Medium" panose="020B0500000000000000" pitchFamily="50" charset="-128"/>
              </a:rPr>
              <a:t>ガス</a:t>
            </a:r>
            <a:r>
              <a:rPr lang="ja-JP" altLang="en-US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供給例</a:t>
            </a:r>
            <a:r>
              <a:rPr lang="en-US" altLang="ja-JP" sz="2400" dirty="0" smtClean="0">
                <a:solidFill>
                  <a:srgbClr val="FF3300"/>
                </a:solidFill>
                <a:ea typeface="游ゴシック Medium" panose="020B0500000000000000" pitchFamily="50" charset="-128"/>
              </a:rPr>
              <a:t>〕</a:t>
            </a:r>
            <a:endParaRPr lang="ja-JP" altLang="en-US" sz="2400" dirty="0">
              <a:solidFill>
                <a:srgbClr val="FF33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743DE55-B49B-4A0E-A242-AB6B17491742}"/>
              </a:ext>
            </a:extLst>
          </p:cNvPr>
          <p:cNvSpPr txBox="1"/>
          <p:nvPr/>
        </p:nvSpPr>
        <p:spPr>
          <a:xfrm>
            <a:off x="56695" y="306728"/>
            <a:ext cx="8975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医療ガス設備の基礎</a:t>
            </a:r>
            <a:r>
              <a:rPr kumimoji="1" lang="ja-JP" altLang="en-US" sz="4000" b="1" dirty="0" smtClean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知識➊</a:t>
            </a:r>
            <a:endParaRPr kumimoji="1" lang="en-US" altLang="ja-JP" sz="40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－</a:t>
            </a:r>
            <a:r>
              <a:rPr kumimoji="1" lang="en-US" altLang="ja-JP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</a:t>
            </a:r>
            <a:r>
              <a:rPr kumimoji="1" lang="ja-JP" altLang="en-US" sz="3200" b="1" dirty="0">
                <a:solidFill>
                  <a:srgbClr val="FF33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医療ガスの供給方法と供給例 －</a:t>
            </a:r>
            <a:endParaRPr kumimoji="1" lang="ja-JP" altLang="en-US" sz="2400" b="1" dirty="0">
              <a:solidFill>
                <a:srgbClr val="FF3300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49472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05893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909</TotalTime>
  <Words>1094</Words>
  <Application>Microsoft Office PowerPoint</Application>
  <PresentationFormat>画面に合わせる (4:3)</PresentationFormat>
  <Paragraphs>234</Paragraphs>
  <Slides>15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15</vt:i4>
      </vt:variant>
    </vt:vector>
  </HeadingPairs>
  <TitlesOfParts>
    <vt:vector size="29" baseType="lpstr">
      <vt:lpstr>HG丸ｺﾞｼｯｸM-PRO</vt:lpstr>
      <vt:lpstr>ＭＳ Ｐゴシック</vt:lpstr>
      <vt:lpstr>游ゴシック</vt:lpstr>
      <vt:lpstr>游ゴシック Light</vt:lpstr>
      <vt:lpstr>游ゴシック Medium</vt:lpstr>
      <vt:lpstr>Arial</vt:lpstr>
      <vt:lpstr>Calibri</vt:lpstr>
      <vt:lpstr>Calibri Light</vt:lpstr>
      <vt:lpstr>Times New Roman</vt:lpstr>
      <vt:lpstr>Wingdings</vt:lpstr>
      <vt:lpstr>Office テーマ</vt:lpstr>
      <vt:lpstr>標準デザイン</vt:lpstr>
      <vt:lpstr>Image</vt:lpstr>
      <vt:lpstr>Photoshop.Image.5</vt:lpstr>
      <vt:lpstr>PowerPoint プレゼンテーション</vt:lpstr>
      <vt:lpstr>PowerPoint プレゼンテーション</vt:lpstr>
      <vt:lpstr>PowerPoint プレゼンテーション</vt:lpstr>
      <vt:lpstr>Ｑ：人工呼吸器は何色の 　　電源コンセントに接続する？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廣瀬 稔</dc:creator>
  <cp:lastModifiedBy>医学書院</cp:lastModifiedBy>
  <cp:revision>76</cp:revision>
  <cp:lastPrinted>2021-08-16T07:19:56Z</cp:lastPrinted>
  <dcterms:created xsi:type="dcterms:W3CDTF">2021-02-22T07:41:11Z</dcterms:created>
  <dcterms:modified xsi:type="dcterms:W3CDTF">2021-10-06T01:59:04Z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