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CEA1-C037-4477-BE75-ABD66C7AD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B4006-FA98-4F85-AE92-8B75AA0E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A03E51-5CD0-4191-B014-4951DE51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765628-021C-41F2-8ACC-08C1725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A932A9-09D0-4DF1-9407-00C0630A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77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BE348-514F-476F-AB52-2FFC6DE4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5E6930-EFDF-461E-8633-204AFAAA4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17F0AE-9115-45FF-A7EC-EC41A102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B0AD0-0B7F-4E3D-BF45-11F4AEDE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73C6A-D4DA-4E5B-A56C-FE658E54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3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897689D-1496-427F-8109-7B20D5600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43336F-A0E2-4D2A-8105-F2461837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8B46AB-4F85-4C48-9EA7-A575D6EC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F06B1A-80E1-4038-B2EF-FC3225A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713209-B29B-4B4D-A21F-5BDDCD9C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7AC36-7C72-410E-BCFD-0D07FD09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56A709-9928-4A90-ABCC-22B4D5A7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E9ABD-B20C-4515-96F1-71F94DBB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84888-F779-4A1D-8156-D89D95A9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C0D1A7-92E4-4C03-9070-8FB1BA8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4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44EF6-E8B1-4B5C-BEF5-1D51A5EC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5587D1-99A1-47C1-96AD-6353EB38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8A18BC-238E-4B2E-9E65-BC6ACEF9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3EE64-41F4-4502-8D8E-D5F77DA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AC3033-57BE-4AAA-995F-BE1C41F5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1D55B-540F-47FA-9811-462EEF15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96B87-FE37-4895-A9AF-ED73DDF2A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C96E96-6B69-427D-BD82-AECD7CD3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0921CF-05AA-4B90-A167-42129F8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343DB0-4AD2-4D32-ADB3-E0BDAC1C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5CA984-3FCB-4D2B-A5F0-905957F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2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3647-6BEC-4DB9-A4EF-137995A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4AEF8-E021-4976-88F1-E6B30486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D1B00-0241-40DF-B28C-C358B77E3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F29BD4-5C12-4E9C-A9A1-254AE1247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0C6F2B-3704-4654-B3BE-A3C328398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B7C168-4A87-46A2-B48A-51D9333F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BE8935-CB9B-472C-8399-6EA2FA90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4BE9AB-F544-464E-B65C-AF8831D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4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B95B-D557-429A-A64B-CBFF0E87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88D1F9-D094-4B15-B083-B9463939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4CB7FE-D18E-4AA9-9BB2-839C9D1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31CB54-CF46-4B1E-90CB-15CB47F7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8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606A52-FEE7-4D00-B02C-A52A9B2C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EE11DB-0ED3-4A1F-9E24-5832B56B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B9D88-D6ED-422C-8EF0-5CF0DE6F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8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924E4-5F25-4843-AB5B-B8E0518E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33BDC-17C6-428A-A824-73182EFC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2C4D41-1D63-4BF9-8129-7564C422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EC1214-A63E-4B09-9F17-10D7E630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C12B73-5951-461B-8BD9-ADDF1699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6DCD2-3A06-47DF-8424-C66E702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48857-A329-4B5C-A448-8C9D3191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2319F7-816B-4B32-AE54-6EA3609E2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970E53-6990-482F-BC1A-B2E7F876F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1D5667-3AF7-4219-90CD-A76BA640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CE34AE-1B5B-4BA9-9480-9DBAA529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13A638-45E5-42CD-AADF-C2F7B346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9C65E5-BFA8-40D5-9523-8A55533F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87CE4A-A5C2-4FF9-AD11-A00FA230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DFD874-8E52-4322-A880-294863397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A19C4A-1130-4E7D-93A6-97105EF2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48EEF-5737-487E-8104-274009763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0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149250" y="2836506"/>
            <a:ext cx="7638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Ⅱ-9</a:t>
            </a:r>
            <a:r>
              <a:rPr kumimoji="1" lang="ja-JP" altLang="en-US" sz="32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32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</a:t>
            </a:r>
            <a:r>
              <a:rPr lang="ja-JP" altLang="en-US" sz="32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動脈カテーテルと心拍出量測定　　　（スワン</a:t>
            </a:r>
            <a:r>
              <a:rPr lang="en-US" altLang="ja-JP" sz="32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-</a:t>
            </a:r>
            <a:r>
              <a:rPr lang="ja-JP" altLang="en-US" sz="32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ガンツカテーテル）</a:t>
            </a:r>
            <a:endParaRPr kumimoji="1" lang="ja-JP" altLang="en-US" sz="32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25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0CC90-AD78-4493-BDED-AE63CA48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熱希釈法による心拍出量測定時の注意点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D60CD-00B7-43F4-ACED-754CB8EE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冷水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注入前に注入用シリンジとカテーテル内腔を冷やして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ため，カテーテル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を冷水でフラッシュして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冷水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の注入速度が遅いと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右心房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に注入される前に温められて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まうため，測定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誤差の原因と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心房細動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などの不整脈がある場合に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は，一回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拍出量が一心拍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毎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変化するため測定値のばらつきが大きく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数回の計測によって平均の心拍出量を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求める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三尖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弁閉鎖不全症などの逆流疾患や心房中隔欠損症などの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短絡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疾患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がある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場合，熱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希釈法では正確な測定が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できない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57747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08" y="18067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心</a:t>
            </a:r>
            <a:r>
              <a:rPr lang="ja-JP" altLang="en-US" dirty="0">
                <a:latin typeface="+mn-ea"/>
              </a:rPr>
              <a:t>不全やショック時の</a:t>
            </a:r>
            <a:r>
              <a:rPr lang="ja-JP" altLang="en-US" dirty="0" smtClean="0">
                <a:latin typeface="+mn-ea"/>
              </a:rPr>
              <a:t>血行動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態</a:t>
            </a:r>
            <a:r>
              <a:rPr lang="ja-JP" altLang="en-US" dirty="0">
                <a:latin typeface="+mn-ea"/>
              </a:rPr>
              <a:t>の評価に</a:t>
            </a:r>
            <a:r>
              <a:rPr lang="ja-JP" altLang="en-US" dirty="0" smtClean="0">
                <a:latin typeface="+mn-ea"/>
              </a:rPr>
              <a:t>用いる</a:t>
            </a: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右心房圧</a:t>
            </a:r>
            <a:r>
              <a:rPr lang="ja-JP" altLang="en-US" dirty="0">
                <a:latin typeface="+mn-ea"/>
              </a:rPr>
              <a:t>（中心静脈圧</a:t>
            </a:r>
            <a:r>
              <a:rPr lang="ja-JP" altLang="en-US" dirty="0" smtClean="0">
                <a:latin typeface="+mn-ea"/>
              </a:rPr>
              <a:t>），右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心室圧，肺動脈圧，肺動脈楔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入圧，心拍出量，混合静脈血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酸素飽和度</a:t>
            </a:r>
            <a:r>
              <a:rPr lang="ja-JP" altLang="en-US" dirty="0">
                <a:latin typeface="+mn-ea"/>
              </a:rPr>
              <a:t>を測定</a:t>
            </a:r>
            <a:r>
              <a:rPr lang="ja-JP" altLang="en-US" dirty="0" smtClean="0">
                <a:latin typeface="+mn-ea"/>
              </a:rPr>
              <a:t>する </a:t>
            </a:r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3EC0D602-C6FF-42E8-93F7-D6EF186F8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358" y="180676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カテーテル</a:t>
            </a:r>
            <a:r>
              <a:rPr lang="ja-JP" altLang="en-US" dirty="0">
                <a:latin typeface="+mn-ea"/>
              </a:rPr>
              <a:t>関連血流感染</a:t>
            </a:r>
            <a:r>
              <a:rPr lang="ja-JP" altLang="en-US" dirty="0" smtClean="0">
                <a:latin typeface="+mn-ea"/>
              </a:rPr>
              <a:t>や血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栓症</a:t>
            </a:r>
            <a:r>
              <a:rPr lang="ja-JP" altLang="en-US" dirty="0">
                <a:latin typeface="+mn-ea"/>
              </a:rPr>
              <a:t>のリスクが高い</a:t>
            </a:r>
            <a:r>
              <a:rPr lang="ja-JP" altLang="en-US" dirty="0" smtClean="0">
                <a:latin typeface="+mn-ea"/>
              </a:rPr>
              <a:t>ため，確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実</a:t>
            </a:r>
            <a:r>
              <a:rPr lang="ja-JP" altLang="en-US" dirty="0">
                <a:latin typeface="+mn-ea"/>
              </a:rPr>
              <a:t>な固定と清潔の維持に</a:t>
            </a:r>
            <a:r>
              <a:rPr lang="ja-JP" altLang="en-US" dirty="0" smtClean="0">
                <a:latin typeface="+mn-ea"/>
              </a:rPr>
              <a:t>努め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る</a:t>
            </a:r>
            <a:endParaRPr lang="ja-JP" altLang="en-US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侵襲度</a:t>
            </a:r>
            <a:r>
              <a:rPr lang="ja-JP" altLang="en-US" dirty="0">
                <a:latin typeface="+mn-ea"/>
              </a:rPr>
              <a:t>の高い</a:t>
            </a:r>
            <a:r>
              <a:rPr lang="ja-JP" altLang="en-US" dirty="0" smtClean="0">
                <a:latin typeface="+mn-ea"/>
              </a:rPr>
              <a:t>モニタリング法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であり，必要</a:t>
            </a:r>
            <a:r>
              <a:rPr lang="ja-JP" altLang="en-US" dirty="0">
                <a:latin typeface="+mn-ea"/>
              </a:rPr>
              <a:t>最小限の使用</a:t>
            </a:r>
            <a:r>
              <a:rPr lang="ja-JP" altLang="en-US" dirty="0" smtClean="0">
                <a:latin typeface="+mn-ea"/>
              </a:rPr>
              <a:t>に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留める</a:t>
            </a:r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 txBox="1">
            <a:spLocks/>
          </p:cNvSpPr>
          <p:nvPr/>
        </p:nvSpPr>
        <p:spPr bwMode="auto">
          <a:xfrm>
            <a:off x="478949" y="830036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 txBox="1">
            <a:spLocks/>
          </p:cNvSpPr>
          <p:nvPr/>
        </p:nvSpPr>
        <p:spPr bwMode="auto">
          <a:xfrm>
            <a:off x="6117642" y="830036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89163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08" y="3430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肺動脈カテーテルの構造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508" y="1410934"/>
            <a:ext cx="5487099" cy="48519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スワン</a:t>
            </a:r>
            <a:r>
              <a:rPr lang="en-US" altLang="ja-JP" dirty="0" smtClean="0">
                <a:latin typeface="+mn-ea"/>
              </a:rPr>
              <a:t>-</a:t>
            </a:r>
            <a:r>
              <a:rPr lang="ja-JP" altLang="en-US" dirty="0" smtClean="0">
                <a:latin typeface="+mn-ea"/>
              </a:rPr>
              <a:t>ガンツ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Swan-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Ganz</a:t>
            </a:r>
            <a:r>
              <a:rPr lang="ja-JP" altLang="en-US" dirty="0" smtClean="0">
                <a:latin typeface="+mn-ea"/>
              </a:rPr>
              <a:t>）カテーテル</a:t>
            </a:r>
            <a:r>
              <a:rPr lang="ja-JP" altLang="en-US" dirty="0">
                <a:latin typeface="+mn-ea"/>
              </a:rPr>
              <a:t>とも</a:t>
            </a:r>
            <a:r>
              <a:rPr lang="ja-JP" altLang="en-US" dirty="0" err="1" smtClean="0">
                <a:latin typeface="+mn-ea"/>
              </a:rPr>
              <a:t>呼ば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err="1" smtClean="0">
                <a:latin typeface="+mn-ea"/>
              </a:rPr>
              <a:t>れる</a:t>
            </a:r>
            <a:endParaRPr lang="en-US" altLang="ja-JP" dirty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薬液</a:t>
            </a:r>
            <a:r>
              <a:rPr lang="ja-JP" altLang="en-US" dirty="0">
                <a:latin typeface="+mn-ea"/>
              </a:rPr>
              <a:t>注入や血圧測定に</a:t>
            </a:r>
            <a:r>
              <a:rPr lang="ja-JP" altLang="en-US" dirty="0" err="1">
                <a:latin typeface="+mn-ea"/>
              </a:rPr>
              <a:t>使用</a:t>
            </a:r>
            <a:r>
              <a:rPr lang="ja-JP" altLang="en-US" dirty="0" err="1" smtClean="0">
                <a:latin typeface="+mn-ea"/>
              </a:rPr>
              <a:t>す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err="1" smtClean="0">
                <a:latin typeface="+mn-ea"/>
              </a:rPr>
              <a:t>る</a:t>
            </a:r>
            <a:r>
              <a:rPr lang="ja-JP" altLang="en-US" dirty="0">
                <a:latin typeface="+mn-ea"/>
              </a:rPr>
              <a:t>ポートだけで</a:t>
            </a:r>
            <a:r>
              <a:rPr lang="ja-JP" altLang="en-US" dirty="0" smtClean="0">
                <a:latin typeface="+mn-ea"/>
              </a:rPr>
              <a:t>なく，バルー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ン</a:t>
            </a:r>
            <a:r>
              <a:rPr lang="ja-JP" altLang="en-US" dirty="0">
                <a:latin typeface="+mn-ea"/>
              </a:rPr>
              <a:t>や温度センサが付いて</a:t>
            </a:r>
            <a:r>
              <a:rPr lang="ja-JP" altLang="en-US" dirty="0" smtClean="0">
                <a:latin typeface="+mn-ea"/>
              </a:rPr>
              <a:t>いる</a:t>
            </a:r>
            <a:endParaRPr lang="en-US" altLang="ja-JP" dirty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バルーン</a:t>
            </a:r>
            <a:r>
              <a:rPr lang="ja-JP" altLang="en-US" dirty="0">
                <a:latin typeface="+mn-ea"/>
              </a:rPr>
              <a:t>を膨らませること</a:t>
            </a:r>
            <a:r>
              <a:rPr lang="ja-JP" altLang="en-US" dirty="0" smtClean="0">
                <a:latin typeface="+mn-ea"/>
              </a:rPr>
              <a:t>で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血流</a:t>
            </a:r>
            <a:r>
              <a:rPr lang="ja-JP" altLang="en-US" dirty="0">
                <a:latin typeface="+mn-ea"/>
              </a:rPr>
              <a:t>に乗せてカテーテルを</a:t>
            </a:r>
            <a:r>
              <a:rPr lang="ja-JP" altLang="en-US" dirty="0" smtClean="0">
                <a:latin typeface="+mn-ea"/>
              </a:rPr>
              <a:t>進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err="1" smtClean="0">
                <a:latin typeface="+mn-ea"/>
              </a:rPr>
              <a:t>める</a:t>
            </a:r>
            <a:r>
              <a:rPr lang="ja-JP" altLang="en-US" dirty="0">
                <a:latin typeface="+mn-ea"/>
              </a:rPr>
              <a:t>ことが</a:t>
            </a:r>
            <a:r>
              <a:rPr lang="ja-JP" altLang="en-US" dirty="0" smtClean="0">
                <a:latin typeface="+mn-ea"/>
              </a:rPr>
              <a:t>できる</a:t>
            </a:r>
            <a:endParaRPr lang="en-US" altLang="ja-JP" dirty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dirty="0" smtClean="0">
                <a:latin typeface="+mn-ea"/>
              </a:rPr>
              <a:t>温度</a:t>
            </a:r>
            <a:r>
              <a:rPr lang="ja-JP" altLang="en-US" dirty="0">
                <a:latin typeface="+mn-ea"/>
              </a:rPr>
              <a:t>センサは血液温や心拍</a:t>
            </a:r>
            <a:r>
              <a:rPr lang="ja-JP" altLang="en-US" dirty="0" smtClean="0">
                <a:latin typeface="+mn-ea"/>
              </a:rPr>
              <a:t>出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量</a:t>
            </a:r>
            <a:r>
              <a:rPr lang="ja-JP" altLang="en-US" dirty="0">
                <a:latin typeface="+mn-ea"/>
              </a:rPr>
              <a:t>の計測に使用</a:t>
            </a:r>
            <a:r>
              <a:rPr lang="ja-JP" altLang="en-US" dirty="0" smtClean="0">
                <a:latin typeface="+mn-ea"/>
              </a:rPr>
              <a:t>する</a:t>
            </a:r>
            <a:endParaRPr lang="ja-JP" altLang="en-US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1736" t="13951" r="58611" b="32099"/>
          <a:stretch/>
        </p:blipFill>
        <p:spPr>
          <a:xfrm>
            <a:off x="6963487" y="237918"/>
            <a:ext cx="3477933" cy="35593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43958" t="24351" r="1666" b="37131"/>
          <a:stretch/>
        </p:blipFill>
        <p:spPr>
          <a:xfrm>
            <a:off x="5843607" y="4026367"/>
            <a:ext cx="5975096" cy="23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FDC319-EDAD-413D-B1BE-92A8D29C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61" y="324110"/>
            <a:ext cx="98298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肺動脈カテーテルによる心内圧の測定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6E696-0630-4689-88C6-51950D93C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85" y="1886591"/>
            <a:ext cx="5428376" cy="4246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観</a:t>
            </a:r>
            <a:r>
              <a:rPr kumimoji="1" lang="ja-JP" altLang="en-US" dirty="0"/>
              <a:t>血式血圧測定によって</a:t>
            </a:r>
            <a:r>
              <a:rPr kumimoji="1" lang="ja-JP" altLang="en-US" dirty="0" smtClean="0"/>
              <a:t>右心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房圧，右心室圧，肺動脈圧，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肺動脈楔入圧</a:t>
            </a:r>
            <a:r>
              <a:rPr kumimoji="1" lang="ja-JP" altLang="en-US" dirty="0"/>
              <a:t>を計測</a:t>
            </a:r>
            <a:r>
              <a:rPr kumimoji="1" lang="ja-JP" altLang="en-US" dirty="0" smtClean="0"/>
              <a:t>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肺動脈楔入圧</a:t>
            </a:r>
            <a:r>
              <a:rPr kumimoji="1" lang="ja-JP" altLang="en-US" dirty="0"/>
              <a:t>はカテーテル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肺</a:t>
            </a:r>
            <a:r>
              <a:rPr kumimoji="1" lang="ja-JP" altLang="en-US" dirty="0"/>
              <a:t>動脈の奥まで</a:t>
            </a:r>
            <a:r>
              <a:rPr kumimoji="1" lang="ja-JP" altLang="en-US" dirty="0" smtClean="0"/>
              <a:t>進め，先端の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バルーン</a:t>
            </a:r>
            <a:r>
              <a:rPr kumimoji="1" lang="ja-JP" altLang="en-US" dirty="0"/>
              <a:t>を膨らませて血管</a:t>
            </a:r>
            <a:r>
              <a:rPr kumimoji="1" lang="ja-JP" altLang="en-US" dirty="0" smtClean="0"/>
              <a:t>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閉塞</a:t>
            </a:r>
            <a:r>
              <a:rPr kumimoji="1" lang="ja-JP" altLang="en-US" dirty="0"/>
              <a:t>させた状態</a:t>
            </a:r>
            <a:r>
              <a:rPr kumimoji="1" lang="ja-JP" altLang="en-US" dirty="0" smtClean="0"/>
              <a:t>で，その</a:t>
            </a:r>
            <a:r>
              <a:rPr kumimoji="1" lang="ja-JP" altLang="en-US" dirty="0"/>
              <a:t>先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血圧</a:t>
            </a:r>
            <a:r>
              <a:rPr kumimoji="1" lang="ja-JP" altLang="en-US" dirty="0"/>
              <a:t>を測ったもの。</a:t>
            </a:r>
            <a:r>
              <a:rPr kumimoji="1" lang="ja-JP" altLang="en-US" dirty="0" smtClean="0"/>
              <a:t>左心房圧を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反映</a:t>
            </a:r>
            <a:r>
              <a:rPr kumimoji="1" lang="ja-JP" altLang="en-US" dirty="0"/>
              <a:t>して</a:t>
            </a:r>
            <a:r>
              <a:rPr kumimoji="1" lang="ja-JP" altLang="en-US" dirty="0" smtClean="0"/>
              <a:t>おり，左心室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前負荷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指標に</a:t>
            </a:r>
            <a:r>
              <a:rPr kumimoji="1" lang="ja-JP" altLang="en-US" dirty="0" smtClean="0"/>
              <a:t>なる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4F74CE-9B76-427B-BF74-83E7AD1D8C51}"/>
              </a:ext>
            </a:extLst>
          </p:cNvPr>
          <p:cNvSpPr txBox="1"/>
          <p:nvPr/>
        </p:nvSpPr>
        <p:spPr>
          <a:xfrm>
            <a:off x="6961697" y="5528543"/>
            <a:ext cx="379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+mn-ea"/>
              </a:rPr>
              <a:t>カテーテルの先端位置と血圧波形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319" t="13457" r="10834" b="16296"/>
          <a:stretch/>
        </p:blipFill>
        <p:spPr>
          <a:xfrm>
            <a:off x="5435601" y="1738573"/>
            <a:ext cx="6354912" cy="37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D64A26-13ED-4148-9D89-9B8697CE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365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心拍出量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とは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ED0AB0-ACCF-4222-953B-7BC37C21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6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〔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心拍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出量（</a:t>
            </a:r>
            <a:r>
              <a:rPr kumimoji="1" lang="en-US" altLang="ja-JP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kumimoji="1" lang="en-US" altLang="ja-JP" dirty="0">
                <a:solidFill>
                  <a:schemeClr val="accent1">
                    <a:lumMod val="75000"/>
                  </a:schemeClr>
                </a:solidFill>
              </a:rPr>
              <a:t>cardiac output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）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〕</a:t>
            </a:r>
            <a:endParaRPr kumimoji="1"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en-US" altLang="ja-JP" dirty="0" smtClean="0"/>
              <a:t>1</a:t>
            </a:r>
            <a:r>
              <a:rPr kumimoji="1" lang="ja-JP" altLang="en-US" dirty="0"/>
              <a:t>分間に心臓から拍出される血液の量</a:t>
            </a:r>
            <a:r>
              <a:rPr kumimoji="1" lang="ja-JP" altLang="en-US" dirty="0" smtClean="0"/>
              <a:t>で，単位</a:t>
            </a:r>
            <a:r>
              <a:rPr kumimoji="1" lang="ja-JP" altLang="en-US" dirty="0"/>
              <a:t>は</a:t>
            </a:r>
            <a:r>
              <a:rPr kumimoji="1" lang="en-US" altLang="ja-JP" dirty="0"/>
              <a:t>L/</a:t>
            </a:r>
            <a:r>
              <a:rPr kumimoji="1" lang="ja-JP" altLang="en-US" dirty="0" smtClean="0"/>
              <a:t>分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心臓</a:t>
            </a:r>
            <a:r>
              <a:rPr kumimoji="1" lang="ja-JP" altLang="en-US" dirty="0"/>
              <a:t>のポンプ機能の指標になる</a:t>
            </a:r>
            <a:r>
              <a:rPr kumimoji="1" lang="ja-JP" altLang="en-US" dirty="0" smtClean="0"/>
              <a:t>が，体格</a:t>
            </a:r>
            <a:r>
              <a:rPr kumimoji="1" lang="ja-JP" altLang="en-US" dirty="0"/>
              <a:t>による影響を除く</a:t>
            </a:r>
            <a:r>
              <a:rPr kumimoji="1" lang="ja-JP" altLang="en-US" dirty="0" smtClean="0"/>
              <a:t>ため，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心拍</a:t>
            </a:r>
            <a:r>
              <a:rPr kumimoji="1" lang="ja-JP" altLang="en-US" dirty="0"/>
              <a:t>出量を体表面積で割った心係数（</a:t>
            </a:r>
            <a:r>
              <a:rPr kumimoji="1" lang="en-US" altLang="ja-JP" dirty="0"/>
              <a:t>CI</a:t>
            </a:r>
            <a:r>
              <a:rPr kumimoji="1" lang="ja-JP" altLang="en-US" dirty="0"/>
              <a:t>：</a:t>
            </a:r>
            <a:r>
              <a:rPr kumimoji="1" lang="en-US" altLang="ja-JP" dirty="0"/>
              <a:t>cardiac index</a:t>
            </a:r>
            <a:r>
              <a:rPr kumimoji="1" lang="ja-JP" altLang="en-US" dirty="0"/>
              <a:t>）</a:t>
            </a:r>
            <a:r>
              <a:rPr kumimoji="1" lang="ja-JP" altLang="en-US" dirty="0" smtClean="0"/>
              <a:t>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よく</a:t>
            </a:r>
            <a:r>
              <a:rPr kumimoji="1" lang="ja-JP" altLang="en-US" dirty="0"/>
              <a:t>使用される。単位は</a:t>
            </a:r>
            <a:r>
              <a:rPr kumimoji="1" lang="en-US" altLang="ja-JP" dirty="0"/>
              <a:t>L/</a:t>
            </a:r>
            <a:r>
              <a:rPr kumimoji="1" lang="ja-JP" altLang="en-US" dirty="0"/>
              <a:t>分</a:t>
            </a:r>
            <a:r>
              <a:rPr lang="en-US" altLang="ja-JP" dirty="0"/>
              <a:t>/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心拍</a:t>
            </a:r>
            <a:r>
              <a:rPr kumimoji="1" lang="ja-JP" altLang="en-US" dirty="0"/>
              <a:t>出量の</a:t>
            </a:r>
            <a:r>
              <a:rPr kumimoji="1" lang="ja-JP" altLang="en-US" dirty="0" smtClean="0"/>
              <a:t>測定法</a:t>
            </a:r>
            <a:r>
              <a:rPr lang="ja-JP" altLang="en-US" dirty="0" smtClean="0"/>
              <a:t>とし</a:t>
            </a:r>
            <a:r>
              <a:rPr lang="ja-JP" altLang="en-US" dirty="0"/>
              <a:t>て</a:t>
            </a:r>
            <a:r>
              <a:rPr kumimoji="1" lang="ja-JP" altLang="en-US" dirty="0" smtClean="0"/>
              <a:t>は</a:t>
            </a:r>
            <a:r>
              <a:rPr kumimoji="1" lang="ja-JP" altLang="en-US" dirty="0"/>
              <a:t>肺動脈カテーテルを用いた熱希釈法</a:t>
            </a:r>
            <a:r>
              <a:rPr kumimoji="1" lang="ja-JP" altLang="en-US" dirty="0" smtClean="0"/>
              <a:t>が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kumimoji="1" lang="ja-JP" altLang="en-US" dirty="0" smtClean="0"/>
              <a:t>代表的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BD52D6-2F67-42D6-A43D-902EEA84BCD2}"/>
              </a:ext>
            </a:extLst>
          </p:cNvPr>
          <p:cNvSpPr txBox="1"/>
          <p:nvPr/>
        </p:nvSpPr>
        <p:spPr>
          <a:xfrm>
            <a:off x="1284039" y="4356588"/>
            <a:ext cx="94220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心係数（</a:t>
            </a:r>
            <a:r>
              <a:rPr lang="en-US" altLang="ja-JP" sz="2400" dirty="0"/>
              <a:t>L/</a:t>
            </a:r>
            <a:r>
              <a:rPr lang="ja-JP" altLang="en-US" sz="2400" dirty="0"/>
              <a:t>分</a:t>
            </a:r>
            <a:r>
              <a:rPr lang="en-US" altLang="ja-JP" sz="2400" dirty="0"/>
              <a:t>/m</a:t>
            </a:r>
            <a:r>
              <a:rPr lang="en-US" altLang="ja-JP" sz="2400" baseline="30000" dirty="0"/>
              <a:t>2</a:t>
            </a:r>
            <a:r>
              <a:rPr lang="ja-JP" altLang="en-US" sz="2400" dirty="0"/>
              <a:t>）</a:t>
            </a:r>
            <a:r>
              <a:rPr lang="en-US" altLang="ja-JP" sz="2400" dirty="0"/>
              <a:t>=</a:t>
            </a:r>
            <a:r>
              <a:rPr lang="ja-JP" altLang="en-US" sz="2400" dirty="0"/>
              <a:t>心拍出量（</a:t>
            </a:r>
            <a:r>
              <a:rPr lang="en-US" altLang="ja-JP" sz="2400" dirty="0"/>
              <a:t>L/</a:t>
            </a:r>
            <a:r>
              <a:rPr lang="ja-JP" altLang="en-US" sz="2400" dirty="0"/>
              <a:t>分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体表</a:t>
            </a:r>
            <a:r>
              <a:rPr lang="ja-JP" altLang="en-US" sz="2400" dirty="0"/>
              <a:t>面積（</a:t>
            </a:r>
            <a:r>
              <a:rPr lang="en-US" altLang="ja-JP" sz="2400" dirty="0"/>
              <a:t>m</a:t>
            </a:r>
            <a:r>
              <a:rPr lang="en-US" altLang="ja-JP" sz="2400" baseline="30000" dirty="0"/>
              <a:t>2</a:t>
            </a:r>
            <a:r>
              <a:rPr lang="ja-JP" altLang="en-US" sz="2400" dirty="0"/>
              <a:t>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77641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0CC90-AD78-4493-BDED-AE63CA48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2059"/>
            <a:ext cx="9258300" cy="120004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熱希釈法による心拍出量測定の原理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D60CD-00B7-43F4-ACED-754CB8EE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" y="1828800"/>
            <a:ext cx="52006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血液</a:t>
            </a:r>
            <a:r>
              <a:rPr kumimoji="1" lang="ja-JP" altLang="en-US" dirty="0"/>
              <a:t>に一定量の冷水を</a:t>
            </a:r>
            <a:r>
              <a:rPr kumimoji="1" lang="ja-JP" altLang="en-US" dirty="0" smtClean="0"/>
              <a:t>加える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と，血液</a:t>
            </a:r>
            <a:r>
              <a:rPr kumimoji="1" lang="ja-JP" altLang="en-US" dirty="0"/>
              <a:t>の温度は低下</a:t>
            </a:r>
            <a:r>
              <a:rPr kumimoji="1" lang="ja-JP" altLang="en-US" dirty="0" smtClean="0"/>
              <a:t>する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 smtClean="0"/>
              <a:t>・血液量</a:t>
            </a:r>
            <a:r>
              <a:rPr kumimoji="1" lang="ja-JP" altLang="en-US" dirty="0"/>
              <a:t>が多い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kumimoji="1" lang="ja-JP" altLang="en-US" dirty="0" smtClean="0"/>
              <a:t>血液</a:t>
            </a:r>
            <a:r>
              <a:rPr kumimoji="1" lang="ja-JP" altLang="en-US" dirty="0"/>
              <a:t>の温度の低下はわずか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 smtClean="0"/>
              <a:t>・血液量</a:t>
            </a:r>
            <a:r>
              <a:rPr kumimoji="1" lang="ja-JP" altLang="en-US" dirty="0"/>
              <a:t>が少ない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r>
              <a:rPr kumimoji="1" lang="ja-JP" altLang="en-US" dirty="0" smtClean="0"/>
              <a:t>血液</a:t>
            </a:r>
            <a:r>
              <a:rPr kumimoji="1" lang="ja-JP" altLang="en-US" dirty="0"/>
              <a:t>の温度は大きく</a:t>
            </a:r>
            <a:r>
              <a:rPr kumimoji="1" lang="ja-JP" altLang="en-US" dirty="0" smtClean="0"/>
              <a:t>低下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・</a:t>
            </a:r>
            <a:r>
              <a:rPr kumimoji="1" lang="ja-JP" altLang="en-US" dirty="0" smtClean="0"/>
              <a:t>この</a:t>
            </a:r>
            <a:r>
              <a:rPr kumimoji="1" lang="ja-JP" altLang="en-US" dirty="0"/>
              <a:t>関係を利用</a:t>
            </a:r>
            <a:r>
              <a:rPr kumimoji="1" lang="ja-JP" altLang="en-US" dirty="0" smtClean="0"/>
              <a:t>し，冷水</a:t>
            </a:r>
            <a:r>
              <a:rPr kumimoji="1" lang="ja-JP" altLang="en-US" dirty="0"/>
              <a:t>を</a:t>
            </a:r>
            <a:r>
              <a:rPr kumimoji="1" lang="ja-JP" altLang="en-US" dirty="0" smtClean="0"/>
              <a:t>加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えた</a:t>
            </a:r>
            <a:r>
              <a:rPr lang="ja-JP" altLang="en-US" dirty="0" smtClean="0"/>
              <a:t>と</a:t>
            </a:r>
            <a:r>
              <a:rPr lang="ja-JP" altLang="en-US" dirty="0"/>
              <a:t>き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血液の温度変化を</a:t>
            </a:r>
            <a:r>
              <a:rPr kumimoji="1" lang="ja-JP" altLang="en-US" dirty="0" smtClean="0"/>
              <a:t>測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る</a:t>
            </a:r>
            <a:r>
              <a:rPr kumimoji="1" lang="ja-JP" altLang="en-US" dirty="0" smtClean="0"/>
              <a:t>ことで，心拍</a:t>
            </a:r>
            <a:r>
              <a:rPr kumimoji="1" lang="ja-JP" altLang="en-US" dirty="0"/>
              <a:t>出量を</a:t>
            </a:r>
            <a:r>
              <a:rPr kumimoji="1" lang="ja-JP" altLang="en-US" dirty="0" smtClean="0"/>
              <a:t>測定する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638" t="24321" r="20278" b="11111"/>
          <a:stretch/>
        </p:blipFill>
        <p:spPr>
          <a:xfrm>
            <a:off x="5499100" y="1828800"/>
            <a:ext cx="6437807" cy="37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0CC90-AD78-4493-BDED-AE63CA48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69" y="304048"/>
            <a:ext cx="9161316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熱希釈法による心拍出量測定の実際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D60CD-00B7-43F4-ACED-754CB8EE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759" y="1582990"/>
            <a:ext cx="5685825" cy="473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➊</a:t>
            </a:r>
            <a:r>
              <a:rPr kumimoji="1" lang="ja-JP" altLang="en-US" dirty="0" smtClean="0"/>
              <a:t>肺</a:t>
            </a:r>
            <a:r>
              <a:rPr kumimoji="1" lang="ja-JP" altLang="en-US" dirty="0"/>
              <a:t>動脈カテーテルの先端を</a:t>
            </a:r>
            <a:r>
              <a:rPr kumimoji="1" lang="ja-JP" altLang="en-US" dirty="0" smtClean="0"/>
              <a:t>肺動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脈</a:t>
            </a:r>
            <a:r>
              <a:rPr kumimoji="1" lang="ja-JP" altLang="en-US" dirty="0"/>
              <a:t>に留置する</a:t>
            </a:r>
            <a:r>
              <a:rPr lang="ja-JP" altLang="en-US" sz="2600" dirty="0"/>
              <a:t>（</a:t>
            </a:r>
            <a:r>
              <a:rPr kumimoji="1" lang="ja-JP" altLang="en-US" sz="2600" dirty="0"/>
              <a:t>温度</a:t>
            </a:r>
            <a:r>
              <a:rPr kumimoji="1" lang="ja-JP" altLang="en-US" sz="2600" dirty="0" smtClean="0"/>
              <a:t>センサが肺動</a:t>
            </a:r>
            <a:endParaRPr kumimoji="1" lang="en-US" altLang="ja-JP" sz="2600" dirty="0" smtClean="0"/>
          </a:p>
          <a:p>
            <a:pPr marL="0" indent="0">
              <a:buNone/>
            </a:pPr>
            <a:r>
              <a:rPr lang="ja-JP" altLang="en-US" sz="2600" dirty="0"/>
              <a:t>　</a:t>
            </a:r>
            <a:r>
              <a:rPr kumimoji="1" lang="ja-JP" altLang="en-US" sz="2600" dirty="0" smtClean="0"/>
              <a:t>脈，側孔</a:t>
            </a:r>
            <a:r>
              <a:rPr kumimoji="1" lang="ja-JP" altLang="en-US" sz="2600" dirty="0"/>
              <a:t>が</a:t>
            </a:r>
            <a:r>
              <a:rPr kumimoji="1" lang="ja-JP" altLang="en-US" sz="2600" dirty="0" smtClean="0"/>
              <a:t>右心房</a:t>
            </a:r>
            <a:r>
              <a:rPr kumimoji="1" lang="ja-JP" altLang="en-US" sz="2600" dirty="0"/>
              <a:t>に位置</a:t>
            </a:r>
            <a:r>
              <a:rPr kumimoji="1" lang="ja-JP" altLang="en-US" sz="2600" dirty="0" smtClean="0"/>
              <a:t>する）</a:t>
            </a:r>
            <a:endParaRPr lang="en-US" altLang="ja-JP" sz="2600" dirty="0"/>
          </a:p>
          <a:p>
            <a:pPr marL="0" indent="0">
              <a:buNone/>
            </a:pPr>
            <a:r>
              <a:rPr kumimoji="1" lang="ja-JP" altLang="en-US" sz="2600" dirty="0">
                <a:solidFill>
                  <a:schemeClr val="accent1">
                    <a:lumMod val="75000"/>
                  </a:schemeClr>
                </a:solidFill>
              </a:rPr>
              <a:t>❷</a:t>
            </a:r>
            <a:r>
              <a:rPr kumimoji="1" lang="ja-JP" altLang="en-US" dirty="0" smtClean="0"/>
              <a:t>温度</a:t>
            </a:r>
            <a:r>
              <a:rPr kumimoji="1" lang="ja-JP" altLang="en-US" dirty="0"/>
              <a:t>センサを心拍出量計に</a:t>
            </a:r>
            <a:r>
              <a:rPr kumimoji="1" lang="ja-JP" altLang="en-US" dirty="0" err="1" smtClean="0"/>
              <a:t>つな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いで</a:t>
            </a:r>
            <a:r>
              <a:rPr kumimoji="1" lang="ja-JP" altLang="en-US" dirty="0"/>
              <a:t>血液の温度を計測</a:t>
            </a:r>
            <a:r>
              <a:rPr kumimoji="1" lang="ja-JP" altLang="en-US" dirty="0" smtClean="0"/>
              <a:t>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❸</a:t>
            </a:r>
            <a:r>
              <a:rPr kumimoji="1" lang="ja-JP" altLang="en-US" dirty="0" smtClean="0"/>
              <a:t>側孔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0 ℃ </a:t>
            </a:r>
            <a:r>
              <a:rPr kumimoji="1" lang="ja-JP" altLang="en-US" dirty="0"/>
              <a:t>の冷水を一気に</a:t>
            </a:r>
            <a:r>
              <a:rPr kumimoji="1" lang="ja-JP" altLang="en-US" dirty="0" smtClean="0"/>
              <a:t>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err="1" smtClean="0"/>
              <a:t>入して</a:t>
            </a:r>
            <a:r>
              <a:rPr kumimoji="1" lang="ja-JP" altLang="en-US" dirty="0" smtClean="0"/>
              <a:t>，肺</a:t>
            </a:r>
            <a:r>
              <a:rPr kumimoji="1" lang="ja-JP" altLang="en-US" dirty="0"/>
              <a:t>動脈にある温度</a:t>
            </a:r>
            <a:r>
              <a:rPr kumimoji="1" lang="ja-JP" altLang="en-US" dirty="0" smtClean="0"/>
              <a:t>セン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サで，流れて</a:t>
            </a:r>
            <a:r>
              <a:rPr kumimoji="1" lang="ja-JP" altLang="en-US" dirty="0"/>
              <a:t>きた血液の温度</a:t>
            </a:r>
            <a:r>
              <a:rPr kumimoji="1" lang="ja-JP" altLang="en-US" dirty="0" smtClean="0"/>
              <a:t>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 smtClean="0"/>
              <a:t>化</a:t>
            </a:r>
            <a:r>
              <a:rPr kumimoji="1" lang="ja-JP" altLang="en-US" dirty="0"/>
              <a:t>を検出</a:t>
            </a:r>
            <a:r>
              <a:rPr lang="ja-JP" altLang="en-US" dirty="0" smtClean="0"/>
              <a:t>する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711D6B-1826-4F95-AE72-AA8E7C163ED2}"/>
              </a:ext>
            </a:extLst>
          </p:cNvPr>
          <p:cNvSpPr txBox="1"/>
          <p:nvPr/>
        </p:nvSpPr>
        <p:spPr>
          <a:xfrm>
            <a:off x="7003000" y="5477395"/>
            <a:ext cx="4362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冷水注入による心拍出量測定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291760-BF75-4FD2-A747-1AC879EED2B2}"/>
              </a:ext>
            </a:extLst>
          </p:cNvPr>
          <p:cNvSpPr txBox="1"/>
          <p:nvPr/>
        </p:nvSpPr>
        <p:spPr>
          <a:xfrm>
            <a:off x="459159" y="6320970"/>
            <a:ext cx="6543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/>
              <a:t>冷水には</a:t>
            </a:r>
            <a:r>
              <a:rPr lang="en-US" altLang="ja-JP" sz="1600" dirty="0"/>
              <a:t>5</a:t>
            </a:r>
            <a:r>
              <a:rPr lang="ja-JP" altLang="en-US" sz="1600" dirty="0"/>
              <a:t>～</a:t>
            </a:r>
            <a:r>
              <a:rPr lang="en-US" altLang="ja-JP" sz="1600" dirty="0"/>
              <a:t>10 mL</a:t>
            </a:r>
            <a:r>
              <a:rPr lang="ja-JP" altLang="en-US" sz="1600" dirty="0"/>
              <a:t>の</a:t>
            </a:r>
            <a:r>
              <a:rPr lang="en-US" altLang="ja-JP" sz="1600" dirty="0"/>
              <a:t>5</a:t>
            </a:r>
            <a:r>
              <a:rPr lang="ja-JP" altLang="en-US" sz="1600" dirty="0"/>
              <a:t>％ブドウ糖液または生理</a:t>
            </a:r>
            <a:r>
              <a:rPr lang="ja-JP" altLang="en-US" sz="1600" dirty="0" smtClean="0"/>
              <a:t>食塩液が用いられる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3651" t="21182" r="22857" b="12364"/>
          <a:stretch/>
        </p:blipFill>
        <p:spPr>
          <a:xfrm>
            <a:off x="6030310" y="1643246"/>
            <a:ext cx="6080824" cy="37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EECDA-55F8-46B6-9F97-CF2871D1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14" y="368816"/>
            <a:ext cx="8987971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肺動脈カテーテルと</a:t>
            </a:r>
            <a:r>
              <a:rPr kumimoji="1" lang="en-US" altLang="ja-JP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Forrester</a:t>
            </a:r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EF66F9-9393-461B-9C29-21DB80CBD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86" y="1783025"/>
            <a:ext cx="5468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〔Forrester</a:t>
            </a:r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分類</a:t>
            </a: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kumimoji="1" lang="en-US" altLang="ja-JP" sz="2400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動脈カテーテルによって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測定され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kumimoji="1"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肺動脈楔入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PCWP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と心係数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CI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から心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不全の程度を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分類した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もの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循環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動態の評価と治療方針の目安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32758-CB32-48E7-A360-63404C33FA4C}"/>
              </a:ext>
            </a:extLst>
          </p:cNvPr>
          <p:cNvSpPr txBox="1"/>
          <p:nvPr/>
        </p:nvSpPr>
        <p:spPr>
          <a:xfrm>
            <a:off x="6799432" y="5884685"/>
            <a:ext cx="4362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Forrester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分類と治療方針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921" t="19630" r="24683" b="5027"/>
          <a:stretch/>
        </p:blipFill>
        <p:spPr>
          <a:xfrm>
            <a:off x="6458858" y="1638810"/>
            <a:ext cx="5043424" cy="42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0CC90-AD78-4493-BDED-AE63CA48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6225"/>
            <a:ext cx="10515600" cy="123507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混合静脈血酸素飽和度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D60CD-00B7-43F4-ACED-754CB8EE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82245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静脈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kumimoji="1" lang="en-US" altLang="ja-JP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上大静脈，下大静脈，冠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脈など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から流れてきた血液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混合された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もの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で，肺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流れる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血液を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指す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全身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で酸素を消費された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集まる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部分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肺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動脈カテーテルを利用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採血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可能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635B214-A34E-4075-B881-613EE6F1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4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静脈血酸素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飽和度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kumimoji="1" lang="en-US" altLang="ja-JP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混合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静脈血の酸素飽和度の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全身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の酸素の需要と供給の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バラ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ンス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の指標に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機能や末梢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循環，呼吸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機能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の評価に使用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正常値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60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80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％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66249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322</Words>
  <Application>Microsoft Office PowerPoint</Application>
  <PresentationFormat>ワイド画面</PresentationFormat>
  <Paragraphs>118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肺動脈カテーテルの構造</vt:lpstr>
      <vt:lpstr>肺動脈カテーテルによる心内圧の測定</vt:lpstr>
      <vt:lpstr>心拍出量とは</vt:lpstr>
      <vt:lpstr>熱希釈法による心拍出量測定の原理</vt:lpstr>
      <vt:lpstr>熱希釈法による心拍出量測定の実際</vt:lpstr>
      <vt:lpstr>肺動脈カテーテルとForrester分類</vt:lpstr>
      <vt:lpstr>混合静脈血酸素飽和度</vt:lpstr>
      <vt:lpstr>熱希釈法による心拍出量測定時の注意点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肺動脈カテーテルと心拍出量測定 （スワンガンツ・カテーテル）</dc:title>
  <dc:creator>本塚 旭</dc:creator>
  <cp:lastModifiedBy>医学書院</cp:lastModifiedBy>
  <cp:revision>20</cp:revision>
  <dcterms:created xsi:type="dcterms:W3CDTF">2021-05-25T03:42:41Z</dcterms:created>
  <dcterms:modified xsi:type="dcterms:W3CDTF">2021-10-06T02:01:13Z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