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65" r:id="rId3"/>
    <p:sldId id="256" r:id="rId4"/>
    <p:sldId id="257" r:id="rId5"/>
    <p:sldId id="259" r:id="rId6"/>
    <p:sldId id="258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3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C884-0A8B-404F-A1E1-D902D3EF1A3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912-BD68-41F6-B124-EAA52E66A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00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C884-0A8B-404F-A1E1-D902D3EF1A3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912-BD68-41F6-B124-EAA52E66A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93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C884-0A8B-404F-A1E1-D902D3EF1A3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912-BD68-41F6-B124-EAA52E66A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2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C884-0A8B-404F-A1E1-D902D3EF1A3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912-BD68-41F6-B124-EAA52E66A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9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C884-0A8B-404F-A1E1-D902D3EF1A3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912-BD68-41F6-B124-EAA52E66A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67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C884-0A8B-404F-A1E1-D902D3EF1A3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912-BD68-41F6-B124-EAA52E66A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34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C884-0A8B-404F-A1E1-D902D3EF1A3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912-BD68-41F6-B124-EAA52E66A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35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C884-0A8B-404F-A1E1-D902D3EF1A3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912-BD68-41F6-B124-EAA52E66A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767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C884-0A8B-404F-A1E1-D902D3EF1A3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912-BD68-41F6-B124-EAA52E66A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96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C884-0A8B-404F-A1E1-D902D3EF1A3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912-BD68-41F6-B124-EAA52E66A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36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2C884-0A8B-404F-A1E1-D902D3EF1A3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B3912-BD68-41F6-B124-EAA52E66A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22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2C884-0A8B-404F-A1E1-D902D3EF1A3B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B3912-BD68-41F6-B124-EAA52E66A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7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1788319" y="2967335"/>
            <a:ext cx="8615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Ⅱ-6</a:t>
            </a:r>
            <a:r>
              <a:rPr kumimoji="1"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パルスオキシメータ</a:t>
            </a:r>
            <a:endParaRPr kumimoji="1" lang="ja-JP" altLang="en-US" sz="54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640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4E305F-4EA5-41D6-A977-5DA1F4293ABB}"/>
              </a:ext>
            </a:extLst>
          </p:cNvPr>
          <p:cNvSpPr txBox="1"/>
          <p:nvPr/>
        </p:nvSpPr>
        <p:spPr>
          <a:xfrm>
            <a:off x="1528308" y="616026"/>
            <a:ext cx="91648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ja-JP" sz="4000" kern="100" dirty="0" smtClean="0">
                <a:solidFill>
                  <a:schemeClr val="accent5">
                    <a:lumMod val="75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パルスオキシメータに</a:t>
            </a:r>
            <a:r>
              <a:rPr lang="ja-JP" altLang="ja-JP" sz="4000" kern="100" dirty="0">
                <a:solidFill>
                  <a:schemeClr val="accent5">
                    <a:lumMod val="75000"/>
                  </a:schemeClr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影響を与える因子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983226" y="1651820"/>
            <a:ext cx="10255045" cy="3882268"/>
            <a:chOff x="983226" y="1651820"/>
            <a:chExt cx="10255045" cy="388226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/>
            <a:srcRect l="6505" t="26702" r="25753" b="27706"/>
            <a:stretch/>
          </p:blipFill>
          <p:spPr>
            <a:xfrm>
              <a:off x="983226" y="1651820"/>
              <a:ext cx="10255045" cy="3882268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D5ACC4A-5855-4FD0-B0BD-E09C179A45B8}"/>
                </a:ext>
              </a:extLst>
            </p:cNvPr>
            <p:cNvSpPr txBox="1"/>
            <p:nvPr/>
          </p:nvSpPr>
          <p:spPr>
            <a:xfrm>
              <a:off x="5619263" y="2933572"/>
              <a:ext cx="45876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ja-JP" altLang="en-US" sz="1800" kern="100" dirty="0"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Times New Roman" panose="02020603050405020304" pitchFamily="18" charset="0"/>
                </a:rPr>
                <a:t>→</a:t>
              </a:r>
              <a:r>
                <a:rPr lang="ja-JP" altLang="ja-JP" sz="1800" kern="100" dirty="0"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Times New Roman" panose="02020603050405020304" pitchFamily="18" charset="0"/>
                </a:rPr>
                <a:t>パルスオキシメータ</a:t>
              </a:r>
              <a:r>
                <a:rPr lang="ja-JP" altLang="en-US" sz="1800" kern="100" dirty="0">
                  <a:effectLst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Times New Roman" panose="02020603050405020304" pitchFamily="18" charset="0"/>
                </a:rPr>
                <a:t>の機種を変えてみる</a:t>
              </a:r>
              <a:endParaRPr lang="ja-JP" altLang="ja-JP" sz="1800" kern="100" dirty="0"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46942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45A6EF-032B-4A0D-88E4-AFA0E50F9D38}"/>
              </a:ext>
            </a:extLst>
          </p:cNvPr>
          <p:cNvSpPr txBox="1"/>
          <p:nvPr/>
        </p:nvSpPr>
        <p:spPr>
          <a:xfrm>
            <a:off x="1173852" y="573642"/>
            <a:ext cx="1596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▶目的</a:t>
            </a:r>
            <a:endParaRPr kumimoji="1" lang="en-US" altLang="ja-JP" sz="36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BD4AAF4-5BF3-4557-BF58-2CCFAAD3E8E1}"/>
              </a:ext>
            </a:extLst>
          </p:cNvPr>
          <p:cNvSpPr txBox="1"/>
          <p:nvPr/>
        </p:nvSpPr>
        <p:spPr>
          <a:xfrm>
            <a:off x="1081088" y="1219973"/>
            <a:ext cx="464343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動脈血酸素飽和度と脈拍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数を，皮膚を通して非侵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襲的に測定する</a:t>
            </a:r>
          </a:p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酸素投与患者や人工呼吸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器装着患者の呼吸管理に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使用する</a:t>
            </a:r>
          </a:p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小型のものは，搬送中や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在宅医療，病棟でバイタ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ルサインの</a:t>
            </a:r>
            <a:r>
              <a:rPr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つとして測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定する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ために用いる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767DFD-592D-4480-A24A-8E4B05E315F8}"/>
              </a:ext>
            </a:extLst>
          </p:cNvPr>
          <p:cNvSpPr txBox="1"/>
          <p:nvPr/>
        </p:nvSpPr>
        <p:spPr>
          <a:xfrm>
            <a:off x="6095999" y="573642"/>
            <a:ext cx="4289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▶気をつけること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CAEC94-714E-4C66-B669-0030802AABBC}"/>
              </a:ext>
            </a:extLst>
          </p:cNvPr>
          <p:cNvSpPr txBox="1"/>
          <p:nvPr/>
        </p:nvSpPr>
        <p:spPr>
          <a:xfrm>
            <a:off x="6003235" y="1219973"/>
            <a:ext cx="51076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末梢循環不全患者やショッ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ク状態にある患者では正し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く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測定できない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異常ヘモグロビン量が多す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ぎたり，静脈拍動のある部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位で測定した場合には正し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く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測定できない場合がある</a:t>
            </a:r>
          </a:p>
          <a:p>
            <a:r>
              <a:rPr kumimoji="1" lang="ja-JP" altLang="en-US" sz="28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装着部などの熱傷や圧迫に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よる皮膚障害に注意する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107535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F5C8377-37CE-4351-8103-E25E2D75965A}"/>
              </a:ext>
            </a:extLst>
          </p:cNvPr>
          <p:cNvSpPr txBox="1"/>
          <p:nvPr/>
        </p:nvSpPr>
        <p:spPr>
          <a:xfrm>
            <a:off x="2700723" y="480140"/>
            <a:ext cx="63076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パルスオキシメータの構成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C0D89D-829A-48B7-9E23-C9E2E7C396C6}"/>
              </a:ext>
            </a:extLst>
          </p:cNvPr>
          <p:cNvSpPr txBox="1"/>
          <p:nvPr/>
        </p:nvSpPr>
        <p:spPr>
          <a:xfrm>
            <a:off x="2294662" y="6193194"/>
            <a:ext cx="8878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装置本体，プローブ，中継ケーブルからなる</a:t>
            </a:r>
          </a:p>
        </p:txBody>
      </p:sp>
      <p:grpSp>
        <p:nvGrpSpPr>
          <p:cNvPr id="8" name="グループ化 7"/>
          <p:cNvGrpSpPr/>
          <p:nvPr/>
        </p:nvGrpSpPr>
        <p:grpSpPr>
          <a:xfrm>
            <a:off x="2157104" y="1188026"/>
            <a:ext cx="7394934" cy="4993699"/>
            <a:chOff x="2294662" y="1188026"/>
            <a:chExt cx="7296610" cy="4815209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/>
            <a:srcRect l="21528" t="24938" r="23542" b="10617"/>
            <a:stretch/>
          </p:blipFill>
          <p:spPr>
            <a:xfrm>
              <a:off x="2294662" y="1188026"/>
              <a:ext cx="7296610" cy="4815209"/>
            </a:xfrm>
            <a:prstGeom prst="rect">
              <a:avLst/>
            </a:prstGeom>
          </p:spPr>
        </p:pic>
        <p:grpSp>
          <p:nvGrpSpPr>
            <p:cNvPr id="2" name="グループ化 1"/>
            <p:cNvGrpSpPr/>
            <p:nvPr/>
          </p:nvGrpSpPr>
          <p:grpSpPr>
            <a:xfrm>
              <a:off x="3371850" y="3247968"/>
              <a:ext cx="4678589" cy="2472292"/>
              <a:chOff x="3371850" y="3247968"/>
              <a:chExt cx="4678589" cy="2472292"/>
            </a:xfrm>
          </p:grpSpPr>
          <p:pic>
            <p:nvPicPr>
              <p:cNvPr id="6" name="図 5"/>
              <p:cNvPicPr>
                <a:picLocks noChangeAspect="1"/>
              </p:cNvPicPr>
              <p:nvPr/>
            </p:nvPicPr>
            <p:blipFill rotWithShape="1">
              <a:blip r:embed="rId2"/>
              <a:srcRect l="55804" t="80965" r="39392" b="16358"/>
              <a:stretch/>
            </p:blipFill>
            <p:spPr>
              <a:xfrm>
                <a:off x="6848475" y="5343525"/>
                <a:ext cx="1201964" cy="376735"/>
              </a:xfrm>
              <a:prstGeom prst="rect">
                <a:avLst/>
              </a:prstGeom>
            </p:spPr>
          </p:pic>
          <p:pic>
            <p:nvPicPr>
              <p:cNvPr id="7" name="図 6"/>
              <p:cNvPicPr>
                <a:picLocks noChangeAspect="1"/>
              </p:cNvPicPr>
              <p:nvPr/>
            </p:nvPicPr>
            <p:blipFill rotWithShape="1">
              <a:blip r:embed="rId2"/>
              <a:srcRect l="30928" t="54038" r="66705" b="42520"/>
              <a:stretch/>
            </p:blipFill>
            <p:spPr>
              <a:xfrm>
                <a:off x="3371850" y="3247968"/>
                <a:ext cx="628650" cy="514350"/>
              </a:xfrm>
              <a:prstGeom prst="rect">
                <a:avLst/>
              </a:prstGeom>
            </p:spPr>
          </p:pic>
        </p:grpSp>
      </p:grpSp>
      <p:sp>
        <p:nvSpPr>
          <p:cNvPr id="9" name="テキスト ボックス 8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187512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96A141C-2805-463F-895E-CB147312E05C}"/>
              </a:ext>
            </a:extLst>
          </p:cNvPr>
          <p:cNvSpPr txBox="1"/>
          <p:nvPr/>
        </p:nvSpPr>
        <p:spPr>
          <a:xfrm>
            <a:off x="4592896" y="116347"/>
            <a:ext cx="28813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メカニズム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75803F6-2640-4E73-975A-42C9FBC534B1}"/>
              </a:ext>
            </a:extLst>
          </p:cNvPr>
          <p:cNvSpPr txBox="1"/>
          <p:nvPr/>
        </p:nvSpPr>
        <p:spPr>
          <a:xfrm>
            <a:off x="359507" y="843761"/>
            <a:ext cx="1147298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パルスオキメータは，オキシヘモグロビンとデオキシヘモグロビンの吸光度の違いから，拍動する部分だけ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を抽出し，動脈血の酸素飽和度を測定している</a:t>
            </a:r>
          </a:p>
          <a:p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プローブには発光部と受光部があり，発光部から出た光が，血液や組織により吸光され弱くなって受光部に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透過していく。発光部から発せられる光は，主に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660nm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の赤色光と，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940nm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の赤外光を使用している。この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ため，プローブの発光部から赤い光が点灯しているのをみることができる。透過した光の強さをコンピュー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タで演算処理し，酸素飽和度として表示する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8611" t="15556" r="21667" b="28888"/>
          <a:stretch/>
        </p:blipFill>
        <p:spPr>
          <a:xfrm>
            <a:off x="2336800" y="2730500"/>
            <a:ext cx="7658100" cy="400714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440786" y="6214425"/>
            <a:ext cx="1637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121447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39248" t="27276" r="13333" b="17383"/>
          <a:stretch/>
        </p:blipFill>
        <p:spPr>
          <a:xfrm>
            <a:off x="4603949" y="1201193"/>
            <a:ext cx="7294367" cy="478847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EDC2940-A06D-4CCE-A53B-016EBFA8A15D}"/>
              </a:ext>
            </a:extLst>
          </p:cNvPr>
          <p:cNvSpPr txBox="1"/>
          <p:nvPr/>
        </p:nvSpPr>
        <p:spPr>
          <a:xfrm>
            <a:off x="598484" y="1179387"/>
            <a:ext cx="372172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2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主に指用のタイプで，セ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ンサに表示部とマイクロ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コンピュータが内蔵され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ており，電池</a:t>
            </a:r>
            <a:r>
              <a:rPr lang="ja-JP" altLang="en-US" sz="2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で作動する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価格は数万円程度で，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リューザブルのセンサと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同等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コンパクトなサイズで，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ポケットに入れて常に持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2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ち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運ぶことが可能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アラーム機能がないもの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や表示部が小さいものが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ほとんどであり，長期使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用には向かない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188B3C-3109-43B9-BF1D-097599A459DC}"/>
              </a:ext>
            </a:extLst>
          </p:cNvPr>
          <p:cNvSpPr txBox="1"/>
          <p:nvPr/>
        </p:nvSpPr>
        <p:spPr>
          <a:xfrm>
            <a:off x="3459885" y="281582"/>
            <a:ext cx="52722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プローブ一体型の特徴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444431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47796" t="18960" r="12688" b="32007"/>
          <a:stretch/>
        </p:blipFill>
        <p:spPr>
          <a:xfrm>
            <a:off x="5373285" y="1515401"/>
            <a:ext cx="5749232" cy="401272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42D6A8-0522-4FDB-9F57-F0BAB3C2155E}"/>
              </a:ext>
            </a:extLst>
          </p:cNvPr>
          <p:cNvSpPr txBox="1"/>
          <p:nvPr/>
        </p:nvSpPr>
        <p:spPr>
          <a:xfrm>
            <a:off x="698420" y="1618935"/>
            <a:ext cx="449643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2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クリップタイプの指用が主流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であり，再使用可能なセンサ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ばねの力で指などを挟んで装着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する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テープ部分を交換して多くの部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位に対応できる汎用タイプや，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消毒薬で浸漬消毒可能なセン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サもある</a:t>
            </a:r>
          </a:p>
          <a:p>
            <a:r>
              <a:rPr lang="ja-JP" altLang="en-US" sz="22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プローブは使用することにより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素子の劣化が起こるため，通常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は</a:t>
            </a:r>
            <a:r>
              <a:rPr lang="en-US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年程度で新しいものと交換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する必要がある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57591A-4F9F-42A7-B150-B7884A163EAF}"/>
              </a:ext>
            </a:extLst>
          </p:cNvPr>
          <p:cNvSpPr txBox="1"/>
          <p:nvPr/>
        </p:nvSpPr>
        <p:spPr>
          <a:xfrm>
            <a:off x="2689999" y="361594"/>
            <a:ext cx="62898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リユーザブルタイプの特徴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408359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43441" t="26989" r="10430" b="14229"/>
          <a:stretch/>
        </p:blipFill>
        <p:spPr>
          <a:xfrm>
            <a:off x="5751442" y="1378555"/>
            <a:ext cx="5915829" cy="4240368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434241-D844-483A-B220-EC4461F48D43}"/>
              </a:ext>
            </a:extLst>
          </p:cNvPr>
          <p:cNvSpPr txBox="1"/>
          <p:nvPr/>
        </p:nvSpPr>
        <p:spPr>
          <a:xfrm>
            <a:off x="611299" y="1378554"/>
            <a:ext cx="457030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・単回使用のセンサで，粘着性が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あり，テープやシールで患者に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装着するタイプが主流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・種類も多く，指用，耳用，額用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と装着部位別や，新生児用，小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児用，成人用と体格に合った</a:t>
            </a:r>
            <a:r>
              <a:rPr lang="ja-JP" altLang="en-US" sz="22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の，一体型，分離型といった多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種多様なセンサが使用できる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・リューザブルタイプに比べて壊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れやすく，素子の劣化も起こる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ため，通常は患者ごとに新しい</a:t>
            </a:r>
            <a:endParaRPr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ものと交換する必要がある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0D44AD-96B9-4207-B8C7-4AA34716B666}"/>
              </a:ext>
            </a:extLst>
          </p:cNvPr>
          <p:cNvSpPr txBox="1"/>
          <p:nvPr/>
        </p:nvSpPr>
        <p:spPr>
          <a:xfrm>
            <a:off x="2382902" y="330388"/>
            <a:ext cx="7426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ディスポーザブルタイプの特徴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60933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F87BA6-4135-40B8-B616-F6FBF931B739}"/>
              </a:ext>
            </a:extLst>
          </p:cNvPr>
          <p:cNvSpPr txBox="1"/>
          <p:nvPr/>
        </p:nvSpPr>
        <p:spPr>
          <a:xfrm>
            <a:off x="1810357" y="512602"/>
            <a:ext cx="8455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ディスポーザブルプローブの貼り方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6666" t="12838" r="29514" b="20741"/>
          <a:stretch/>
        </p:blipFill>
        <p:spPr>
          <a:xfrm>
            <a:off x="2276120" y="1220488"/>
            <a:ext cx="7524040" cy="522314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4243211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C6A0319-9083-435A-9DDC-A21E6F896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10" y="1140119"/>
            <a:ext cx="11853569" cy="525115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C07D756-BA1D-48C5-A167-AE70AA87A462}"/>
              </a:ext>
            </a:extLst>
          </p:cNvPr>
          <p:cNvSpPr txBox="1"/>
          <p:nvPr/>
        </p:nvSpPr>
        <p:spPr>
          <a:xfrm>
            <a:off x="4899364" y="451799"/>
            <a:ext cx="23932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トラブル対応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1072979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144</Words>
  <Application>Microsoft Office PowerPoint</Application>
  <PresentationFormat>ワイド画面</PresentationFormat>
  <Paragraphs>85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ＭＳ Ｐゴシック</vt:lpstr>
      <vt:lpstr>游ゴシック</vt:lpstr>
      <vt:lpstr>游ゴシック Light</vt:lpstr>
      <vt:lpstr>游ゴシック Medium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大石橋 拓也</dc:creator>
  <cp:lastModifiedBy>医学書院</cp:lastModifiedBy>
  <cp:revision>24</cp:revision>
  <dcterms:created xsi:type="dcterms:W3CDTF">2021-05-04T02:20:51Z</dcterms:created>
  <dcterms:modified xsi:type="dcterms:W3CDTF">2021-10-06T02:00:48Z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