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5" r:id="rId3"/>
    <p:sldId id="257" r:id="rId4"/>
    <p:sldId id="266" r:id="rId5"/>
    <p:sldId id="258" r:id="rId6"/>
    <p:sldId id="268" r:id="rId7"/>
    <p:sldId id="267" r:id="rId8"/>
    <p:sldId id="269" r:id="rId9"/>
    <p:sldId id="270" r:id="rId10"/>
    <p:sldId id="31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8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62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8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27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9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44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5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0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D941-FE16-45E1-B734-8DD3DEA6F28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1E55-46F1-4AB0-9585-E11C49AB4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63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887266" y="2967335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Ⅱ-33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4622028" y="521938"/>
            <a:ext cx="3001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対応❷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5416" y="640279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889" t="32469" r="18096" b="21393"/>
          <a:stretch/>
        </p:blipFill>
        <p:spPr>
          <a:xfrm>
            <a:off x="387235" y="1600093"/>
            <a:ext cx="11470728" cy="43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3FF77E-0E78-496C-9C4B-CDF50BCB3CC7}"/>
              </a:ext>
            </a:extLst>
          </p:cNvPr>
          <p:cNvSpPr txBox="1"/>
          <p:nvPr/>
        </p:nvSpPr>
        <p:spPr>
          <a:xfrm>
            <a:off x="266701" y="1326892"/>
            <a:ext cx="54006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酸素，亜酸化窒素（笑気），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治療用空気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：酸素療法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や人工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呼吸療法，麻酔などに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窒素：外科用手術機器の駆動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用に用いる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二酸化炭素（炭酸ガス）：内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視鏡下手術，冷凍手術などに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用いる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吸引：体内に貯留した分泌物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や手術中の血液などを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吸引す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ときに用いる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D6FA2A-AFF3-4064-BA62-7C2580F5F693}"/>
              </a:ext>
            </a:extLst>
          </p:cNvPr>
          <p:cNvSpPr txBox="1"/>
          <p:nvPr/>
        </p:nvSpPr>
        <p:spPr>
          <a:xfrm>
            <a:off x="6339416" y="1360041"/>
            <a:ext cx="5400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吸引する際は，医療ガス配管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の中に吸引物が入らないよう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に注意する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万が一に備えバックアップを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準備する（酸素ボンベ，代替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吸引源など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490545-6168-4071-8AAF-D6CDAA56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2" t="23562" r="11190" b="24075"/>
          <a:stretch/>
        </p:blipFill>
        <p:spPr>
          <a:xfrm>
            <a:off x="8887883" y="4507440"/>
            <a:ext cx="2138861" cy="16133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35E8E73-002B-4913-AC9D-E4D054365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25" t="10932" r="18656" b="18244"/>
          <a:stretch/>
        </p:blipFill>
        <p:spPr>
          <a:xfrm>
            <a:off x="7453559" y="4120971"/>
            <a:ext cx="623436" cy="1999853"/>
          </a:xfrm>
          <a:prstGeom prst="rect">
            <a:avLst/>
          </a:prstGeom>
        </p:spPr>
      </p:pic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04F19C78-3BF1-40DF-BDE7-2347E8181AD9}"/>
              </a:ext>
            </a:extLst>
          </p:cNvPr>
          <p:cNvSpPr txBox="1">
            <a:spLocks/>
          </p:cNvSpPr>
          <p:nvPr/>
        </p:nvSpPr>
        <p:spPr bwMode="auto">
          <a:xfrm>
            <a:off x="543454" y="493713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7048932C-3BCA-4C40-BD9D-8052EFA31678}"/>
              </a:ext>
            </a:extLst>
          </p:cNvPr>
          <p:cNvSpPr txBox="1">
            <a:spLocks/>
          </p:cNvSpPr>
          <p:nvPr/>
        </p:nvSpPr>
        <p:spPr bwMode="auto">
          <a:xfrm>
            <a:off x="6193366" y="527477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6857" y="64277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203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1F49BA-A469-4030-BDED-57834C06D7BB}"/>
              </a:ext>
            </a:extLst>
          </p:cNvPr>
          <p:cNvSpPr txBox="1"/>
          <p:nvPr/>
        </p:nvSpPr>
        <p:spPr>
          <a:xfrm>
            <a:off x="3024829" y="514350"/>
            <a:ext cx="61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医療ガスの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種類と特徴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75170" y="6469131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825" t="18782" r="15714" b="11941"/>
          <a:stretch/>
        </p:blipFill>
        <p:spPr>
          <a:xfrm>
            <a:off x="966225" y="1222236"/>
            <a:ext cx="10259546" cy="5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2669421" y="493782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配管端末器（アウトレット）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71A3FD-0387-435B-8215-A352E0B5FAF1}"/>
              </a:ext>
            </a:extLst>
          </p:cNvPr>
          <p:cNvSpPr txBox="1"/>
          <p:nvPr/>
        </p:nvSpPr>
        <p:spPr>
          <a:xfrm>
            <a:off x="266700" y="1729264"/>
            <a:ext cx="5315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ガス設備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の端末口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のこと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手術室や集中治療室，病室な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どの壁または天井に設置され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人工呼吸器や麻酔器に使用時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はホースアセンブリのアダプ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タプラグを接続して使用する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ガスの誤供給防止のため各ガ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スごとに異なっている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5416" y="640279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t="25132" r="64524" b="40441"/>
          <a:stretch/>
        </p:blipFill>
        <p:spPr>
          <a:xfrm>
            <a:off x="6096000" y="1729264"/>
            <a:ext cx="4920342" cy="26858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46270" t="17514" b="57513"/>
          <a:stretch/>
        </p:blipFill>
        <p:spPr>
          <a:xfrm>
            <a:off x="6096000" y="4765737"/>
            <a:ext cx="4920342" cy="12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5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71A3FD-0387-435B-8215-A352E0B5FAF1}"/>
              </a:ext>
            </a:extLst>
          </p:cNvPr>
          <p:cNvSpPr txBox="1"/>
          <p:nvPr/>
        </p:nvSpPr>
        <p:spPr>
          <a:xfrm>
            <a:off x="266700" y="1244255"/>
            <a:ext cx="6176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配管端末器とホースアセンブリの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アダプタプラグとの 誤接続を防止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する工夫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C11308-E7CC-4977-92C7-1A7CA5C7542D}"/>
              </a:ext>
            </a:extLst>
          </p:cNvPr>
          <p:cNvSpPr txBox="1"/>
          <p:nvPr/>
        </p:nvSpPr>
        <p:spPr>
          <a:xfrm>
            <a:off x="4158277" y="34164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アダプタプラグ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2F44851-1E54-4AB7-9B81-CF28695BE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5" t="29224" r="50397" b="16597"/>
          <a:stretch/>
        </p:blipFill>
        <p:spPr>
          <a:xfrm>
            <a:off x="7812875" y="1323715"/>
            <a:ext cx="3195101" cy="21524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8112C4-8820-44CE-9F57-5DBAFEB7E84D}"/>
              </a:ext>
            </a:extLst>
          </p:cNvPr>
          <p:cNvSpPr txBox="1"/>
          <p:nvPr/>
        </p:nvSpPr>
        <p:spPr>
          <a:xfrm>
            <a:off x="806054" y="2678284"/>
            <a:ext cx="54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ピン方式，シュレーダ方式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90FBDDB-E6D7-4924-8719-022FA992BCDD}"/>
              </a:ext>
            </a:extLst>
          </p:cNvPr>
          <p:cNvSpPr/>
          <p:nvPr/>
        </p:nvSpPr>
        <p:spPr>
          <a:xfrm rot="16200000">
            <a:off x="1092925" y="2564627"/>
            <a:ext cx="115235" cy="68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F585F3-787A-4261-BEED-6348F8E70843}"/>
              </a:ext>
            </a:extLst>
          </p:cNvPr>
          <p:cNvSpPr txBox="1"/>
          <p:nvPr/>
        </p:nvSpPr>
        <p:spPr>
          <a:xfrm>
            <a:off x="266700" y="3394523"/>
            <a:ext cx="64793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ホースアセンブリ使用時の確認事項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・破損・亀裂はないか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・ガスの漏れはないか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・アダプタプラグの変形がないか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・ピンの変形，脱落などがないか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1" name="図 10" descr="屋内, ケーブル, 小さい, 座る が含まれている画像&#10;&#10;自動的に生成された説明">
            <a:extLst>
              <a:ext uri="{FF2B5EF4-FFF2-40B4-BE49-F238E27FC236}">
                <a16:creationId xmlns:a16="http://schemas.microsoft.com/office/drawing/2014/main" id="{4534873F-3115-449F-BAA1-9D9C571B0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75" y="3562133"/>
            <a:ext cx="3452276" cy="253949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871E63-C09B-46DB-BE60-83377E615BAA}"/>
              </a:ext>
            </a:extLst>
          </p:cNvPr>
          <p:cNvSpPr txBox="1"/>
          <p:nvPr/>
        </p:nvSpPr>
        <p:spPr>
          <a:xfrm>
            <a:off x="8091744" y="6101629"/>
            <a:ext cx="305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空気　　　　　 </a:t>
            </a:r>
            <a:r>
              <a:rPr lang="ja-JP" altLang="en-US" sz="1600" dirty="0" smtClean="0">
                <a:latin typeface="+mn-ea"/>
              </a:rPr>
              <a:t>　酸素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8801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825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4464784" y="61414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酸素ブレンダ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71A3FD-0387-435B-8215-A352E0B5FAF1}"/>
              </a:ext>
            </a:extLst>
          </p:cNvPr>
          <p:cNvSpPr txBox="1"/>
          <p:nvPr/>
        </p:nvSpPr>
        <p:spPr>
          <a:xfrm>
            <a:off x="92122" y="1846272"/>
            <a:ext cx="5578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酸素と空気を混合し，任意の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酸素濃度のガスを供給する機器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人工呼吸器など本体に内蔵され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いる機器もある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43C1F4-E9C0-4465-B6A5-9DC8370E0D0A}"/>
              </a:ext>
            </a:extLst>
          </p:cNvPr>
          <p:cNvSpPr txBox="1"/>
          <p:nvPr/>
        </p:nvSpPr>
        <p:spPr>
          <a:xfrm>
            <a:off x="546428" y="4186395"/>
            <a:ext cx="5217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原理</a:t>
            </a:r>
            <a:endParaRPr lang="en-US" altLang="ja-JP" sz="2400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ダイアルを回すことにより①と②のダイアフラムを調整し，両方のガスの出口の面積を変え，任意の酸素濃度（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％）のガスを供給する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57053" y="6406975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7857" t="15115" r="12460" b="7284"/>
          <a:stretch/>
        </p:blipFill>
        <p:spPr>
          <a:xfrm>
            <a:off x="5764120" y="1846271"/>
            <a:ext cx="6135348" cy="40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4668483" y="51807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圧力調整器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71A3FD-0387-435B-8215-A352E0B5FAF1}"/>
              </a:ext>
            </a:extLst>
          </p:cNvPr>
          <p:cNvSpPr txBox="1"/>
          <p:nvPr/>
        </p:nvSpPr>
        <p:spPr>
          <a:xfrm>
            <a:off x="163543" y="2084173"/>
            <a:ext cx="5124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ボンベ内の高圧ガスを通常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使用される圧力に減圧調整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する装置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ガスごとに圧力調整器が異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なる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 descr="屋内, デバイス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5F6C086D-4C70-492F-A057-5E7DDCDB5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2" y="2084173"/>
            <a:ext cx="3202804" cy="2402103"/>
          </a:xfrm>
          <a:prstGeom prst="rect">
            <a:avLst/>
          </a:prstGeom>
        </p:spPr>
      </p:pic>
      <p:pic>
        <p:nvPicPr>
          <p:cNvPr id="7" name="図 6" descr="デバイス, 屋内, 時計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B59B7423-FCB4-4CC3-B123-2AD168CF2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6" y="2084173"/>
            <a:ext cx="3202804" cy="24021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33EAEF-F7F8-4868-826C-C5F99696E98E}"/>
              </a:ext>
            </a:extLst>
          </p:cNvPr>
          <p:cNvSpPr txBox="1"/>
          <p:nvPr/>
        </p:nvSpPr>
        <p:spPr>
          <a:xfrm>
            <a:off x="6043219" y="4569247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圧力調整器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46D109-4D35-43F7-9614-889B72DF78B3}"/>
              </a:ext>
            </a:extLst>
          </p:cNvPr>
          <p:cNvSpPr txBox="1"/>
          <p:nvPr/>
        </p:nvSpPr>
        <p:spPr>
          <a:xfrm>
            <a:off x="9419023" y="4569247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二酸化炭素用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圧力調整器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62394" y="6427735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84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2412952" y="523875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遮断弁（シャットオフバルブ）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71A3FD-0387-435B-8215-A352E0B5FAF1}"/>
              </a:ext>
            </a:extLst>
          </p:cNvPr>
          <p:cNvSpPr txBox="1"/>
          <p:nvPr/>
        </p:nvSpPr>
        <p:spPr>
          <a:xfrm>
            <a:off x="647700" y="2133147"/>
            <a:ext cx="5448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・酸素ガスが放出した場合に使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・バルブを閉めることにより，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配管設備全体ではなく局所的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に供給を閉止できる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・火災などの緊急時や医療ガス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設備の点検時などに供給を停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止する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ときにも使用される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B1924E-10AD-4E57-93AA-C3201B180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67" t="24709" r="2143" b="27817"/>
          <a:stretch/>
        </p:blipFill>
        <p:spPr>
          <a:xfrm>
            <a:off x="5996392" y="2133147"/>
            <a:ext cx="4540972" cy="3350654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AEAB5A24-B500-41E1-B4CC-D7D23086F423}"/>
              </a:ext>
            </a:extLst>
          </p:cNvPr>
          <p:cNvSpPr/>
          <p:nvPr/>
        </p:nvSpPr>
        <p:spPr>
          <a:xfrm>
            <a:off x="8024813" y="3336346"/>
            <a:ext cx="1381125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14B9AF3-D49F-48AB-9B10-67F2E93F4E0B}"/>
              </a:ext>
            </a:extLst>
          </p:cNvPr>
          <p:cNvCxnSpPr>
            <a:cxnSpLocks/>
            <a:endCxn id="2" idx="6"/>
          </p:cNvCxnSpPr>
          <p:nvPr/>
        </p:nvCxnSpPr>
        <p:spPr>
          <a:xfrm flipH="1">
            <a:off x="9405938" y="3147570"/>
            <a:ext cx="995362" cy="769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BFB2FB-6714-4C31-831D-B60FD346C0B6}"/>
              </a:ext>
            </a:extLst>
          </p:cNvPr>
          <p:cNvSpPr txBox="1"/>
          <p:nvPr/>
        </p:nvSpPr>
        <p:spPr>
          <a:xfrm>
            <a:off x="10191059" y="284059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ここを閉める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83482" y="6466850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565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4DF06-D7B6-4271-9C56-90CF5C388C2B}"/>
              </a:ext>
            </a:extLst>
          </p:cNvPr>
          <p:cNvSpPr txBox="1"/>
          <p:nvPr/>
        </p:nvSpPr>
        <p:spPr>
          <a:xfrm>
            <a:off x="4587962" y="56811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対応➊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5416" y="640279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730" t="28518" r="18889" b="33245"/>
          <a:stretch/>
        </p:blipFill>
        <p:spPr>
          <a:xfrm>
            <a:off x="319105" y="1640115"/>
            <a:ext cx="11538858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201</Words>
  <Application>Microsoft Office PowerPoint</Application>
  <PresentationFormat>ワイド画面</PresentationFormat>
  <Paragraphs>80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ゴシック</vt:lpstr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32</cp:revision>
  <dcterms:created xsi:type="dcterms:W3CDTF">2021-05-04T03:51:13Z</dcterms:created>
  <dcterms:modified xsi:type="dcterms:W3CDTF">2021-10-06T02:03:11Z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