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2" r:id="rId2"/>
    <p:sldId id="256" r:id="rId3"/>
    <p:sldId id="269" r:id="rId4"/>
    <p:sldId id="270" r:id="rId5"/>
    <p:sldId id="257" r:id="rId6"/>
    <p:sldId id="258" r:id="rId7"/>
    <p:sldId id="260" r:id="rId8"/>
    <p:sldId id="259" r:id="rId9"/>
    <p:sldId id="261" r:id="rId10"/>
    <p:sldId id="262" r:id="rId11"/>
    <p:sldId id="263" r:id="rId12"/>
    <p:sldId id="271" r:id="rId13"/>
    <p:sldId id="264" r:id="rId14"/>
    <p:sldId id="268" r:id="rId15"/>
    <p:sldId id="265" r:id="rId16"/>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84" d="100"/>
          <a:sy n="84" d="100"/>
        </p:scale>
        <p:origin x="306"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AA544B8-A1B1-40F8-BC66-AEBAD121F00E}"/>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F67E4AE7-77F8-47EC-A283-0F2C803468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21E082F7-3015-4E59-A77A-2A89A056C198}"/>
              </a:ext>
            </a:extLst>
          </p:cNvPr>
          <p:cNvSpPr>
            <a:spLocks noGrp="1"/>
          </p:cNvSpPr>
          <p:nvPr>
            <p:ph type="dt" sz="half" idx="10"/>
          </p:nvPr>
        </p:nvSpPr>
        <p:spPr/>
        <p:txBody>
          <a:bodyPr/>
          <a:lstStyle/>
          <a:p>
            <a:fld id="{A971F927-AF84-42FE-AEF5-EA07ED2AAE25}" type="datetimeFigureOut">
              <a:rPr kumimoji="1" lang="ja-JP" altLang="en-US" smtClean="0"/>
              <a:t>2021/10/6</a:t>
            </a:fld>
            <a:endParaRPr kumimoji="1" lang="ja-JP" altLang="en-US"/>
          </a:p>
        </p:txBody>
      </p:sp>
      <p:sp>
        <p:nvSpPr>
          <p:cNvPr id="5" name="フッター プレースホルダー 4">
            <a:extLst>
              <a:ext uri="{FF2B5EF4-FFF2-40B4-BE49-F238E27FC236}">
                <a16:creationId xmlns:a16="http://schemas.microsoft.com/office/drawing/2014/main" id="{6F28C881-D9A8-4296-8DEB-DA6C6C8C80A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08A0054-F0CD-4B61-BCA5-F9C3E6D32D71}"/>
              </a:ext>
            </a:extLst>
          </p:cNvPr>
          <p:cNvSpPr>
            <a:spLocks noGrp="1"/>
          </p:cNvSpPr>
          <p:nvPr>
            <p:ph type="sldNum" sz="quarter" idx="12"/>
          </p:nvPr>
        </p:nvSpPr>
        <p:spPr/>
        <p:txBody>
          <a:bodyPr/>
          <a:lstStyle/>
          <a:p>
            <a:fld id="{7AA1B4E5-5B69-4358-9765-7B1A20F86712}" type="slidenum">
              <a:rPr kumimoji="1" lang="ja-JP" altLang="en-US" smtClean="0"/>
              <a:t>‹#›</a:t>
            </a:fld>
            <a:endParaRPr kumimoji="1" lang="ja-JP" altLang="en-US"/>
          </a:p>
        </p:txBody>
      </p:sp>
    </p:spTree>
    <p:extLst>
      <p:ext uri="{BB962C8B-B14F-4D97-AF65-F5344CB8AC3E}">
        <p14:creationId xmlns:p14="http://schemas.microsoft.com/office/powerpoint/2010/main" val="1934972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30C134D-E823-46EF-AD10-B214E3E8F681}"/>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A071D9ED-6311-4E3D-A6D2-682CB9DD9418}"/>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4714448-AFC9-449B-A2CD-F51B635D8DD5}"/>
              </a:ext>
            </a:extLst>
          </p:cNvPr>
          <p:cNvSpPr>
            <a:spLocks noGrp="1"/>
          </p:cNvSpPr>
          <p:nvPr>
            <p:ph type="dt" sz="half" idx="10"/>
          </p:nvPr>
        </p:nvSpPr>
        <p:spPr/>
        <p:txBody>
          <a:bodyPr/>
          <a:lstStyle/>
          <a:p>
            <a:fld id="{A971F927-AF84-42FE-AEF5-EA07ED2AAE25}" type="datetimeFigureOut">
              <a:rPr kumimoji="1" lang="ja-JP" altLang="en-US" smtClean="0"/>
              <a:t>2021/10/6</a:t>
            </a:fld>
            <a:endParaRPr kumimoji="1" lang="ja-JP" altLang="en-US"/>
          </a:p>
        </p:txBody>
      </p:sp>
      <p:sp>
        <p:nvSpPr>
          <p:cNvPr id="5" name="フッター プレースホルダー 4">
            <a:extLst>
              <a:ext uri="{FF2B5EF4-FFF2-40B4-BE49-F238E27FC236}">
                <a16:creationId xmlns:a16="http://schemas.microsoft.com/office/drawing/2014/main" id="{0672E8CE-17AB-4E0F-A1AE-3F1AAC65109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1876C24-8402-46DA-AEA2-A22222C0F813}"/>
              </a:ext>
            </a:extLst>
          </p:cNvPr>
          <p:cNvSpPr>
            <a:spLocks noGrp="1"/>
          </p:cNvSpPr>
          <p:nvPr>
            <p:ph type="sldNum" sz="quarter" idx="12"/>
          </p:nvPr>
        </p:nvSpPr>
        <p:spPr/>
        <p:txBody>
          <a:bodyPr/>
          <a:lstStyle/>
          <a:p>
            <a:fld id="{7AA1B4E5-5B69-4358-9765-7B1A20F86712}" type="slidenum">
              <a:rPr kumimoji="1" lang="ja-JP" altLang="en-US" smtClean="0"/>
              <a:t>‹#›</a:t>
            </a:fld>
            <a:endParaRPr kumimoji="1" lang="ja-JP" altLang="en-US"/>
          </a:p>
        </p:txBody>
      </p:sp>
    </p:spTree>
    <p:extLst>
      <p:ext uri="{BB962C8B-B14F-4D97-AF65-F5344CB8AC3E}">
        <p14:creationId xmlns:p14="http://schemas.microsoft.com/office/powerpoint/2010/main" val="2930886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FE7D90CB-FAB7-40CE-9F0A-FD1D93ED5592}"/>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9C8567F-18C4-4155-B8F2-84A2F47073FC}"/>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FD432E2-7F38-4C56-B554-E88CBEC63051}"/>
              </a:ext>
            </a:extLst>
          </p:cNvPr>
          <p:cNvSpPr>
            <a:spLocks noGrp="1"/>
          </p:cNvSpPr>
          <p:nvPr>
            <p:ph type="dt" sz="half" idx="10"/>
          </p:nvPr>
        </p:nvSpPr>
        <p:spPr/>
        <p:txBody>
          <a:bodyPr/>
          <a:lstStyle/>
          <a:p>
            <a:fld id="{A971F927-AF84-42FE-AEF5-EA07ED2AAE25}" type="datetimeFigureOut">
              <a:rPr kumimoji="1" lang="ja-JP" altLang="en-US" smtClean="0"/>
              <a:t>2021/10/6</a:t>
            </a:fld>
            <a:endParaRPr kumimoji="1" lang="ja-JP" altLang="en-US"/>
          </a:p>
        </p:txBody>
      </p:sp>
      <p:sp>
        <p:nvSpPr>
          <p:cNvPr id="5" name="フッター プレースホルダー 4">
            <a:extLst>
              <a:ext uri="{FF2B5EF4-FFF2-40B4-BE49-F238E27FC236}">
                <a16:creationId xmlns:a16="http://schemas.microsoft.com/office/drawing/2014/main" id="{FB76FE7D-1128-4F50-9791-EB6F144F645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07BE46D-E4CB-4CF1-A240-BD87121DD520}"/>
              </a:ext>
            </a:extLst>
          </p:cNvPr>
          <p:cNvSpPr>
            <a:spLocks noGrp="1"/>
          </p:cNvSpPr>
          <p:nvPr>
            <p:ph type="sldNum" sz="quarter" idx="12"/>
          </p:nvPr>
        </p:nvSpPr>
        <p:spPr/>
        <p:txBody>
          <a:bodyPr/>
          <a:lstStyle/>
          <a:p>
            <a:fld id="{7AA1B4E5-5B69-4358-9765-7B1A20F86712}" type="slidenum">
              <a:rPr kumimoji="1" lang="ja-JP" altLang="en-US" smtClean="0"/>
              <a:t>‹#›</a:t>
            </a:fld>
            <a:endParaRPr kumimoji="1" lang="ja-JP" altLang="en-US"/>
          </a:p>
        </p:txBody>
      </p:sp>
    </p:spTree>
    <p:extLst>
      <p:ext uri="{BB962C8B-B14F-4D97-AF65-F5344CB8AC3E}">
        <p14:creationId xmlns:p14="http://schemas.microsoft.com/office/powerpoint/2010/main" val="4157045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7564E6F-3AD0-49C6-96C2-F78E1AE693E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53539C0-53A9-4072-9235-03CFEA6F16E5}"/>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0358570-A7D7-4D23-B47B-A3F6AA3B8477}"/>
              </a:ext>
            </a:extLst>
          </p:cNvPr>
          <p:cNvSpPr>
            <a:spLocks noGrp="1"/>
          </p:cNvSpPr>
          <p:nvPr>
            <p:ph type="dt" sz="half" idx="10"/>
          </p:nvPr>
        </p:nvSpPr>
        <p:spPr/>
        <p:txBody>
          <a:bodyPr/>
          <a:lstStyle/>
          <a:p>
            <a:fld id="{A971F927-AF84-42FE-AEF5-EA07ED2AAE25}" type="datetimeFigureOut">
              <a:rPr kumimoji="1" lang="ja-JP" altLang="en-US" smtClean="0"/>
              <a:t>2021/10/6</a:t>
            </a:fld>
            <a:endParaRPr kumimoji="1" lang="ja-JP" altLang="en-US"/>
          </a:p>
        </p:txBody>
      </p:sp>
      <p:sp>
        <p:nvSpPr>
          <p:cNvPr id="5" name="フッター プレースホルダー 4">
            <a:extLst>
              <a:ext uri="{FF2B5EF4-FFF2-40B4-BE49-F238E27FC236}">
                <a16:creationId xmlns:a16="http://schemas.microsoft.com/office/drawing/2014/main" id="{CA693641-4AEE-4678-8606-D6996691BF2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1E240AA-8DEE-4BD1-BDE0-606016CE8E52}"/>
              </a:ext>
            </a:extLst>
          </p:cNvPr>
          <p:cNvSpPr>
            <a:spLocks noGrp="1"/>
          </p:cNvSpPr>
          <p:nvPr>
            <p:ph type="sldNum" sz="quarter" idx="12"/>
          </p:nvPr>
        </p:nvSpPr>
        <p:spPr/>
        <p:txBody>
          <a:bodyPr/>
          <a:lstStyle/>
          <a:p>
            <a:fld id="{7AA1B4E5-5B69-4358-9765-7B1A20F86712}" type="slidenum">
              <a:rPr kumimoji="1" lang="ja-JP" altLang="en-US" smtClean="0"/>
              <a:t>‹#›</a:t>
            </a:fld>
            <a:endParaRPr kumimoji="1" lang="ja-JP" altLang="en-US"/>
          </a:p>
        </p:txBody>
      </p:sp>
    </p:spTree>
    <p:extLst>
      <p:ext uri="{BB962C8B-B14F-4D97-AF65-F5344CB8AC3E}">
        <p14:creationId xmlns:p14="http://schemas.microsoft.com/office/powerpoint/2010/main" val="3892433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8FF1DAD-4E77-4CD7-88AE-C730D8A12173}"/>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8F96496-D978-45C3-82A6-5E18B41354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FFC6E50C-99FF-4513-908B-8B5A9C1B7D47}"/>
              </a:ext>
            </a:extLst>
          </p:cNvPr>
          <p:cNvSpPr>
            <a:spLocks noGrp="1"/>
          </p:cNvSpPr>
          <p:nvPr>
            <p:ph type="dt" sz="half" idx="10"/>
          </p:nvPr>
        </p:nvSpPr>
        <p:spPr/>
        <p:txBody>
          <a:bodyPr/>
          <a:lstStyle/>
          <a:p>
            <a:fld id="{A971F927-AF84-42FE-AEF5-EA07ED2AAE25}" type="datetimeFigureOut">
              <a:rPr kumimoji="1" lang="ja-JP" altLang="en-US" smtClean="0"/>
              <a:t>2021/10/6</a:t>
            </a:fld>
            <a:endParaRPr kumimoji="1" lang="ja-JP" altLang="en-US"/>
          </a:p>
        </p:txBody>
      </p:sp>
      <p:sp>
        <p:nvSpPr>
          <p:cNvPr id="5" name="フッター プレースホルダー 4">
            <a:extLst>
              <a:ext uri="{FF2B5EF4-FFF2-40B4-BE49-F238E27FC236}">
                <a16:creationId xmlns:a16="http://schemas.microsoft.com/office/drawing/2014/main" id="{6AAF31A5-E9A9-43EE-B758-C62D5889D88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DEBC08F-F567-497E-93F9-D0796B8F4190}"/>
              </a:ext>
            </a:extLst>
          </p:cNvPr>
          <p:cNvSpPr>
            <a:spLocks noGrp="1"/>
          </p:cNvSpPr>
          <p:nvPr>
            <p:ph type="sldNum" sz="quarter" idx="12"/>
          </p:nvPr>
        </p:nvSpPr>
        <p:spPr/>
        <p:txBody>
          <a:bodyPr/>
          <a:lstStyle/>
          <a:p>
            <a:fld id="{7AA1B4E5-5B69-4358-9765-7B1A20F86712}" type="slidenum">
              <a:rPr kumimoji="1" lang="ja-JP" altLang="en-US" smtClean="0"/>
              <a:t>‹#›</a:t>
            </a:fld>
            <a:endParaRPr kumimoji="1" lang="ja-JP" altLang="en-US"/>
          </a:p>
        </p:txBody>
      </p:sp>
    </p:spTree>
    <p:extLst>
      <p:ext uri="{BB962C8B-B14F-4D97-AF65-F5344CB8AC3E}">
        <p14:creationId xmlns:p14="http://schemas.microsoft.com/office/powerpoint/2010/main" val="215805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0B5E386-0C30-4FB5-8286-41BE0EEA19B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08C6A16-6CB4-408E-AB32-49AFA31637B9}"/>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44FC436E-85E8-425A-8F9B-A4CED51C8347}"/>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7919C2A3-BB7E-4715-8A93-A247126C999A}"/>
              </a:ext>
            </a:extLst>
          </p:cNvPr>
          <p:cNvSpPr>
            <a:spLocks noGrp="1"/>
          </p:cNvSpPr>
          <p:nvPr>
            <p:ph type="dt" sz="half" idx="10"/>
          </p:nvPr>
        </p:nvSpPr>
        <p:spPr/>
        <p:txBody>
          <a:bodyPr/>
          <a:lstStyle/>
          <a:p>
            <a:fld id="{A971F927-AF84-42FE-AEF5-EA07ED2AAE25}" type="datetimeFigureOut">
              <a:rPr kumimoji="1" lang="ja-JP" altLang="en-US" smtClean="0"/>
              <a:t>2021/10/6</a:t>
            </a:fld>
            <a:endParaRPr kumimoji="1" lang="ja-JP" altLang="en-US"/>
          </a:p>
        </p:txBody>
      </p:sp>
      <p:sp>
        <p:nvSpPr>
          <p:cNvPr id="6" name="フッター プレースホルダー 5">
            <a:extLst>
              <a:ext uri="{FF2B5EF4-FFF2-40B4-BE49-F238E27FC236}">
                <a16:creationId xmlns:a16="http://schemas.microsoft.com/office/drawing/2014/main" id="{8D6258CD-FF93-48B5-9238-BA34C97E3E2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D7287E5-28A1-4EB4-8EB0-C5C5F59456FD}"/>
              </a:ext>
            </a:extLst>
          </p:cNvPr>
          <p:cNvSpPr>
            <a:spLocks noGrp="1"/>
          </p:cNvSpPr>
          <p:nvPr>
            <p:ph type="sldNum" sz="quarter" idx="12"/>
          </p:nvPr>
        </p:nvSpPr>
        <p:spPr/>
        <p:txBody>
          <a:bodyPr/>
          <a:lstStyle/>
          <a:p>
            <a:fld id="{7AA1B4E5-5B69-4358-9765-7B1A20F86712}" type="slidenum">
              <a:rPr kumimoji="1" lang="ja-JP" altLang="en-US" smtClean="0"/>
              <a:t>‹#›</a:t>
            </a:fld>
            <a:endParaRPr kumimoji="1" lang="ja-JP" altLang="en-US"/>
          </a:p>
        </p:txBody>
      </p:sp>
    </p:spTree>
    <p:extLst>
      <p:ext uri="{BB962C8B-B14F-4D97-AF65-F5344CB8AC3E}">
        <p14:creationId xmlns:p14="http://schemas.microsoft.com/office/powerpoint/2010/main" val="1157593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80D3660-0EF5-400B-8970-FF2BFF7634A8}"/>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69B0901-9A50-4F50-888D-1635FA0D6F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28683A0C-2D84-4E72-9B60-5307C9931E86}"/>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CCE35BEA-F121-454F-A56D-47923B7C53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5460817E-9EEF-47DD-8891-C8FA914B6DBE}"/>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34977CD0-F062-44B8-A1BE-0D4DF5C9FD61}"/>
              </a:ext>
            </a:extLst>
          </p:cNvPr>
          <p:cNvSpPr>
            <a:spLocks noGrp="1"/>
          </p:cNvSpPr>
          <p:nvPr>
            <p:ph type="dt" sz="half" idx="10"/>
          </p:nvPr>
        </p:nvSpPr>
        <p:spPr/>
        <p:txBody>
          <a:bodyPr/>
          <a:lstStyle/>
          <a:p>
            <a:fld id="{A971F927-AF84-42FE-AEF5-EA07ED2AAE25}" type="datetimeFigureOut">
              <a:rPr kumimoji="1" lang="ja-JP" altLang="en-US" smtClean="0"/>
              <a:t>2021/10/6</a:t>
            </a:fld>
            <a:endParaRPr kumimoji="1" lang="ja-JP" altLang="en-US"/>
          </a:p>
        </p:txBody>
      </p:sp>
      <p:sp>
        <p:nvSpPr>
          <p:cNvPr id="8" name="フッター プレースホルダー 7">
            <a:extLst>
              <a:ext uri="{FF2B5EF4-FFF2-40B4-BE49-F238E27FC236}">
                <a16:creationId xmlns:a16="http://schemas.microsoft.com/office/drawing/2014/main" id="{F242702E-A0EC-436F-9A09-F9CE88ACD7C5}"/>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40899292-4C19-4858-A632-25233BF1CFB5}"/>
              </a:ext>
            </a:extLst>
          </p:cNvPr>
          <p:cNvSpPr>
            <a:spLocks noGrp="1"/>
          </p:cNvSpPr>
          <p:nvPr>
            <p:ph type="sldNum" sz="quarter" idx="12"/>
          </p:nvPr>
        </p:nvSpPr>
        <p:spPr/>
        <p:txBody>
          <a:bodyPr/>
          <a:lstStyle/>
          <a:p>
            <a:fld id="{7AA1B4E5-5B69-4358-9765-7B1A20F86712}" type="slidenum">
              <a:rPr kumimoji="1" lang="ja-JP" altLang="en-US" smtClean="0"/>
              <a:t>‹#›</a:t>
            </a:fld>
            <a:endParaRPr kumimoji="1" lang="ja-JP" altLang="en-US"/>
          </a:p>
        </p:txBody>
      </p:sp>
    </p:spTree>
    <p:extLst>
      <p:ext uri="{BB962C8B-B14F-4D97-AF65-F5344CB8AC3E}">
        <p14:creationId xmlns:p14="http://schemas.microsoft.com/office/powerpoint/2010/main" val="19479362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C535B33-89A1-4A6F-A2A8-906EB61E9E8E}"/>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FBAA81BB-9BBF-4675-A3CD-B26CE4E4B0BD}"/>
              </a:ext>
            </a:extLst>
          </p:cNvPr>
          <p:cNvSpPr>
            <a:spLocks noGrp="1"/>
          </p:cNvSpPr>
          <p:nvPr>
            <p:ph type="dt" sz="half" idx="10"/>
          </p:nvPr>
        </p:nvSpPr>
        <p:spPr/>
        <p:txBody>
          <a:bodyPr/>
          <a:lstStyle/>
          <a:p>
            <a:fld id="{A971F927-AF84-42FE-AEF5-EA07ED2AAE25}" type="datetimeFigureOut">
              <a:rPr kumimoji="1" lang="ja-JP" altLang="en-US" smtClean="0"/>
              <a:t>2021/10/6</a:t>
            </a:fld>
            <a:endParaRPr kumimoji="1" lang="ja-JP" altLang="en-US"/>
          </a:p>
        </p:txBody>
      </p:sp>
      <p:sp>
        <p:nvSpPr>
          <p:cNvPr id="4" name="フッター プレースホルダー 3">
            <a:extLst>
              <a:ext uri="{FF2B5EF4-FFF2-40B4-BE49-F238E27FC236}">
                <a16:creationId xmlns:a16="http://schemas.microsoft.com/office/drawing/2014/main" id="{5D6D9595-3FEE-4873-AA38-A9D19B297058}"/>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631FD59D-EC26-44CC-B904-CCBB060DAE4C}"/>
              </a:ext>
            </a:extLst>
          </p:cNvPr>
          <p:cNvSpPr>
            <a:spLocks noGrp="1"/>
          </p:cNvSpPr>
          <p:nvPr>
            <p:ph type="sldNum" sz="quarter" idx="12"/>
          </p:nvPr>
        </p:nvSpPr>
        <p:spPr/>
        <p:txBody>
          <a:bodyPr/>
          <a:lstStyle/>
          <a:p>
            <a:fld id="{7AA1B4E5-5B69-4358-9765-7B1A20F86712}" type="slidenum">
              <a:rPr kumimoji="1" lang="ja-JP" altLang="en-US" smtClean="0"/>
              <a:t>‹#›</a:t>
            </a:fld>
            <a:endParaRPr kumimoji="1" lang="ja-JP" altLang="en-US"/>
          </a:p>
        </p:txBody>
      </p:sp>
    </p:spTree>
    <p:extLst>
      <p:ext uri="{BB962C8B-B14F-4D97-AF65-F5344CB8AC3E}">
        <p14:creationId xmlns:p14="http://schemas.microsoft.com/office/powerpoint/2010/main" val="3424709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CB165317-B865-4400-9878-5B770FE03181}"/>
              </a:ext>
            </a:extLst>
          </p:cNvPr>
          <p:cNvSpPr>
            <a:spLocks noGrp="1"/>
          </p:cNvSpPr>
          <p:nvPr>
            <p:ph type="dt" sz="half" idx="10"/>
          </p:nvPr>
        </p:nvSpPr>
        <p:spPr/>
        <p:txBody>
          <a:bodyPr/>
          <a:lstStyle/>
          <a:p>
            <a:fld id="{A971F927-AF84-42FE-AEF5-EA07ED2AAE25}" type="datetimeFigureOut">
              <a:rPr kumimoji="1" lang="ja-JP" altLang="en-US" smtClean="0"/>
              <a:t>2021/10/6</a:t>
            </a:fld>
            <a:endParaRPr kumimoji="1" lang="ja-JP" altLang="en-US"/>
          </a:p>
        </p:txBody>
      </p:sp>
      <p:sp>
        <p:nvSpPr>
          <p:cNvPr id="3" name="フッター プレースホルダー 2">
            <a:extLst>
              <a:ext uri="{FF2B5EF4-FFF2-40B4-BE49-F238E27FC236}">
                <a16:creationId xmlns:a16="http://schemas.microsoft.com/office/drawing/2014/main" id="{D39F0E49-A568-49D5-881B-BF08C49F63B8}"/>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932B60F6-F3F3-4449-9409-CEB4AA44835C}"/>
              </a:ext>
            </a:extLst>
          </p:cNvPr>
          <p:cNvSpPr>
            <a:spLocks noGrp="1"/>
          </p:cNvSpPr>
          <p:nvPr>
            <p:ph type="sldNum" sz="quarter" idx="12"/>
          </p:nvPr>
        </p:nvSpPr>
        <p:spPr/>
        <p:txBody>
          <a:bodyPr/>
          <a:lstStyle/>
          <a:p>
            <a:fld id="{7AA1B4E5-5B69-4358-9765-7B1A20F86712}" type="slidenum">
              <a:rPr kumimoji="1" lang="ja-JP" altLang="en-US" smtClean="0"/>
              <a:t>‹#›</a:t>
            </a:fld>
            <a:endParaRPr kumimoji="1" lang="ja-JP" altLang="en-US"/>
          </a:p>
        </p:txBody>
      </p:sp>
    </p:spTree>
    <p:extLst>
      <p:ext uri="{BB962C8B-B14F-4D97-AF65-F5344CB8AC3E}">
        <p14:creationId xmlns:p14="http://schemas.microsoft.com/office/powerpoint/2010/main" val="1386125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8DF9F1E-460A-47CC-92E7-4BF97D0C9EE0}"/>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8B961C8-8C65-4A22-81B0-990A4D2E35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206C3969-D2F7-4CC0-B871-7CFFA88909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2A614E25-1E48-43F4-86EE-6CC96739F849}"/>
              </a:ext>
            </a:extLst>
          </p:cNvPr>
          <p:cNvSpPr>
            <a:spLocks noGrp="1"/>
          </p:cNvSpPr>
          <p:nvPr>
            <p:ph type="dt" sz="half" idx="10"/>
          </p:nvPr>
        </p:nvSpPr>
        <p:spPr/>
        <p:txBody>
          <a:bodyPr/>
          <a:lstStyle/>
          <a:p>
            <a:fld id="{A971F927-AF84-42FE-AEF5-EA07ED2AAE25}" type="datetimeFigureOut">
              <a:rPr kumimoji="1" lang="ja-JP" altLang="en-US" smtClean="0"/>
              <a:t>2021/10/6</a:t>
            </a:fld>
            <a:endParaRPr kumimoji="1" lang="ja-JP" altLang="en-US"/>
          </a:p>
        </p:txBody>
      </p:sp>
      <p:sp>
        <p:nvSpPr>
          <p:cNvPr id="6" name="フッター プレースホルダー 5">
            <a:extLst>
              <a:ext uri="{FF2B5EF4-FFF2-40B4-BE49-F238E27FC236}">
                <a16:creationId xmlns:a16="http://schemas.microsoft.com/office/drawing/2014/main" id="{11C7F75C-6FC9-43FA-B413-0945DE3937D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330ED2E-F6E6-475C-8610-EA7789EFAA02}"/>
              </a:ext>
            </a:extLst>
          </p:cNvPr>
          <p:cNvSpPr>
            <a:spLocks noGrp="1"/>
          </p:cNvSpPr>
          <p:nvPr>
            <p:ph type="sldNum" sz="quarter" idx="12"/>
          </p:nvPr>
        </p:nvSpPr>
        <p:spPr/>
        <p:txBody>
          <a:bodyPr/>
          <a:lstStyle/>
          <a:p>
            <a:fld id="{7AA1B4E5-5B69-4358-9765-7B1A20F86712}" type="slidenum">
              <a:rPr kumimoji="1" lang="ja-JP" altLang="en-US" smtClean="0"/>
              <a:t>‹#›</a:t>
            </a:fld>
            <a:endParaRPr kumimoji="1" lang="ja-JP" altLang="en-US"/>
          </a:p>
        </p:txBody>
      </p:sp>
    </p:spTree>
    <p:extLst>
      <p:ext uri="{BB962C8B-B14F-4D97-AF65-F5344CB8AC3E}">
        <p14:creationId xmlns:p14="http://schemas.microsoft.com/office/powerpoint/2010/main" val="5177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789E874-EF84-47B0-BFF4-6C687E67FD12}"/>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703C8667-6A49-4B9C-9557-A82B286012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D051BE95-2AF9-4199-A297-E1022E9953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F0D264B-B5EA-4596-B760-409104921680}"/>
              </a:ext>
            </a:extLst>
          </p:cNvPr>
          <p:cNvSpPr>
            <a:spLocks noGrp="1"/>
          </p:cNvSpPr>
          <p:nvPr>
            <p:ph type="dt" sz="half" idx="10"/>
          </p:nvPr>
        </p:nvSpPr>
        <p:spPr/>
        <p:txBody>
          <a:bodyPr/>
          <a:lstStyle/>
          <a:p>
            <a:fld id="{A971F927-AF84-42FE-AEF5-EA07ED2AAE25}" type="datetimeFigureOut">
              <a:rPr kumimoji="1" lang="ja-JP" altLang="en-US" smtClean="0"/>
              <a:t>2021/10/6</a:t>
            </a:fld>
            <a:endParaRPr kumimoji="1" lang="ja-JP" altLang="en-US"/>
          </a:p>
        </p:txBody>
      </p:sp>
      <p:sp>
        <p:nvSpPr>
          <p:cNvPr id="6" name="フッター プレースホルダー 5">
            <a:extLst>
              <a:ext uri="{FF2B5EF4-FFF2-40B4-BE49-F238E27FC236}">
                <a16:creationId xmlns:a16="http://schemas.microsoft.com/office/drawing/2014/main" id="{E81E9F12-8AB7-4253-9459-92FE3CC2A19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90A8F30-96EA-42B0-829A-603327F61856}"/>
              </a:ext>
            </a:extLst>
          </p:cNvPr>
          <p:cNvSpPr>
            <a:spLocks noGrp="1"/>
          </p:cNvSpPr>
          <p:nvPr>
            <p:ph type="sldNum" sz="quarter" idx="12"/>
          </p:nvPr>
        </p:nvSpPr>
        <p:spPr/>
        <p:txBody>
          <a:bodyPr/>
          <a:lstStyle/>
          <a:p>
            <a:fld id="{7AA1B4E5-5B69-4358-9765-7B1A20F86712}" type="slidenum">
              <a:rPr kumimoji="1" lang="ja-JP" altLang="en-US" smtClean="0"/>
              <a:t>‹#›</a:t>
            </a:fld>
            <a:endParaRPr kumimoji="1" lang="ja-JP" altLang="en-US"/>
          </a:p>
        </p:txBody>
      </p:sp>
    </p:spTree>
    <p:extLst>
      <p:ext uri="{BB962C8B-B14F-4D97-AF65-F5344CB8AC3E}">
        <p14:creationId xmlns:p14="http://schemas.microsoft.com/office/powerpoint/2010/main" val="1395832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7BEF4F5E-8014-4618-A0B4-C6AFA3F4F3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3247036-C920-4438-8872-9F78700CE4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9FEDD43-2EE1-443C-933C-476D8588395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71F927-AF84-42FE-AEF5-EA07ED2AAE25}" type="datetimeFigureOut">
              <a:rPr kumimoji="1" lang="ja-JP" altLang="en-US" smtClean="0"/>
              <a:t>2021/10/6</a:t>
            </a:fld>
            <a:endParaRPr kumimoji="1" lang="ja-JP" altLang="en-US"/>
          </a:p>
        </p:txBody>
      </p:sp>
      <p:sp>
        <p:nvSpPr>
          <p:cNvPr id="5" name="フッター プレースホルダー 4">
            <a:extLst>
              <a:ext uri="{FF2B5EF4-FFF2-40B4-BE49-F238E27FC236}">
                <a16:creationId xmlns:a16="http://schemas.microsoft.com/office/drawing/2014/main" id="{FCA14B90-9CDE-486E-B52C-105968B8C8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87A92E2B-3E52-4274-9BED-BC9554DFE7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A1B4E5-5B69-4358-9765-7B1A20F86712}" type="slidenum">
              <a:rPr kumimoji="1" lang="ja-JP" altLang="en-US" smtClean="0"/>
              <a:t>‹#›</a:t>
            </a:fld>
            <a:endParaRPr kumimoji="1" lang="ja-JP" altLang="en-US"/>
          </a:p>
        </p:txBody>
      </p:sp>
    </p:spTree>
    <p:extLst>
      <p:ext uri="{BB962C8B-B14F-4D97-AF65-F5344CB8AC3E}">
        <p14:creationId xmlns:p14="http://schemas.microsoft.com/office/powerpoint/2010/main" val="12431389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51F6AC1E-710D-45DB-A73A-9DDDA3AE8685}"/>
              </a:ext>
            </a:extLst>
          </p:cNvPr>
          <p:cNvSpPr txBox="1"/>
          <p:nvPr/>
        </p:nvSpPr>
        <p:spPr>
          <a:xfrm>
            <a:off x="2027951" y="2943910"/>
            <a:ext cx="7591909" cy="923330"/>
          </a:xfrm>
          <a:prstGeom prst="rect">
            <a:avLst/>
          </a:prstGeom>
          <a:noFill/>
        </p:spPr>
        <p:txBody>
          <a:bodyPr wrap="square" rtlCol="0">
            <a:spAutoFit/>
          </a:bodyPr>
          <a:lstStyle/>
          <a:p>
            <a:pPr algn="ctr"/>
            <a:r>
              <a:rPr kumimoji="1" lang="en-US" altLang="ja-JP" sz="5400" dirty="0" smtClean="0">
                <a:solidFill>
                  <a:schemeClr val="bg1"/>
                </a:solidFill>
                <a:latin typeface="游ゴシック Medium" panose="020B0500000000000000" pitchFamily="50" charset="-128"/>
                <a:ea typeface="游ゴシック Medium" panose="020B0500000000000000" pitchFamily="50" charset="-128"/>
              </a:rPr>
              <a:t>Ⅱ-50</a:t>
            </a:r>
            <a:r>
              <a:rPr kumimoji="1" lang="ja-JP" altLang="en-US" sz="5400" dirty="0">
                <a:solidFill>
                  <a:schemeClr val="bg1"/>
                </a:solidFill>
                <a:latin typeface="游ゴシック Medium" panose="020B0500000000000000" pitchFamily="50" charset="-128"/>
                <a:ea typeface="游ゴシック Medium" panose="020B0500000000000000" pitchFamily="50" charset="-128"/>
              </a:rPr>
              <a:t>　</a:t>
            </a:r>
            <a:r>
              <a:rPr lang="ja-JP" altLang="en-US" sz="5400" dirty="0">
                <a:solidFill>
                  <a:schemeClr val="bg1"/>
                </a:solidFill>
                <a:latin typeface="游ゴシック Medium" panose="020B0500000000000000" pitchFamily="50" charset="-128"/>
                <a:ea typeface="游ゴシック Medium" panose="020B0500000000000000" pitchFamily="50" charset="-128"/>
              </a:rPr>
              <a:t>内視</a:t>
            </a:r>
            <a:r>
              <a:rPr lang="ja-JP" altLang="en-US" sz="5400" dirty="0" smtClean="0">
                <a:solidFill>
                  <a:schemeClr val="bg1"/>
                </a:solidFill>
                <a:latin typeface="游ゴシック Medium" panose="020B0500000000000000" pitchFamily="50" charset="-128"/>
                <a:ea typeface="游ゴシック Medium" panose="020B0500000000000000" pitchFamily="50" charset="-128"/>
              </a:rPr>
              <a:t>鏡関連装置</a:t>
            </a:r>
            <a:endParaRPr kumimoji="1" lang="ja-JP" altLang="en-US" sz="5400" dirty="0">
              <a:solidFill>
                <a:schemeClr val="bg1"/>
              </a:solidFill>
              <a:latin typeface="游ゴシック Medium" panose="020B0500000000000000" pitchFamily="50" charset="-128"/>
              <a:ea typeface="游ゴシック Medium" panose="020B0500000000000000" pitchFamily="50" charset="-128"/>
            </a:endParaRPr>
          </a:p>
        </p:txBody>
      </p:sp>
    </p:spTree>
    <p:extLst>
      <p:ext uri="{BB962C8B-B14F-4D97-AF65-F5344CB8AC3E}">
        <p14:creationId xmlns:p14="http://schemas.microsoft.com/office/powerpoint/2010/main" val="31083098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5FDB5C1C-3A9A-4E66-8600-DA81F009C351}"/>
              </a:ext>
            </a:extLst>
          </p:cNvPr>
          <p:cNvSpPr txBox="1"/>
          <p:nvPr/>
        </p:nvSpPr>
        <p:spPr>
          <a:xfrm>
            <a:off x="2610667" y="425589"/>
            <a:ext cx="7086780" cy="707886"/>
          </a:xfrm>
          <a:prstGeom prst="rect">
            <a:avLst/>
          </a:prstGeom>
          <a:noFill/>
        </p:spPr>
        <p:txBody>
          <a:bodyPr wrap="square" rtlCol="0">
            <a:spAutoFit/>
          </a:bodyPr>
          <a:lstStyle/>
          <a:p>
            <a:pPr algn="ctr"/>
            <a:r>
              <a:rPr kumimoji="1" lang="ja-JP" altLang="en-US" sz="4000" b="1" dirty="0">
                <a:solidFill>
                  <a:schemeClr val="accent1">
                    <a:lumMod val="75000"/>
                  </a:schemeClr>
                </a:solidFill>
                <a:latin typeface="游ゴシック Medium" panose="020B0500000000000000" pitchFamily="50" charset="-128"/>
                <a:ea typeface="游ゴシック Medium" panose="020B0500000000000000" pitchFamily="50" charset="-128"/>
              </a:rPr>
              <a:t>内視鏡外科装置</a:t>
            </a:r>
          </a:p>
        </p:txBody>
      </p:sp>
      <p:sp>
        <p:nvSpPr>
          <p:cNvPr id="6" name="テキスト ボックス 5">
            <a:extLst>
              <a:ext uri="{FF2B5EF4-FFF2-40B4-BE49-F238E27FC236}">
                <a16:creationId xmlns:a16="http://schemas.microsoft.com/office/drawing/2014/main" id="{6D80BAE9-B685-48BC-81CA-4FCAC42C0ED9}"/>
              </a:ext>
            </a:extLst>
          </p:cNvPr>
          <p:cNvSpPr txBox="1"/>
          <p:nvPr/>
        </p:nvSpPr>
        <p:spPr>
          <a:xfrm>
            <a:off x="396775" y="2268012"/>
            <a:ext cx="5856258" cy="3662541"/>
          </a:xfrm>
          <a:prstGeom prst="rect">
            <a:avLst/>
          </a:prstGeom>
          <a:noFill/>
        </p:spPr>
        <p:txBody>
          <a:bodyPr wrap="square" rtlCol="0">
            <a:spAutoFit/>
          </a:bodyPr>
          <a:lstStyle/>
          <a:p>
            <a:r>
              <a:rPr kumimoji="1" lang="ja-JP" altLang="en-US" sz="800" dirty="0">
                <a:latin typeface="游ゴシック Medium" panose="020B0500000000000000" pitchFamily="50" charset="-128"/>
                <a:ea typeface="游ゴシック Medium" panose="020B0500000000000000" pitchFamily="50" charset="-128"/>
              </a:rPr>
              <a:t>　</a:t>
            </a:r>
            <a:endParaRPr kumimoji="1" lang="en-US" altLang="ja-JP" sz="800" dirty="0">
              <a:latin typeface="游ゴシック Medium" panose="020B0500000000000000" pitchFamily="50" charset="-128"/>
              <a:ea typeface="游ゴシック Medium" panose="020B0500000000000000" pitchFamily="50" charset="-128"/>
            </a:endParaRPr>
          </a:p>
          <a:p>
            <a:r>
              <a:rPr kumimoji="1" lang="ja-JP" altLang="en-US" sz="2400" dirty="0">
                <a:solidFill>
                  <a:schemeClr val="accent1">
                    <a:lumMod val="75000"/>
                  </a:schemeClr>
                </a:solidFill>
                <a:latin typeface="游ゴシック Medium" panose="020B0500000000000000" pitchFamily="50" charset="-128"/>
                <a:ea typeface="游ゴシック Medium" panose="020B0500000000000000" pitchFamily="50" charset="-128"/>
              </a:rPr>
              <a:t>・</a:t>
            </a:r>
            <a:r>
              <a:rPr kumimoji="1" lang="ja-JP" altLang="en-US" sz="2400" dirty="0">
                <a:latin typeface="游ゴシック Medium" panose="020B0500000000000000" pitchFamily="50" charset="-128"/>
                <a:ea typeface="游ゴシック Medium" panose="020B0500000000000000" pitchFamily="50" charset="-128"/>
              </a:rPr>
              <a:t>一般的な手術で確認することが</a:t>
            </a:r>
            <a:r>
              <a:rPr kumimoji="1" lang="ja-JP" altLang="en-US" sz="2400" dirty="0" smtClean="0">
                <a:latin typeface="游ゴシック Medium" panose="020B0500000000000000" pitchFamily="50" charset="-128"/>
                <a:ea typeface="游ゴシック Medium" panose="020B0500000000000000" pitchFamily="50" charset="-128"/>
              </a:rPr>
              <a:t>難しい</a:t>
            </a:r>
            <a:endParaRPr kumimoji="1" lang="en-US" altLang="ja-JP" sz="2400" dirty="0" smtClean="0">
              <a:latin typeface="游ゴシック Medium" panose="020B0500000000000000" pitchFamily="50" charset="-128"/>
              <a:ea typeface="游ゴシック Medium" panose="020B0500000000000000" pitchFamily="50" charset="-128"/>
            </a:endParaRPr>
          </a:p>
          <a:p>
            <a:r>
              <a:rPr lang="ja-JP" altLang="en-US" sz="2400" dirty="0">
                <a:latin typeface="游ゴシック Medium" panose="020B0500000000000000" pitchFamily="50" charset="-128"/>
                <a:ea typeface="游ゴシック Medium" panose="020B0500000000000000" pitchFamily="50" charset="-128"/>
              </a:rPr>
              <a:t>　</a:t>
            </a:r>
            <a:r>
              <a:rPr kumimoji="1" lang="ja-JP" altLang="en-US" sz="2400" dirty="0" smtClean="0">
                <a:latin typeface="游ゴシック Medium" panose="020B0500000000000000" pitchFamily="50" charset="-128"/>
                <a:ea typeface="游ゴシック Medium" panose="020B0500000000000000" pitchFamily="50" charset="-128"/>
              </a:rPr>
              <a:t>深部の</a:t>
            </a:r>
            <a:r>
              <a:rPr kumimoji="1" lang="ja-JP" altLang="en-US" sz="2400" dirty="0">
                <a:latin typeface="游ゴシック Medium" panose="020B0500000000000000" pitchFamily="50" charset="-128"/>
                <a:ea typeface="游ゴシック Medium" panose="020B0500000000000000" pitchFamily="50" charset="-128"/>
              </a:rPr>
              <a:t>手術部位あるいは周辺組織（</a:t>
            </a:r>
            <a:r>
              <a:rPr kumimoji="1" lang="ja-JP" altLang="en-US" sz="2400" dirty="0" smtClean="0">
                <a:latin typeface="游ゴシック Medium" panose="020B0500000000000000" pitchFamily="50" charset="-128"/>
                <a:ea typeface="游ゴシック Medium" panose="020B0500000000000000" pitchFamily="50" charset="-128"/>
              </a:rPr>
              <a:t>神</a:t>
            </a:r>
            <a:endParaRPr kumimoji="1" lang="en-US" altLang="ja-JP" sz="2400" dirty="0" smtClean="0">
              <a:latin typeface="游ゴシック Medium" panose="020B0500000000000000" pitchFamily="50" charset="-128"/>
              <a:ea typeface="游ゴシック Medium" panose="020B0500000000000000" pitchFamily="50" charset="-128"/>
            </a:endParaRPr>
          </a:p>
          <a:p>
            <a:r>
              <a:rPr lang="ja-JP" altLang="en-US" sz="2400" dirty="0">
                <a:latin typeface="游ゴシック Medium" panose="020B0500000000000000" pitchFamily="50" charset="-128"/>
                <a:ea typeface="游ゴシック Medium" panose="020B0500000000000000" pitchFamily="50" charset="-128"/>
              </a:rPr>
              <a:t>　</a:t>
            </a:r>
            <a:r>
              <a:rPr kumimoji="1" lang="ja-JP" altLang="en-US" sz="2400" dirty="0" smtClean="0">
                <a:latin typeface="游ゴシック Medium" panose="020B0500000000000000" pitchFamily="50" charset="-128"/>
                <a:ea typeface="游ゴシック Medium" panose="020B0500000000000000" pitchFamily="50" charset="-128"/>
              </a:rPr>
              <a:t>経，細血管</a:t>
            </a:r>
            <a:r>
              <a:rPr lang="ja-JP" altLang="en-US" sz="2400" dirty="0" smtClean="0">
                <a:latin typeface="游ゴシック Medium" panose="020B0500000000000000" pitchFamily="50" charset="-128"/>
                <a:ea typeface="游ゴシック Medium" panose="020B0500000000000000" pitchFamily="50" charset="-128"/>
              </a:rPr>
              <a:t>な</a:t>
            </a:r>
            <a:r>
              <a:rPr lang="ja-JP" altLang="en-US" sz="2400" dirty="0">
                <a:latin typeface="游ゴシック Medium" panose="020B0500000000000000" pitchFamily="50" charset="-128"/>
                <a:ea typeface="游ゴシック Medium" panose="020B0500000000000000" pitchFamily="50" charset="-128"/>
              </a:rPr>
              <a:t>ど</a:t>
            </a:r>
            <a:r>
              <a:rPr kumimoji="1" lang="ja-JP" altLang="en-US" sz="2400" dirty="0" smtClean="0">
                <a:latin typeface="游ゴシック Medium" panose="020B0500000000000000" pitchFamily="50" charset="-128"/>
                <a:ea typeface="游ゴシック Medium" panose="020B0500000000000000" pitchFamily="50" charset="-128"/>
              </a:rPr>
              <a:t>）</a:t>
            </a:r>
            <a:r>
              <a:rPr kumimoji="1" lang="ja-JP" altLang="en-US" sz="2400" dirty="0">
                <a:latin typeface="游ゴシック Medium" panose="020B0500000000000000" pitchFamily="50" charset="-128"/>
                <a:ea typeface="游ゴシック Medium" panose="020B0500000000000000" pitchFamily="50" charset="-128"/>
              </a:rPr>
              <a:t>を拡大（拡大視）</a:t>
            </a:r>
            <a:r>
              <a:rPr kumimoji="1" lang="ja-JP" altLang="en-US" sz="2400" dirty="0" smtClean="0">
                <a:latin typeface="游ゴシック Medium" panose="020B0500000000000000" pitchFamily="50" charset="-128"/>
                <a:ea typeface="游ゴシック Medium" panose="020B0500000000000000" pitchFamily="50" charset="-128"/>
              </a:rPr>
              <a:t>し</a:t>
            </a:r>
            <a:endParaRPr kumimoji="1" lang="en-US" altLang="ja-JP" sz="2400" dirty="0" smtClean="0">
              <a:latin typeface="游ゴシック Medium" panose="020B0500000000000000" pitchFamily="50" charset="-128"/>
              <a:ea typeface="游ゴシック Medium" panose="020B0500000000000000" pitchFamily="50" charset="-128"/>
            </a:endParaRPr>
          </a:p>
          <a:p>
            <a:r>
              <a:rPr lang="ja-JP" altLang="en-US" sz="2400" dirty="0">
                <a:latin typeface="游ゴシック Medium" panose="020B0500000000000000" pitchFamily="50" charset="-128"/>
                <a:ea typeface="游ゴシック Medium" panose="020B0500000000000000" pitchFamily="50" charset="-128"/>
              </a:rPr>
              <a:t>　</a:t>
            </a:r>
            <a:r>
              <a:rPr kumimoji="1" lang="ja-JP" altLang="en-US" sz="2400" dirty="0" err="1" smtClean="0">
                <a:latin typeface="游ゴシック Medium" panose="020B0500000000000000" pitchFamily="50" charset="-128"/>
                <a:ea typeface="游ゴシック Medium" panose="020B0500000000000000" pitchFamily="50" charset="-128"/>
              </a:rPr>
              <a:t>て</a:t>
            </a:r>
            <a:r>
              <a:rPr kumimoji="1" lang="ja-JP" altLang="en-US" sz="2400" dirty="0">
                <a:latin typeface="游ゴシック Medium" panose="020B0500000000000000" pitchFamily="50" charset="-128"/>
                <a:ea typeface="游ゴシック Medium" panose="020B0500000000000000" pitchFamily="50" charset="-128"/>
              </a:rPr>
              <a:t>手術を</a:t>
            </a:r>
            <a:r>
              <a:rPr kumimoji="1" lang="ja-JP" altLang="en-US" sz="2400" dirty="0" smtClean="0">
                <a:latin typeface="游ゴシック Medium" panose="020B0500000000000000" pitchFamily="50" charset="-128"/>
                <a:ea typeface="游ゴシック Medium" panose="020B0500000000000000" pitchFamily="50" charset="-128"/>
              </a:rPr>
              <a:t>行う</a:t>
            </a:r>
            <a:endParaRPr kumimoji="1" lang="ja-JP" altLang="en-US" sz="2400" dirty="0">
              <a:latin typeface="游ゴシック Medium" panose="020B0500000000000000" pitchFamily="50" charset="-128"/>
              <a:ea typeface="游ゴシック Medium" panose="020B0500000000000000" pitchFamily="50" charset="-128"/>
            </a:endParaRPr>
          </a:p>
          <a:p>
            <a:r>
              <a:rPr kumimoji="1" lang="ja-JP" altLang="en-US" sz="2400" dirty="0" smtClean="0">
                <a:solidFill>
                  <a:schemeClr val="accent1">
                    <a:lumMod val="75000"/>
                  </a:schemeClr>
                </a:solidFill>
                <a:latin typeface="游ゴシック Medium" panose="020B0500000000000000" pitchFamily="50" charset="-128"/>
                <a:ea typeface="游ゴシック Medium" panose="020B0500000000000000" pitchFamily="50" charset="-128"/>
              </a:rPr>
              <a:t>・</a:t>
            </a:r>
            <a:r>
              <a:rPr kumimoji="1" lang="ja-JP" altLang="en-US" sz="2400" dirty="0" smtClean="0">
                <a:latin typeface="游ゴシック Medium" panose="020B0500000000000000" pitchFamily="50" charset="-128"/>
                <a:ea typeface="游ゴシック Medium" panose="020B0500000000000000" pitchFamily="50" charset="-128"/>
              </a:rPr>
              <a:t>侵襲を小さくし，入院</a:t>
            </a:r>
            <a:r>
              <a:rPr kumimoji="1" lang="ja-JP" altLang="en-US" sz="2400" dirty="0">
                <a:latin typeface="游ゴシック Medium" panose="020B0500000000000000" pitchFamily="50" charset="-128"/>
                <a:ea typeface="游ゴシック Medium" panose="020B0500000000000000" pitchFamily="50" charset="-128"/>
              </a:rPr>
              <a:t>期間を短く</a:t>
            </a:r>
            <a:r>
              <a:rPr kumimoji="1" lang="ja-JP" altLang="en-US" sz="2400" dirty="0" smtClean="0">
                <a:latin typeface="游ゴシック Medium" panose="020B0500000000000000" pitchFamily="50" charset="-128"/>
                <a:ea typeface="游ゴシック Medium" panose="020B0500000000000000" pitchFamily="50" charset="-128"/>
              </a:rPr>
              <a:t>する</a:t>
            </a:r>
            <a:endParaRPr kumimoji="1" lang="en-US" altLang="ja-JP" sz="2400" dirty="0">
              <a:latin typeface="游ゴシック Medium" panose="020B0500000000000000" pitchFamily="50" charset="-128"/>
              <a:ea typeface="游ゴシック Medium" panose="020B0500000000000000" pitchFamily="50" charset="-128"/>
            </a:endParaRPr>
          </a:p>
          <a:p>
            <a:endParaRPr lang="en-US" altLang="ja-JP" sz="2400" dirty="0">
              <a:latin typeface="ＭＳ Ｐゴシック" panose="020B0600070205080204" pitchFamily="50" charset="-128"/>
              <a:ea typeface="ＭＳ Ｐゴシック" panose="020B0600070205080204" pitchFamily="50" charset="-128"/>
            </a:endParaRPr>
          </a:p>
          <a:p>
            <a:r>
              <a:rPr lang="en-US" altLang="ja-JP" dirty="0">
                <a:solidFill>
                  <a:srgbClr val="FF0000"/>
                </a:solidFill>
                <a:latin typeface="游ゴシック Medium" panose="020B0500000000000000" pitchFamily="50" charset="-128"/>
                <a:ea typeface="游ゴシック Medium" panose="020B0500000000000000" pitchFamily="50" charset="-128"/>
              </a:rPr>
              <a:t>※</a:t>
            </a:r>
            <a:r>
              <a:rPr kumimoji="1" lang="ja-JP" altLang="en-US" dirty="0" smtClean="0">
                <a:latin typeface="游ゴシック Medium" panose="020B0500000000000000" pitchFamily="50" charset="-128"/>
                <a:ea typeface="游ゴシック Medium" panose="020B0500000000000000" pitchFamily="50" charset="-128"/>
              </a:rPr>
              <a:t>近年</a:t>
            </a:r>
            <a:r>
              <a:rPr kumimoji="1" lang="ja-JP" altLang="en-US" dirty="0">
                <a:latin typeface="游ゴシック Medium" panose="020B0500000000000000" pitchFamily="50" charset="-128"/>
                <a:ea typeface="游ゴシック Medium" panose="020B0500000000000000" pitchFamily="50" charset="-128"/>
              </a:rPr>
              <a:t>は高画質で臓器・組織の色合いや</a:t>
            </a:r>
            <a:r>
              <a:rPr kumimoji="1" lang="ja-JP" altLang="en-US" dirty="0" smtClean="0">
                <a:latin typeface="游ゴシック Medium" panose="020B0500000000000000" pitchFamily="50" charset="-128"/>
                <a:ea typeface="游ゴシック Medium" panose="020B0500000000000000" pitchFamily="50" charset="-128"/>
              </a:rPr>
              <a:t>質感，ディ</a:t>
            </a:r>
            <a:endParaRPr kumimoji="1" lang="en-US" altLang="ja-JP" dirty="0" smtClean="0">
              <a:latin typeface="游ゴシック Medium" panose="020B0500000000000000" pitchFamily="50" charset="-128"/>
              <a:ea typeface="游ゴシック Medium" panose="020B0500000000000000" pitchFamily="50" charset="-128"/>
            </a:endParaRPr>
          </a:p>
          <a:p>
            <a:r>
              <a:rPr lang="ja-JP" altLang="en-US" dirty="0">
                <a:latin typeface="游ゴシック Medium" panose="020B0500000000000000" pitchFamily="50" charset="-128"/>
                <a:ea typeface="游ゴシック Medium" panose="020B0500000000000000" pitchFamily="50" charset="-128"/>
              </a:rPr>
              <a:t>　</a:t>
            </a:r>
            <a:r>
              <a:rPr kumimoji="1" lang="ja-JP" altLang="en-US" dirty="0" smtClean="0">
                <a:latin typeface="游ゴシック Medium" panose="020B0500000000000000" pitchFamily="50" charset="-128"/>
                <a:ea typeface="游ゴシック Medium" panose="020B0500000000000000" pitchFamily="50" charset="-128"/>
              </a:rPr>
              <a:t>テール</a:t>
            </a:r>
            <a:r>
              <a:rPr kumimoji="1" lang="ja-JP" altLang="en-US" dirty="0">
                <a:latin typeface="游ゴシック Medium" panose="020B0500000000000000" pitchFamily="50" charset="-128"/>
                <a:ea typeface="游ゴシック Medium" panose="020B0500000000000000" pitchFamily="50" charset="-128"/>
              </a:rPr>
              <a:t>の再現性が高い</a:t>
            </a:r>
            <a:r>
              <a:rPr kumimoji="1" lang="en-US" altLang="ja-JP" dirty="0" smtClean="0">
                <a:latin typeface="游ゴシック Medium" panose="020B0500000000000000" pitchFamily="50" charset="-128"/>
                <a:ea typeface="游ゴシック Medium" panose="020B0500000000000000" pitchFamily="50" charset="-128"/>
              </a:rPr>
              <a:t>4K</a:t>
            </a:r>
            <a:r>
              <a:rPr lang="ja-JP" altLang="en-US" dirty="0" err="1">
                <a:latin typeface="游ゴシック Medium" panose="020B0500000000000000" pitchFamily="50" charset="-128"/>
                <a:ea typeface="游ゴシック Medium" panose="020B0500000000000000" pitchFamily="50" charset="-128"/>
              </a:rPr>
              <a:t>・</a:t>
            </a:r>
            <a:r>
              <a:rPr kumimoji="1" lang="en-US" altLang="ja-JP" dirty="0" smtClean="0">
                <a:latin typeface="游ゴシック Medium" panose="020B0500000000000000" pitchFamily="50" charset="-128"/>
                <a:ea typeface="游ゴシック Medium" panose="020B0500000000000000" pitchFamily="50" charset="-128"/>
              </a:rPr>
              <a:t>8K</a:t>
            </a:r>
            <a:r>
              <a:rPr kumimoji="1" lang="ja-JP" altLang="en-US" dirty="0">
                <a:latin typeface="游ゴシック Medium" panose="020B0500000000000000" pitchFamily="50" charset="-128"/>
                <a:ea typeface="游ゴシック Medium" panose="020B0500000000000000" pitchFamily="50" charset="-128"/>
              </a:rPr>
              <a:t>内視鏡</a:t>
            </a:r>
            <a:r>
              <a:rPr kumimoji="1" lang="ja-JP" altLang="en-US" dirty="0" smtClean="0">
                <a:latin typeface="游ゴシック Medium" panose="020B0500000000000000" pitchFamily="50" charset="-128"/>
                <a:ea typeface="游ゴシック Medium" panose="020B0500000000000000" pitchFamily="50" charset="-128"/>
              </a:rPr>
              <a:t>や</a:t>
            </a:r>
            <a:r>
              <a:rPr lang="ja-JP" altLang="en-US" dirty="0">
                <a:latin typeface="游ゴシック Medium" panose="020B0500000000000000" pitchFamily="50" charset="-128"/>
                <a:ea typeface="游ゴシック Medium" panose="020B0500000000000000" pitchFamily="50" charset="-128"/>
              </a:rPr>
              <a:t>，</a:t>
            </a:r>
            <a:r>
              <a:rPr kumimoji="1" lang="ja-JP" altLang="en-US" dirty="0" smtClean="0">
                <a:latin typeface="游ゴシック Medium" panose="020B0500000000000000" pitchFamily="50" charset="-128"/>
                <a:ea typeface="游ゴシック Medium" panose="020B0500000000000000" pitchFamily="50" charset="-128"/>
              </a:rPr>
              <a:t>視差</a:t>
            </a:r>
            <a:r>
              <a:rPr kumimoji="1" lang="ja-JP" altLang="en-US" dirty="0">
                <a:latin typeface="游ゴシック Medium" panose="020B0500000000000000" pitchFamily="50" charset="-128"/>
                <a:ea typeface="游ゴシック Medium" panose="020B0500000000000000" pitchFamily="50" charset="-128"/>
              </a:rPr>
              <a:t>を</a:t>
            </a:r>
            <a:r>
              <a:rPr kumimoji="1" lang="ja-JP" altLang="en-US" dirty="0" smtClean="0">
                <a:latin typeface="游ゴシック Medium" panose="020B0500000000000000" pitchFamily="50" charset="-128"/>
                <a:ea typeface="游ゴシック Medium" panose="020B0500000000000000" pitchFamily="50" charset="-128"/>
              </a:rPr>
              <a:t>利</a:t>
            </a:r>
            <a:endParaRPr kumimoji="1" lang="en-US" altLang="ja-JP" dirty="0" smtClean="0">
              <a:latin typeface="游ゴシック Medium" panose="020B0500000000000000" pitchFamily="50" charset="-128"/>
              <a:ea typeface="游ゴシック Medium" panose="020B0500000000000000" pitchFamily="50" charset="-128"/>
            </a:endParaRPr>
          </a:p>
          <a:p>
            <a:r>
              <a:rPr lang="ja-JP" altLang="en-US" dirty="0">
                <a:latin typeface="游ゴシック Medium" panose="020B0500000000000000" pitchFamily="50" charset="-128"/>
                <a:ea typeface="游ゴシック Medium" panose="020B0500000000000000" pitchFamily="50" charset="-128"/>
              </a:rPr>
              <a:t>　</a:t>
            </a:r>
            <a:r>
              <a:rPr kumimoji="1" lang="ja-JP" altLang="en-US" dirty="0" err="1" smtClean="0">
                <a:latin typeface="游ゴシック Medium" panose="020B0500000000000000" pitchFamily="50" charset="-128"/>
                <a:ea typeface="游ゴシック Medium" panose="020B0500000000000000" pitchFamily="50" charset="-128"/>
              </a:rPr>
              <a:t>用</a:t>
            </a:r>
            <a:r>
              <a:rPr kumimoji="1" lang="ja-JP" altLang="en-US" dirty="0" err="1">
                <a:latin typeface="游ゴシック Medium" panose="020B0500000000000000" pitchFamily="50" charset="-128"/>
                <a:ea typeface="游ゴシック Medium" panose="020B0500000000000000" pitchFamily="50" charset="-128"/>
              </a:rPr>
              <a:t>して</a:t>
            </a:r>
            <a:r>
              <a:rPr kumimoji="1" lang="ja-JP" altLang="en-US" dirty="0">
                <a:latin typeface="游ゴシック Medium" panose="020B0500000000000000" pitchFamily="50" charset="-128"/>
                <a:ea typeface="游ゴシック Medium" panose="020B0500000000000000" pitchFamily="50" charset="-128"/>
              </a:rPr>
              <a:t>臓器・組織を映し出す</a:t>
            </a:r>
            <a:r>
              <a:rPr kumimoji="1" lang="en-US" altLang="ja-JP" dirty="0">
                <a:latin typeface="游ゴシック Medium" panose="020B0500000000000000" pitchFamily="50" charset="-128"/>
                <a:ea typeface="游ゴシック Medium" panose="020B0500000000000000" pitchFamily="50" charset="-128"/>
              </a:rPr>
              <a:t>3D</a:t>
            </a:r>
            <a:r>
              <a:rPr kumimoji="1" lang="ja-JP" altLang="en-US" dirty="0">
                <a:latin typeface="游ゴシック Medium" panose="020B0500000000000000" pitchFamily="50" charset="-128"/>
                <a:ea typeface="游ゴシック Medium" panose="020B0500000000000000" pitchFamily="50" charset="-128"/>
              </a:rPr>
              <a:t>内視</a:t>
            </a:r>
            <a:r>
              <a:rPr kumimoji="1" lang="ja-JP" altLang="en-US" dirty="0" smtClean="0">
                <a:latin typeface="游ゴシック Medium" panose="020B0500000000000000" pitchFamily="50" charset="-128"/>
                <a:ea typeface="游ゴシック Medium" panose="020B0500000000000000" pitchFamily="50" charset="-128"/>
              </a:rPr>
              <a:t>鏡など</a:t>
            </a:r>
            <a:r>
              <a:rPr kumimoji="1" lang="ja-JP" altLang="en-US" dirty="0">
                <a:latin typeface="游ゴシック Medium" panose="020B0500000000000000" pitchFamily="50" charset="-128"/>
                <a:ea typeface="游ゴシック Medium" panose="020B0500000000000000" pitchFamily="50" charset="-128"/>
              </a:rPr>
              <a:t>が</a:t>
            </a:r>
            <a:r>
              <a:rPr kumimoji="1" lang="ja-JP" altLang="en-US" dirty="0" smtClean="0">
                <a:latin typeface="游ゴシック Medium" panose="020B0500000000000000" pitchFamily="50" charset="-128"/>
                <a:ea typeface="游ゴシック Medium" panose="020B0500000000000000" pitchFamily="50" charset="-128"/>
              </a:rPr>
              <a:t>臨床</a:t>
            </a:r>
            <a:endParaRPr kumimoji="1" lang="en-US" altLang="ja-JP" dirty="0" smtClean="0">
              <a:latin typeface="游ゴシック Medium" panose="020B0500000000000000" pitchFamily="50" charset="-128"/>
              <a:ea typeface="游ゴシック Medium" panose="020B0500000000000000" pitchFamily="50" charset="-128"/>
            </a:endParaRPr>
          </a:p>
          <a:p>
            <a:r>
              <a:rPr lang="ja-JP" altLang="en-US" dirty="0">
                <a:latin typeface="游ゴシック Medium" panose="020B0500000000000000" pitchFamily="50" charset="-128"/>
                <a:ea typeface="游ゴシック Medium" panose="020B0500000000000000" pitchFamily="50" charset="-128"/>
              </a:rPr>
              <a:t>　</a:t>
            </a:r>
            <a:r>
              <a:rPr kumimoji="1" lang="ja-JP" altLang="en-US" dirty="0" smtClean="0">
                <a:latin typeface="游ゴシック Medium" panose="020B0500000000000000" pitchFamily="50" charset="-128"/>
                <a:ea typeface="游ゴシック Medium" panose="020B0500000000000000" pitchFamily="50" charset="-128"/>
              </a:rPr>
              <a:t>応用</a:t>
            </a:r>
            <a:r>
              <a:rPr kumimoji="1" lang="ja-JP" altLang="en-US" dirty="0">
                <a:latin typeface="游ゴシック Medium" panose="020B0500000000000000" pitchFamily="50" charset="-128"/>
                <a:ea typeface="游ゴシック Medium" panose="020B0500000000000000" pitchFamily="50" charset="-128"/>
              </a:rPr>
              <a:t>されて</a:t>
            </a:r>
            <a:r>
              <a:rPr kumimoji="1" lang="ja-JP" altLang="en-US" dirty="0" smtClean="0">
                <a:latin typeface="游ゴシック Medium" panose="020B0500000000000000" pitchFamily="50" charset="-128"/>
                <a:ea typeface="游ゴシック Medium" panose="020B0500000000000000" pitchFamily="50" charset="-128"/>
              </a:rPr>
              <a:t>いる</a:t>
            </a:r>
            <a:endParaRPr kumimoji="1" lang="ja-JP" altLang="en-US" dirty="0">
              <a:latin typeface="游ゴシック Medium" panose="020B0500000000000000" pitchFamily="50" charset="-128"/>
              <a:ea typeface="游ゴシック Medium" panose="020B0500000000000000" pitchFamily="50" charset="-128"/>
            </a:endParaRPr>
          </a:p>
        </p:txBody>
      </p:sp>
      <p:sp>
        <p:nvSpPr>
          <p:cNvPr id="7" name="テキスト ボックス 6">
            <a:extLst>
              <a:ext uri="{FF2B5EF4-FFF2-40B4-BE49-F238E27FC236}">
                <a16:creationId xmlns:a16="http://schemas.microsoft.com/office/drawing/2014/main" id="{072C11AE-55C1-44EC-A01D-8F44A3AF5D27}"/>
              </a:ext>
            </a:extLst>
          </p:cNvPr>
          <p:cNvSpPr txBox="1"/>
          <p:nvPr/>
        </p:nvSpPr>
        <p:spPr>
          <a:xfrm>
            <a:off x="6253033" y="2268012"/>
            <a:ext cx="5441741" cy="3170099"/>
          </a:xfrm>
          <a:prstGeom prst="rect">
            <a:avLst/>
          </a:prstGeom>
          <a:noFill/>
        </p:spPr>
        <p:txBody>
          <a:bodyPr wrap="square">
            <a:spAutoFit/>
          </a:bodyPr>
          <a:lstStyle/>
          <a:p>
            <a:endParaRPr kumimoji="1" lang="en-US" altLang="ja-JP" sz="800" dirty="0">
              <a:latin typeface="游ゴシック Medium" panose="020B0500000000000000" pitchFamily="50" charset="-128"/>
              <a:ea typeface="游ゴシック Medium" panose="020B0500000000000000" pitchFamily="50" charset="-128"/>
            </a:endParaRPr>
          </a:p>
          <a:p>
            <a:r>
              <a:rPr kumimoji="1" lang="ja-JP" altLang="en-US" sz="2400" dirty="0">
                <a:solidFill>
                  <a:schemeClr val="accent1">
                    <a:lumMod val="75000"/>
                  </a:schemeClr>
                </a:solidFill>
                <a:latin typeface="游ゴシック Medium" panose="020B0500000000000000" pitchFamily="50" charset="-128"/>
                <a:ea typeface="游ゴシック Medium" panose="020B0500000000000000" pitchFamily="50" charset="-128"/>
              </a:rPr>
              <a:t>・</a:t>
            </a:r>
            <a:r>
              <a:rPr kumimoji="1" lang="ja-JP" altLang="en-US" sz="2400" dirty="0">
                <a:latin typeface="游ゴシック Medium" panose="020B0500000000000000" pitchFamily="50" charset="-128"/>
                <a:ea typeface="游ゴシック Medium" panose="020B0500000000000000" pitchFamily="50" charset="-128"/>
              </a:rPr>
              <a:t>消費電流が大きい</a:t>
            </a:r>
            <a:r>
              <a:rPr kumimoji="1" lang="ja-JP" altLang="en-US" sz="2400" dirty="0" smtClean="0">
                <a:latin typeface="游ゴシック Medium" panose="020B0500000000000000" pitchFamily="50" charset="-128"/>
                <a:ea typeface="游ゴシック Medium" panose="020B0500000000000000" pitchFamily="50" charset="-128"/>
              </a:rPr>
              <a:t>ため，電気</a:t>
            </a:r>
            <a:r>
              <a:rPr kumimoji="1" lang="ja-JP" altLang="en-US" sz="2400" dirty="0">
                <a:latin typeface="游ゴシック Medium" panose="020B0500000000000000" pitchFamily="50" charset="-128"/>
                <a:ea typeface="游ゴシック Medium" panose="020B0500000000000000" pitchFamily="50" charset="-128"/>
              </a:rPr>
              <a:t>メスや</a:t>
            </a:r>
            <a:endParaRPr kumimoji="1" lang="en-US" altLang="ja-JP" sz="2400" dirty="0">
              <a:latin typeface="游ゴシック Medium" panose="020B0500000000000000" pitchFamily="50" charset="-128"/>
              <a:ea typeface="游ゴシック Medium" panose="020B0500000000000000" pitchFamily="50" charset="-128"/>
            </a:endParaRPr>
          </a:p>
          <a:p>
            <a:r>
              <a:rPr lang="ja-JP" altLang="en-US" sz="2400" dirty="0">
                <a:latin typeface="游ゴシック Medium" panose="020B0500000000000000" pitchFamily="50" charset="-128"/>
                <a:ea typeface="游ゴシック Medium" panose="020B0500000000000000" pitchFamily="50" charset="-128"/>
              </a:rPr>
              <a:t>　加温・冷却ブランケット</a:t>
            </a:r>
            <a:r>
              <a:rPr lang="ja-JP" altLang="en-US" sz="2400" dirty="0" smtClean="0">
                <a:latin typeface="游ゴシック Medium" panose="020B0500000000000000" pitchFamily="50" charset="-128"/>
                <a:ea typeface="游ゴシック Medium" panose="020B0500000000000000" pitchFamily="50" charset="-128"/>
              </a:rPr>
              <a:t>などの消費</a:t>
            </a:r>
            <a:endParaRPr lang="en-US" altLang="ja-JP" sz="2400" dirty="0" smtClean="0">
              <a:latin typeface="游ゴシック Medium" panose="020B0500000000000000" pitchFamily="50" charset="-128"/>
              <a:ea typeface="游ゴシック Medium" panose="020B0500000000000000" pitchFamily="50" charset="-128"/>
            </a:endParaRPr>
          </a:p>
          <a:p>
            <a:r>
              <a:rPr lang="ja-JP" altLang="en-US" sz="2400" dirty="0">
                <a:latin typeface="游ゴシック Medium" panose="020B0500000000000000" pitchFamily="50" charset="-128"/>
                <a:ea typeface="游ゴシック Medium" panose="020B0500000000000000" pitchFamily="50" charset="-128"/>
              </a:rPr>
              <a:t>　</a:t>
            </a:r>
            <a:r>
              <a:rPr lang="ja-JP" altLang="en-US" sz="2400" dirty="0" smtClean="0">
                <a:latin typeface="游ゴシック Medium" panose="020B0500000000000000" pitchFamily="50" charset="-128"/>
                <a:ea typeface="游ゴシック Medium" panose="020B0500000000000000" pitchFamily="50" charset="-128"/>
              </a:rPr>
              <a:t>電流が</a:t>
            </a:r>
            <a:r>
              <a:rPr kumimoji="1" lang="ja-JP" altLang="en-US" sz="2400" dirty="0">
                <a:latin typeface="游ゴシック Medium" panose="020B0500000000000000" pitchFamily="50" charset="-128"/>
                <a:ea typeface="游ゴシック Medium" panose="020B0500000000000000" pitchFamily="50" charset="-128"/>
              </a:rPr>
              <a:t>大きな機器と別の電源を</a:t>
            </a:r>
            <a:r>
              <a:rPr kumimoji="1" lang="ja-JP" altLang="en-US" sz="2400" dirty="0" smtClean="0">
                <a:latin typeface="游ゴシック Medium" panose="020B0500000000000000" pitchFamily="50" charset="-128"/>
                <a:ea typeface="游ゴシック Medium" panose="020B0500000000000000" pitchFamily="50" charset="-128"/>
              </a:rPr>
              <a:t>使用</a:t>
            </a:r>
            <a:endParaRPr kumimoji="1" lang="en-US" altLang="ja-JP" sz="2400" dirty="0" smtClean="0">
              <a:latin typeface="游ゴシック Medium" panose="020B0500000000000000" pitchFamily="50" charset="-128"/>
              <a:ea typeface="游ゴシック Medium" panose="020B0500000000000000" pitchFamily="50" charset="-128"/>
            </a:endParaRPr>
          </a:p>
          <a:p>
            <a:r>
              <a:rPr lang="ja-JP" altLang="en-US" sz="2400" dirty="0">
                <a:latin typeface="游ゴシック Medium" panose="020B0500000000000000" pitchFamily="50" charset="-128"/>
                <a:ea typeface="游ゴシック Medium" panose="020B0500000000000000" pitchFamily="50" charset="-128"/>
              </a:rPr>
              <a:t>　</a:t>
            </a:r>
            <a:r>
              <a:rPr kumimoji="1" lang="ja-JP" altLang="en-US" sz="2400" dirty="0" smtClean="0">
                <a:latin typeface="游ゴシック Medium" panose="020B0500000000000000" pitchFamily="50" charset="-128"/>
                <a:ea typeface="游ゴシック Medium" panose="020B0500000000000000" pitchFamily="50" charset="-128"/>
              </a:rPr>
              <a:t>する</a:t>
            </a:r>
            <a:endParaRPr kumimoji="1" lang="en-US" altLang="ja-JP" sz="2400" dirty="0">
              <a:latin typeface="游ゴシック Medium" panose="020B0500000000000000" pitchFamily="50" charset="-128"/>
              <a:ea typeface="游ゴシック Medium" panose="020B0500000000000000" pitchFamily="50" charset="-128"/>
            </a:endParaRPr>
          </a:p>
          <a:p>
            <a:r>
              <a:rPr lang="ja-JP" altLang="en-US" sz="2400" dirty="0" smtClean="0">
                <a:solidFill>
                  <a:schemeClr val="accent1">
                    <a:lumMod val="75000"/>
                  </a:schemeClr>
                </a:solidFill>
                <a:latin typeface="游ゴシック Medium" panose="020B0500000000000000" pitchFamily="50" charset="-128"/>
                <a:ea typeface="游ゴシック Medium" panose="020B0500000000000000" pitchFamily="50" charset="-128"/>
              </a:rPr>
              <a:t>・</a:t>
            </a:r>
            <a:r>
              <a:rPr lang="en-US" altLang="ja-JP" sz="2400" dirty="0" smtClean="0">
                <a:latin typeface="游ゴシック Medium" panose="020B0500000000000000" pitchFamily="50" charset="-128"/>
                <a:ea typeface="游ゴシック Medium" panose="020B0500000000000000" pitchFamily="50" charset="-128"/>
              </a:rPr>
              <a:t>M</a:t>
            </a:r>
            <a:r>
              <a:rPr lang="en-US" altLang="ja-JP" sz="2400" dirty="0">
                <a:latin typeface="游ゴシック Medium" panose="020B0500000000000000" pitchFamily="50" charset="-128"/>
                <a:ea typeface="游ゴシック Medium" panose="020B0500000000000000" pitchFamily="50" charset="-128"/>
              </a:rPr>
              <a:t>E</a:t>
            </a:r>
            <a:r>
              <a:rPr lang="ja-JP" altLang="en-US" sz="2400" dirty="0" smtClean="0">
                <a:latin typeface="游ゴシック Medium" panose="020B0500000000000000" pitchFamily="50" charset="-128"/>
                <a:ea typeface="游ゴシック Medium" panose="020B0500000000000000" pitchFamily="50" charset="-128"/>
              </a:rPr>
              <a:t>機器</a:t>
            </a:r>
            <a:r>
              <a:rPr lang="ja-JP" altLang="en-US" sz="2400" dirty="0">
                <a:latin typeface="游ゴシック Medium" panose="020B0500000000000000" pitchFamily="50" charset="-128"/>
                <a:ea typeface="游ゴシック Medium" panose="020B0500000000000000" pitchFamily="50" charset="-128"/>
              </a:rPr>
              <a:t>やデバイスを多く使用する</a:t>
            </a:r>
            <a:endParaRPr lang="en-US" altLang="ja-JP" sz="2400" dirty="0">
              <a:latin typeface="游ゴシック Medium" panose="020B0500000000000000" pitchFamily="50" charset="-128"/>
              <a:ea typeface="游ゴシック Medium" panose="020B0500000000000000" pitchFamily="50" charset="-128"/>
            </a:endParaRPr>
          </a:p>
          <a:p>
            <a:r>
              <a:rPr lang="ja-JP" altLang="en-US" sz="2400" dirty="0">
                <a:latin typeface="游ゴシック Medium" panose="020B0500000000000000" pitchFamily="50" charset="-128"/>
                <a:ea typeface="游ゴシック Medium" panose="020B0500000000000000" pitchFamily="50" charset="-128"/>
              </a:rPr>
              <a:t>　</a:t>
            </a:r>
            <a:r>
              <a:rPr lang="ja-JP" altLang="en-US" sz="2400" dirty="0" smtClean="0">
                <a:latin typeface="游ゴシック Medium" panose="020B0500000000000000" pitchFamily="50" charset="-128"/>
                <a:ea typeface="游ゴシック Medium" panose="020B0500000000000000" pitchFamily="50" charset="-128"/>
              </a:rPr>
              <a:t>た</a:t>
            </a:r>
            <a:r>
              <a:rPr lang="ja-JP" altLang="en-US" sz="2400" dirty="0">
                <a:latin typeface="游ゴシック Medium" panose="020B0500000000000000" pitchFamily="50" charset="-128"/>
                <a:ea typeface="游ゴシック Medium" panose="020B0500000000000000" pitchFamily="50" charset="-128"/>
              </a:rPr>
              <a:t>め</a:t>
            </a:r>
            <a:r>
              <a:rPr lang="ja-JP" altLang="en-US" sz="2400" dirty="0" smtClean="0">
                <a:latin typeface="游ゴシック Medium" panose="020B0500000000000000" pitchFamily="50" charset="-128"/>
                <a:ea typeface="游ゴシック Medium" panose="020B0500000000000000" pitchFamily="50" charset="-128"/>
              </a:rPr>
              <a:t>，事前</a:t>
            </a:r>
            <a:r>
              <a:rPr lang="ja-JP" altLang="en-US" sz="2400" dirty="0">
                <a:latin typeface="游ゴシック Medium" panose="020B0500000000000000" pitchFamily="50" charset="-128"/>
                <a:ea typeface="游ゴシック Medium" panose="020B0500000000000000" pitchFamily="50" charset="-128"/>
              </a:rPr>
              <a:t>にレイアウトを</a:t>
            </a:r>
            <a:r>
              <a:rPr lang="ja-JP" altLang="en-US" sz="2400" dirty="0" smtClean="0">
                <a:latin typeface="游ゴシック Medium" panose="020B0500000000000000" pitchFamily="50" charset="-128"/>
                <a:ea typeface="游ゴシック Medium" panose="020B0500000000000000" pitchFamily="50" charset="-128"/>
              </a:rPr>
              <a:t>整える</a:t>
            </a:r>
            <a:endParaRPr lang="en-US" altLang="ja-JP" sz="2400" dirty="0">
              <a:latin typeface="游ゴシック Medium" panose="020B0500000000000000" pitchFamily="50" charset="-128"/>
              <a:ea typeface="游ゴシック Medium" panose="020B0500000000000000" pitchFamily="50" charset="-128"/>
            </a:endParaRPr>
          </a:p>
          <a:p>
            <a:r>
              <a:rPr lang="ja-JP" altLang="en-US" sz="2400" dirty="0">
                <a:solidFill>
                  <a:schemeClr val="accent1">
                    <a:lumMod val="75000"/>
                  </a:schemeClr>
                </a:solidFill>
                <a:latin typeface="游ゴシック Medium" panose="020B0500000000000000" pitchFamily="50" charset="-128"/>
                <a:ea typeface="游ゴシック Medium" panose="020B0500000000000000" pitchFamily="50" charset="-128"/>
              </a:rPr>
              <a:t>・</a:t>
            </a:r>
            <a:r>
              <a:rPr lang="ja-JP" altLang="en-US" sz="2400" dirty="0">
                <a:latin typeface="游ゴシック Medium" panose="020B0500000000000000" pitchFamily="50" charset="-128"/>
                <a:ea typeface="游ゴシック Medium" panose="020B0500000000000000" pitchFamily="50" charset="-128"/>
              </a:rPr>
              <a:t>スコープが体腔外にあるときは</a:t>
            </a:r>
            <a:r>
              <a:rPr lang="ja-JP" altLang="en-US" sz="2400" dirty="0" smtClean="0">
                <a:latin typeface="游ゴシック Medium" panose="020B0500000000000000" pitchFamily="50" charset="-128"/>
                <a:ea typeface="游ゴシック Medium" panose="020B0500000000000000" pitchFamily="50" charset="-128"/>
              </a:rPr>
              <a:t>光源</a:t>
            </a:r>
            <a:endParaRPr lang="en-US" altLang="ja-JP" sz="2400" dirty="0" smtClean="0">
              <a:latin typeface="游ゴシック Medium" panose="020B0500000000000000" pitchFamily="50" charset="-128"/>
              <a:ea typeface="游ゴシック Medium" panose="020B0500000000000000" pitchFamily="50" charset="-128"/>
            </a:endParaRPr>
          </a:p>
          <a:p>
            <a:r>
              <a:rPr lang="ja-JP" altLang="en-US" sz="2400" dirty="0">
                <a:latin typeface="游ゴシック Medium" panose="020B0500000000000000" pitchFamily="50" charset="-128"/>
                <a:ea typeface="游ゴシック Medium" panose="020B0500000000000000" pitchFamily="50" charset="-128"/>
              </a:rPr>
              <a:t>　</a:t>
            </a:r>
            <a:r>
              <a:rPr lang="ja-JP" altLang="en-US" sz="2400" dirty="0" smtClean="0">
                <a:latin typeface="游ゴシック Medium" panose="020B0500000000000000" pitchFamily="50" charset="-128"/>
                <a:ea typeface="游ゴシック Medium" panose="020B0500000000000000" pitchFamily="50" charset="-128"/>
              </a:rPr>
              <a:t>をスタンバイモード</a:t>
            </a:r>
            <a:r>
              <a:rPr lang="ja-JP" altLang="en-US" sz="2400" dirty="0">
                <a:latin typeface="游ゴシック Medium" panose="020B0500000000000000" pitchFamily="50" charset="-128"/>
                <a:ea typeface="游ゴシック Medium" panose="020B0500000000000000" pitchFamily="50" charset="-128"/>
              </a:rPr>
              <a:t>に</a:t>
            </a:r>
            <a:r>
              <a:rPr lang="ja-JP" altLang="en-US" sz="2400" dirty="0" smtClean="0">
                <a:latin typeface="游ゴシック Medium" panose="020B0500000000000000" pitchFamily="50" charset="-128"/>
                <a:ea typeface="游ゴシック Medium" panose="020B0500000000000000" pitchFamily="50" charset="-128"/>
              </a:rPr>
              <a:t>する</a:t>
            </a:r>
            <a:endParaRPr lang="en-US" altLang="ja-JP" sz="2400" dirty="0">
              <a:latin typeface="游ゴシック Medium" panose="020B0500000000000000" pitchFamily="50" charset="-128"/>
              <a:ea typeface="游ゴシック Medium" panose="020B0500000000000000" pitchFamily="50" charset="-128"/>
            </a:endParaRPr>
          </a:p>
        </p:txBody>
      </p:sp>
      <p:sp>
        <p:nvSpPr>
          <p:cNvPr id="8" name="テキスト プレースホルダー 2">
            <a:extLst>
              <a:ext uri="{FF2B5EF4-FFF2-40B4-BE49-F238E27FC236}">
                <a16:creationId xmlns:a16="http://schemas.microsoft.com/office/drawing/2014/main" id="{5C0C6082-4EE9-44EB-838E-D89A32458415}"/>
              </a:ext>
            </a:extLst>
          </p:cNvPr>
          <p:cNvSpPr txBox="1">
            <a:spLocks/>
          </p:cNvSpPr>
          <p:nvPr/>
        </p:nvSpPr>
        <p:spPr bwMode="auto">
          <a:xfrm>
            <a:off x="396774" y="1552256"/>
            <a:ext cx="5386917"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marL="0" indent="0" algn="l" rtl="0" eaLnBrk="0" fontAlgn="base" hangingPunct="0">
              <a:spcBef>
                <a:spcPct val="20000"/>
              </a:spcBef>
              <a:spcAft>
                <a:spcPct val="0"/>
              </a:spcAft>
              <a:buNone/>
              <a:defRPr kumimoji="1" sz="2400" b="1">
                <a:solidFill>
                  <a:schemeClr val="tx1"/>
                </a:solidFill>
                <a:latin typeface="+mn-lt"/>
                <a:ea typeface="+mn-ea"/>
                <a:cs typeface="+mn-cs"/>
              </a:defRPr>
            </a:lvl1pPr>
            <a:lvl2pPr marL="457200" indent="0" algn="l" rtl="0" eaLnBrk="0" fontAlgn="base" hangingPunct="0">
              <a:spcBef>
                <a:spcPct val="20000"/>
              </a:spcBef>
              <a:spcAft>
                <a:spcPct val="0"/>
              </a:spcAft>
              <a:buNone/>
              <a:defRPr kumimoji="1" sz="2000" b="1">
                <a:solidFill>
                  <a:schemeClr val="tx1"/>
                </a:solidFill>
                <a:latin typeface="+mn-lt"/>
                <a:ea typeface="+mn-ea"/>
              </a:defRPr>
            </a:lvl2pPr>
            <a:lvl3pPr marL="914400" indent="0" algn="l" rtl="0" eaLnBrk="0" fontAlgn="base" hangingPunct="0">
              <a:spcBef>
                <a:spcPct val="20000"/>
              </a:spcBef>
              <a:spcAft>
                <a:spcPct val="0"/>
              </a:spcAft>
              <a:buNone/>
              <a:defRPr kumimoji="1" sz="1800" b="1">
                <a:solidFill>
                  <a:schemeClr val="tx1"/>
                </a:solidFill>
                <a:latin typeface="+mn-lt"/>
                <a:ea typeface="+mn-ea"/>
              </a:defRPr>
            </a:lvl3pPr>
            <a:lvl4pPr marL="1371600" indent="0" algn="l" rtl="0" eaLnBrk="0" fontAlgn="base" hangingPunct="0">
              <a:spcBef>
                <a:spcPct val="20000"/>
              </a:spcBef>
              <a:spcAft>
                <a:spcPct val="0"/>
              </a:spcAft>
              <a:buNone/>
              <a:defRPr kumimoji="1" sz="1600" b="1">
                <a:solidFill>
                  <a:schemeClr val="tx1"/>
                </a:solidFill>
                <a:latin typeface="+mn-lt"/>
                <a:ea typeface="+mn-ea"/>
              </a:defRPr>
            </a:lvl4pPr>
            <a:lvl5pPr marL="1828800" indent="0" algn="l" rtl="0" eaLnBrk="0" fontAlgn="base" hangingPunct="0">
              <a:spcBef>
                <a:spcPct val="20000"/>
              </a:spcBef>
              <a:spcAft>
                <a:spcPct val="0"/>
              </a:spcAft>
              <a:buNone/>
              <a:defRPr kumimoji="1" sz="1600" b="1">
                <a:solidFill>
                  <a:schemeClr val="tx1"/>
                </a:solidFill>
                <a:latin typeface="+mn-lt"/>
                <a:ea typeface="+mn-ea"/>
              </a:defRPr>
            </a:lvl5pPr>
            <a:lvl6pPr marL="2286000" indent="0" algn="l" rtl="0" fontAlgn="base">
              <a:spcBef>
                <a:spcPct val="20000"/>
              </a:spcBef>
              <a:spcAft>
                <a:spcPct val="0"/>
              </a:spcAft>
              <a:buNone/>
              <a:defRPr kumimoji="1" sz="1600" b="1">
                <a:solidFill>
                  <a:schemeClr val="tx1"/>
                </a:solidFill>
                <a:latin typeface="+mn-lt"/>
                <a:ea typeface="+mn-ea"/>
              </a:defRPr>
            </a:lvl6pPr>
            <a:lvl7pPr marL="2743200" indent="0" algn="l" rtl="0" fontAlgn="base">
              <a:spcBef>
                <a:spcPct val="20000"/>
              </a:spcBef>
              <a:spcAft>
                <a:spcPct val="0"/>
              </a:spcAft>
              <a:buNone/>
              <a:defRPr kumimoji="1" sz="1600" b="1">
                <a:solidFill>
                  <a:schemeClr val="tx1"/>
                </a:solidFill>
                <a:latin typeface="+mn-lt"/>
                <a:ea typeface="+mn-ea"/>
              </a:defRPr>
            </a:lvl7pPr>
            <a:lvl8pPr marL="3200400" indent="0" algn="l" rtl="0" fontAlgn="base">
              <a:spcBef>
                <a:spcPct val="20000"/>
              </a:spcBef>
              <a:spcAft>
                <a:spcPct val="0"/>
              </a:spcAft>
              <a:buNone/>
              <a:defRPr kumimoji="1" sz="1600" b="1">
                <a:solidFill>
                  <a:schemeClr val="tx1"/>
                </a:solidFill>
                <a:latin typeface="+mn-lt"/>
                <a:ea typeface="+mn-ea"/>
              </a:defRPr>
            </a:lvl8pPr>
            <a:lvl9pPr marL="3657600" indent="0" algn="l" rtl="0" fontAlgn="base">
              <a:spcBef>
                <a:spcPct val="20000"/>
              </a:spcBef>
              <a:spcAft>
                <a:spcPct val="0"/>
              </a:spcAft>
              <a:buNone/>
              <a:defRPr kumimoji="1" sz="1600" b="1">
                <a:solidFill>
                  <a:schemeClr val="tx1"/>
                </a:solidFill>
                <a:latin typeface="+mn-lt"/>
                <a:ea typeface="+mn-ea"/>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1" lang="ja-JP" altLang="en-US" sz="3200" b="1" i="0" u="none" strike="noStrike" kern="0" cap="none" spc="0" normalizeH="0" baseline="0" noProof="0" dirty="0" smtClean="0">
                <a:ln>
                  <a:noFill/>
                </a:ln>
                <a:solidFill>
                  <a:schemeClr val="accent1">
                    <a:lumMod val="75000"/>
                  </a:schemeClr>
                </a:solidFill>
                <a:effectLst/>
                <a:uLnTx/>
                <a:uFillTx/>
                <a:latin typeface="游ゴシック Medium" panose="020B0500000000000000" pitchFamily="50" charset="-128"/>
                <a:ea typeface="游ゴシック Medium" panose="020B0500000000000000" pitchFamily="50" charset="-128"/>
                <a:cs typeface="+mn-cs"/>
              </a:rPr>
              <a:t>▶目的</a:t>
            </a:r>
            <a:endParaRPr kumimoji="1" lang="ja-JP" altLang="en-US" sz="3200" b="1" i="0" u="none" strike="noStrike" kern="0" cap="none" spc="0" normalizeH="0" baseline="0" noProof="0" dirty="0">
              <a:ln>
                <a:noFill/>
              </a:ln>
              <a:solidFill>
                <a:schemeClr val="accent1">
                  <a:lumMod val="75000"/>
                </a:schemeClr>
              </a:solidFill>
              <a:effectLst/>
              <a:uLnTx/>
              <a:uFillTx/>
              <a:latin typeface="游ゴシック Medium" panose="020B0500000000000000" pitchFamily="50" charset="-128"/>
              <a:ea typeface="游ゴシック Medium" panose="020B0500000000000000" pitchFamily="50" charset="-128"/>
              <a:cs typeface="+mn-cs"/>
            </a:endParaRPr>
          </a:p>
        </p:txBody>
      </p:sp>
      <p:sp>
        <p:nvSpPr>
          <p:cNvPr id="9" name="テキスト プレースホルダー 4">
            <a:extLst>
              <a:ext uri="{FF2B5EF4-FFF2-40B4-BE49-F238E27FC236}">
                <a16:creationId xmlns:a16="http://schemas.microsoft.com/office/drawing/2014/main" id="{BBF98AD2-15C2-4665-9B83-4EF7EBC9CED7}"/>
              </a:ext>
            </a:extLst>
          </p:cNvPr>
          <p:cNvSpPr txBox="1">
            <a:spLocks/>
          </p:cNvSpPr>
          <p:nvPr/>
        </p:nvSpPr>
        <p:spPr bwMode="auto">
          <a:xfrm>
            <a:off x="6253033" y="1552256"/>
            <a:ext cx="5389033"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marL="0" indent="0" algn="l" rtl="0" eaLnBrk="0" fontAlgn="base" hangingPunct="0">
              <a:spcBef>
                <a:spcPct val="20000"/>
              </a:spcBef>
              <a:spcAft>
                <a:spcPct val="0"/>
              </a:spcAft>
              <a:buNone/>
              <a:defRPr kumimoji="1" sz="2400" b="1">
                <a:solidFill>
                  <a:schemeClr val="tx1"/>
                </a:solidFill>
                <a:latin typeface="+mn-lt"/>
                <a:ea typeface="+mn-ea"/>
                <a:cs typeface="+mn-cs"/>
              </a:defRPr>
            </a:lvl1pPr>
            <a:lvl2pPr marL="457200" indent="0" algn="l" rtl="0" eaLnBrk="0" fontAlgn="base" hangingPunct="0">
              <a:spcBef>
                <a:spcPct val="20000"/>
              </a:spcBef>
              <a:spcAft>
                <a:spcPct val="0"/>
              </a:spcAft>
              <a:buNone/>
              <a:defRPr kumimoji="1" sz="2000" b="1">
                <a:solidFill>
                  <a:schemeClr val="tx1"/>
                </a:solidFill>
                <a:latin typeface="+mn-lt"/>
                <a:ea typeface="+mn-ea"/>
              </a:defRPr>
            </a:lvl2pPr>
            <a:lvl3pPr marL="914400" indent="0" algn="l" rtl="0" eaLnBrk="0" fontAlgn="base" hangingPunct="0">
              <a:spcBef>
                <a:spcPct val="20000"/>
              </a:spcBef>
              <a:spcAft>
                <a:spcPct val="0"/>
              </a:spcAft>
              <a:buNone/>
              <a:defRPr kumimoji="1" sz="1800" b="1">
                <a:solidFill>
                  <a:schemeClr val="tx1"/>
                </a:solidFill>
                <a:latin typeface="+mn-lt"/>
                <a:ea typeface="+mn-ea"/>
              </a:defRPr>
            </a:lvl3pPr>
            <a:lvl4pPr marL="1371600" indent="0" algn="l" rtl="0" eaLnBrk="0" fontAlgn="base" hangingPunct="0">
              <a:spcBef>
                <a:spcPct val="20000"/>
              </a:spcBef>
              <a:spcAft>
                <a:spcPct val="0"/>
              </a:spcAft>
              <a:buNone/>
              <a:defRPr kumimoji="1" sz="1600" b="1">
                <a:solidFill>
                  <a:schemeClr val="tx1"/>
                </a:solidFill>
                <a:latin typeface="+mn-lt"/>
                <a:ea typeface="+mn-ea"/>
              </a:defRPr>
            </a:lvl4pPr>
            <a:lvl5pPr marL="1828800" indent="0" algn="l" rtl="0" eaLnBrk="0" fontAlgn="base" hangingPunct="0">
              <a:spcBef>
                <a:spcPct val="20000"/>
              </a:spcBef>
              <a:spcAft>
                <a:spcPct val="0"/>
              </a:spcAft>
              <a:buNone/>
              <a:defRPr kumimoji="1" sz="1600" b="1">
                <a:solidFill>
                  <a:schemeClr val="tx1"/>
                </a:solidFill>
                <a:latin typeface="+mn-lt"/>
                <a:ea typeface="+mn-ea"/>
              </a:defRPr>
            </a:lvl5pPr>
            <a:lvl6pPr marL="2286000" indent="0" algn="l" rtl="0" fontAlgn="base">
              <a:spcBef>
                <a:spcPct val="20000"/>
              </a:spcBef>
              <a:spcAft>
                <a:spcPct val="0"/>
              </a:spcAft>
              <a:buNone/>
              <a:defRPr kumimoji="1" sz="1600" b="1">
                <a:solidFill>
                  <a:schemeClr val="tx1"/>
                </a:solidFill>
                <a:latin typeface="+mn-lt"/>
                <a:ea typeface="+mn-ea"/>
              </a:defRPr>
            </a:lvl6pPr>
            <a:lvl7pPr marL="2743200" indent="0" algn="l" rtl="0" fontAlgn="base">
              <a:spcBef>
                <a:spcPct val="20000"/>
              </a:spcBef>
              <a:spcAft>
                <a:spcPct val="0"/>
              </a:spcAft>
              <a:buNone/>
              <a:defRPr kumimoji="1" sz="1600" b="1">
                <a:solidFill>
                  <a:schemeClr val="tx1"/>
                </a:solidFill>
                <a:latin typeface="+mn-lt"/>
                <a:ea typeface="+mn-ea"/>
              </a:defRPr>
            </a:lvl7pPr>
            <a:lvl8pPr marL="3200400" indent="0" algn="l" rtl="0" fontAlgn="base">
              <a:spcBef>
                <a:spcPct val="20000"/>
              </a:spcBef>
              <a:spcAft>
                <a:spcPct val="0"/>
              </a:spcAft>
              <a:buNone/>
              <a:defRPr kumimoji="1" sz="1600" b="1">
                <a:solidFill>
                  <a:schemeClr val="tx1"/>
                </a:solidFill>
                <a:latin typeface="+mn-lt"/>
                <a:ea typeface="+mn-ea"/>
              </a:defRPr>
            </a:lvl8pPr>
            <a:lvl9pPr marL="3657600" indent="0" algn="l" rtl="0" fontAlgn="base">
              <a:spcBef>
                <a:spcPct val="20000"/>
              </a:spcBef>
              <a:spcAft>
                <a:spcPct val="0"/>
              </a:spcAft>
              <a:buNone/>
              <a:defRPr kumimoji="1" sz="1600" b="1">
                <a:solidFill>
                  <a:schemeClr val="tx1"/>
                </a:solidFill>
                <a:latin typeface="+mn-lt"/>
                <a:ea typeface="+mn-ea"/>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1" lang="ja-JP" altLang="en-US" sz="3200" b="1" i="0" u="none" strike="noStrike" kern="0" cap="none" spc="0" normalizeH="0" baseline="0" noProof="0" dirty="0" smtClean="0">
                <a:ln>
                  <a:noFill/>
                </a:ln>
                <a:solidFill>
                  <a:schemeClr val="accent1">
                    <a:lumMod val="75000"/>
                  </a:schemeClr>
                </a:solidFill>
                <a:effectLst/>
                <a:uLnTx/>
                <a:uFillTx/>
                <a:latin typeface="游ゴシック Medium" panose="020B0500000000000000" pitchFamily="50" charset="-128"/>
                <a:ea typeface="游ゴシック Medium" panose="020B0500000000000000" pitchFamily="50" charset="-128"/>
                <a:cs typeface="+mn-cs"/>
              </a:rPr>
              <a:t>▶気をつけること</a:t>
            </a:r>
            <a:endParaRPr kumimoji="1" lang="ja-JP" altLang="en-US" sz="3200" b="1" i="0" u="none" strike="noStrike" kern="0" cap="none" spc="0" normalizeH="0" baseline="0" noProof="0" dirty="0">
              <a:ln>
                <a:noFill/>
              </a:ln>
              <a:solidFill>
                <a:schemeClr val="accent1">
                  <a:lumMod val="75000"/>
                </a:schemeClr>
              </a:solidFill>
              <a:effectLst/>
              <a:uLnTx/>
              <a:uFillTx/>
              <a:latin typeface="游ゴシック Medium" panose="020B0500000000000000" pitchFamily="50" charset="-128"/>
              <a:ea typeface="游ゴシック Medium" panose="020B0500000000000000" pitchFamily="50" charset="-128"/>
              <a:cs typeface="+mn-cs"/>
            </a:endParaRPr>
          </a:p>
        </p:txBody>
      </p:sp>
      <p:sp>
        <p:nvSpPr>
          <p:cNvPr id="10" name="テキスト ボックス 9"/>
          <p:cNvSpPr txBox="1"/>
          <p:nvPr/>
        </p:nvSpPr>
        <p:spPr>
          <a:xfrm>
            <a:off x="6712227" y="6445879"/>
            <a:ext cx="4982547" cy="307777"/>
          </a:xfrm>
          <a:prstGeom prst="rect">
            <a:avLst/>
          </a:prstGeom>
          <a:noFill/>
        </p:spPr>
        <p:txBody>
          <a:bodyPr wrap="square" rtlCol="0">
            <a:spAutoFit/>
          </a:bodyPr>
          <a:lstStyle/>
          <a:p>
            <a:pPr algn="r"/>
            <a:r>
              <a:rPr lang="ja-JP" altLang="en-US" sz="1400" dirty="0"/>
              <a:t>🄫医学書院</a:t>
            </a:r>
            <a:r>
              <a:rPr lang="en-US" altLang="ja-JP" sz="1400" dirty="0" smtClean="0"/>
              <a:t>2021</a:t>
            </a:r>
            <a:r>
              <a:rPr lang="ja-JP" altLang="en-US" sz="1400" dirty="0" smtClean="0"/>
              <a:t>　無断</a:t>
            </a:r>
            <a:r>
              <a:rPr lang="ja-JP" altLang="en-US" sz="1400" dirty="0"/>
              <a:t>複製禁止</a:t>
            </a:r>
            <a:endParaRPr kumimoji="1" lang="ja-JP" altLang="en-US" sz="1400" dirty="0"/>
          </a:p>
        </p:txBody>
      </p:sp>
    </p:spTree>
    <p:extLst>
      <p:ext uri="{BB962C8B-B14F-4D97-AF65-F5344CB8AC3E}">
        <p14:creationId xmlns:p14="http://schemas.microsoft.com/office/powerpoint/2010/main" val="19929990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2"/>
          <a:srcRect l="12365" t="12823" r="19861" b="24326"/>
          <a:stretch/>
        </p:blipFill>
        <p:spPr>
          <a:xfrm>
            <a:off x="489703" y="1265265"/>
            <a:ext cx="4930379" cy="2668105"/>
          </a:xfrm>
          <a:prstGeom prst="rect">
            <a:avLst/>
          </a:prstGeom>
        </p:spPr>
      </p:pic>
      <p:pic>
        <p:nvPicPr>
          <p:cNvPr id="3" name="図 2">
            <a:extLst>
              <a:ext uri="{FF2B5EF4-FFF2-40B4-BE49-F238E27FC236}">
                <a16:creationId xmlns:a16="http://schemas.microsoft.com/office/drawing/2014/main" id="{EB2695C4-F045-4A3D-A7A2-9C2234AA7B94}"/>
              </a:ext>
            </a:extLst>
          </p:cNvPr>
          <p:cNvPicPr>
            <a:picLocks noChangeAspect="1"/>
          </p:cNvPicPr>
          <p:nvPr/>
        </p:nvPicPr>
        <p:blipFill rotWithShape="1">
          <a:blip r:embed="rId3"/>
          <a:srcRect l="51599" t="10660" r="13671" b="14144"/>
          <a:stretch/>
        </p:blipFill>
        <p:spPr>
          <a:xfrm>
            <a:off x="6096000" y="2915875"/>
            <a:ext cx="2879648" cy="3507120"/>
          </a:xfrm>
          <a:prstGeom prst="rect">
            <a:avLst/>
          </a:prstGeom>
        </p:spPr>
      </p:pic>
      <p:sp>
        <p:nvSpPr>
          <p:cNvPr id="7" name="テキスト ボックス 6">
            <a:extLst>
              <a:ext uri="{FF2B5EF4-FFF2-40B4-BE49-F238E27FC236}">
                <a16:creationId xmlns:a16="http://schemas.microsoft.com/office/drawing/2014/main" id="{B7B2598E-C072-4AEE-8CCC-56B612CD10E4}"/>
              </a:ext>
            </a:extLst>
          </p:cNvPr>
          <p:cNvSpPr txBox="1"/>
          <p:nvPr/>
        </p:nvSpPr>
        <p:spPr>
          <a:xfrm>
            <a:off x="459475" y="4148253"/>
            <a:ext cx="5432296" cy="2185214"/>
          </a:xfrm>
          <a:prstGeom prst="rect">
            <a:avLst/>
          </a:prstGeom>
          <a:noFill/>
        </p:spPr>
        <p:txBody>
          <a:bodyPr wrap="square">
            <a:spAutoFit/>
          </a:bodyPr>
          <a:lstStyle/>
          <a:p>
            <a:r>
              <a:rPr lang="ja-JP" altLang="en-US" sz="2000" dirty="0">
                <a:solidFill>
                  <a:schemeClr val="accent1">
                    <a:lumMod val="75000"/>
                  </a:schemeClr>
                </a:solidFill>
                <a:latin typeface="游ゴシック Medium" panose="020B0500000000000000" pitchFamily="50" charset="-128"/>
                <a:ea typeface="游ゴシック Medium" panose="020B0500000000000000" pitchFamily="50" charset="-128"/>
              </a:rPr>
              <a:t>映像描画の</a:t>
            </a:r>
            <a:r>
              <a:rPr lang="ja-JP" altLang="en-US" sz="2000" dirty="0" smtClean="0">
                <a:solidFill>
                  <a:schemeClr val="accent1">
                    <a:lumMod val="75000"/>
                  </a:schemeClr>
                </a:solidFill>
                <a:latin typeface="游ゴシック Medium" panose="020B0500000000000000" pitchFamily="50" charset="-128"/>
                <a:ea typeface="游ゴシック Medium" panose="020B0500000000000000" pitchFamily="50" charset="-128"/>
              </a:rPr>
              <a:t>原理</a:t>
            </a:r>
            <a:endParaRPr lang="en-US" altLang="ja-JP" sz="2000" dirty="0" smtClean="0">
              <a:solidFill>
                <a:schemeClr val="accent1">
                  <a:lumMod val="75000"/>
                </a:schemeClr>
              </a:solidFill>
              <a:latin typeface="游ゴシック Medium" panose="020B0500000000000000" pitchFamily="50" charset="-128"/>
              <a:ea typeface="游ゴシック Medium" panose="020B0500000000000000" pitchFamily="50" charset="-128"/>
            </a:endParaRPr>
          </a:p>
          <a:p>
            <a:endParaRPr lang="en-US" altLang="ja-JP" sz="800" dirty="0">
              <a:solidFill>
                <a:schemeClr val="accent1">
                  <a:lumMod val="75000"/>
                </a:schemeClr>
              </a:solidFill>
              <a:latin typeface="ＭＳ Ｐゴシック" panose="020B0600070205080204" pitchFamily="50" charset="-128"/>
              <a:ea typeface="ＭＳ Ｐゴシック" panose="020B0600070205080204" pitchFamily="50" charset="-128"/>
            </a:endParaRPr>
          </a:p>
          <a:p>
            <a:r>
              <a:rPr lang="ja-JP" altLang="en-US" dirty="0" smtClean="0">
                <a:solidFill>
                  <a:schemeClr val="accent1">
                    <a:lumMod val="75000"/>
                  </a:schemeClr>
                </a:solidFill>
                <a:latin typeface="游ゴシック Medium" panose="020B0500000000000000" pitchFamily="50" charset="-128"/>
                <a:ea typeface="游ゴシック Medium" panose="020B0500000000000000" pitchFamily="50" charset="-128"/>
              </a:rPr>
              <a:t>・</a:t>
            </a:r>
            <a:r>
              <a:rPr lang="ja-JP" altLang="en-US" dirty="0" smtClean="0">
                <a:latin typeface="游ゴシック Medium" panose="020B0500000000000000" pitchFamily="50" charset="-128"/>
                <a:ea typeface="游ゴシック Medium" panose="020B0500000000000000" pitchFamily="50" charset="-128"/>
              </a:rPr>
              <a:t>観察対象物（臓器あるいは組織）に対して　体</a:t>
            </a:r>
            <a:endParaRPr lang="en-US" altLang="ja-JP" dirty="0" smtClean="0">
              <a:latin typeface="游ゴシック Medium" panose="020B0500000000000000" pitchFamily="50" charset="-128"/>
              <a:ea typeface="游ゴシック Medium" panose="020B0500000000000000" pitchFamily="50" charset="-128"/>
            </a:endParaRPr>
          </a:p>
          <a:p>
            <a:r>
              <a:rPr lang="ja-JP" altLang="en-US" dirty="0">
                <a:latin typeface="游ゴシック Medium" panose="020B0500000000000000" pitchFamily="50" charset="-128"/>
                <a:ea typeface="游ゴシック Medium" panose="020B0500000000000000" pitchFamily="50" charset="-128"/>
              </a:rPr>
              <a:t>　</a:t>
            </a:r>
            <a:r>
              <a:rPr lang="ja-JP" altLang="en-US" dirty="0" smtClean="0">
                <a:latin typeface="游ゴシック Medium" panose="020B0500000000000000" pitchFamily="50" charset="-128"/>
                <a:ea typeface="游ゴシック Medium" panose="020B0500000000000000" pitchFamily="50" charset="-128"/>
              </a:rPr>
              <a:t>腔内</a:t>
            </a:r>
            <a:r>
              <a:rPr lang="ja-JP" altLang="en-US" dirty="0">
                <a:latin typeface="游ゴシック Medium" panose="020B0500000000000000" pitchFamily="50" charset="-128"/>
                <a:ea typeface="游ゴシック Medium" panose="020B0500000000000000" pitchFamily="50" charset="-128"/>
              </a:rPr>
              <a:t>に観察光（照明）を照射</a:t>
            </a:r>
            <a:r>
              <a:rPr lang="ja-JP" altLang="en-US" dirty="0" smtClean="0">
                <a:latin typeface="游ゴシック Medium" panose="020B0500000000000000" pitchFamily="50" charset="-128"/>
                <a:ea typeface="游ゴシック Medium" panose="020B0500000000000000" pitchFamily="50" charset="-128"/>
              </a:rPr>
              <a:t>し，その</a:t>
            </a:r>
            <a:r>
              <a:rPr lang="ja-JP" altLang="en-US" dirty="0">
                <a:latin typeface="游ゴシック Medium" panose="020B0500000000000000" pitchFamily="50" charset="-128"/>
                <a:ea typeface="游ゴシック Medium" panose="020B0500000000000000" pitchFamily="50" charset="-128"/>
              </a:rPr>
              <a:t>像を内</a:t>
            </a:r>
            <a:r>
              <a:rPr lang="ja-JP" altLang="en-US" dirty="0" smtClean="0">
                <a:latin typeface="游ゴシック Medium" panose="020B0500000000000000" pitchFamily="50" charset="-128"/>
                <a:ea typeface="游ゴシック Medium" panose="020B0500000000000000" pitchFamily="50" charset="-128"/>
              </a:rPr>
              <a:t>視</a:t>
            </a:r>
            <a:endParaRPr lang="en-US" altLang="ja-JP" dirty="0" smtClean="0">
              <a:latin typeface="游ゴシック Medium" panose="020B0500000000000000" pitchFamily="50" charset="-128"/>
              <a:ea typeface="游ゴシック Medium" panose="020B0500000000000000" pitchFamily="50" charset="-128"/>
            </a:endParaRPr>
          </a:p>
          <a:p>
            <a:r>
              <a:rPr lang="ja-JP" altLang="en-US" dirty="0">
                <a:latin typeface="游ゴシック Medium" panose="020B0500000000000000" pitchFamily="50" charset="-128"/>
                <a:ea typeface="游ゴシック Medium" panose="020B0500000000000000" pitchFamily="50" charset="-128"/>
              </a:rPr>
              <a:t>　</a:t>
            </a:r>
            <a:r>
              <a:rPr lang="ja-JP" altLang="en-US" dirty="0" smtClean="0">
                <a:latin typeface="游ゴシック Medium" panose="020B0500000000000000" pitchFamily="50" charset="-128"/>
                <a:ea typeface="游ゴシック Medium" panose="020B0500000000000000" pitchFamily="50" charset="-128"/>
              </a:rPr>
              <a:t>鏡</a:t>
            </a:r>
            <a:r>
              <a:rPr lang="ja-JP" altLang="en-US" dirty="0">
                <a:latin typeface="游ゴシック Medium" panose="020B0500000000000000" pitchFamily="50" charset="-128"/>
                <a:ea typeface="游ゴシック Medium" panose="020B0500000000000000" pitchFamily="50" charset="-128"/>
              </a:rPr>
              <a:t>スコープにより体外に</a:t>
            </a:r>
            <a:r>
              <a:rPr lang="ja-JP" altLang="en-US" dirty="0" smtClean="0">
                <a:latin typeface="游ゴシック Medium" panose="020B0500000000000000" pitchFamily="50" charset="-128"/>
                <a:ea typeface="游ゴシック Medium" panose="020B0500000000000000" pitchFamily="50" charset="-128"/>
              </a:rPr>
              <a:t>導き，</a:t>
            </a:r>
            <a:r>
              <a:rPr lang="en-US" altLang="ja-JP" dirty="0" smtClean="0">
                <a:latin typeface="游ゴシック Medium" panose="020B0500000000000000" pitchFamily="50" charset="-128"/>
                <a:ea typeface="游ゴシック Medium" panose="020B0500000000000000" pitchFamily="50" charset="-128"/>
              </a:rPr>
              <a:t>CCD</a:t>
            </a:r>
            <a:r>
              <a:rPr lang="ja-JP" altLang="en-US" dirty="0">
                <a:latin typeface="游ゴシック Medium" panose="020B0500000000000000" pitchFamily="50" charset="-128"/>
                <a:ea typeface="游ゴシック Medium" panose="020B0500000000000000" pitchFamily="50" charset="-128"/>
              </a:rPr>
              <a:t>カメラに</a:t>
            </a:r>
            <a:r>
              <a:rPr lang="ja-JP" altLang="en-US" dirty="0" err="1" smtClean="0">
                <a:latin typeface="游ゴシック Medium" panose="020B0500000000000000" pitchFamily="50" charset="-128"/>
                <a:ea typeface="游ゴシック Medium" panose="020B0500000000000000" pitchFamily="50" charset="-128"/>
              </a:rPr>
              <a:t>よ</a:t>
            </a:r>
            <a:endParaRPr lang="en-US" altLang="ja-JP" dirty="0" smtClean="0">
              <a:latin typeface="游ゴシック Medium" panose="020B0500000000000000" pitchFamily="50" charset="-128"/>
              <a:ea typeface="游ゴシック Medium" panose="020B0500000000000000" pitchFamily="50" charset="-128"/>
            </a:endParaRPr>
          </a:p>
          <a:p>
            <a:r>
              <a:rPr lang="ja-JP" altLang="en-US" dirty="0">
                <a:latin typeface="游ゴシック Medium" panose="020B0500000000000000" pitchFamily="50" charset="-128"/>
                <a:ea typeface="游ゴシック Medium" panose="020B0500000000000000" pitchFamily="50" charset="-128"/>
              </a:rPr>
              <a:t>　</a:t>
            </a:r>
            <a:r>
              <a:rPr lang="ja-JP" altLang="en-US" dirty="0" err="1" smtClean="0">
                <a:latin typeface="游ゴシック Medium" panose="020B0500000000000000" pitchFamily="50" charset="-128"/>
                <a:ea typeface="游ゴシック Medium" panose="020B0500000000000000" pitchFamily="50" charset="-128"/>
              </a:rPr>
              <a:t>り</a:t>
            </a:r>
            <a:r>
              <a:rPr lang="ja-JP" altLang="en-US" dirty="0">
                <a:latin typeface="游ゴシック Medium" panose="020B0500000000000000" pitchFamily="50" charset="-128"/>
                <a:ea typeface="游ゴシック Medium" panose="020B0500000000000000" pitchFamily="50" charset="-128"/>
              </a:rPr>
              <a:t>カメラコントロールユニット（受像装置）</a:t>
            </a:r>
            <a:r>
              <a:rPr lang="ja-JP" altLang="en-US" dirty="0" smtClean="0">
                <a:latin typeface="游ゴシック Medium" panose="020B0500000000000000" pitchFamily="50" charset="-128"/>
                <a:ea typeface="游ゴシック Medium" panose="020B0500000000000000" pitchFamily="50" charset="-128"/>
              </a:rPr>
              <a:t>を</a:t>
            </a:r>
            <a:endParaRPr lang="en-US" altLang="ja-JP" dirty="0" smtClean="0">
              <a:latin typeface="游ゴシック Medium" panose="020B0500000000000000" pitchFamily="50" charset="-128"/>
              <a:ea typeface="游ゴシック Medium" panose="020B0500000000000000" pitchFamily="50" charset="-128"/>
            </a:endParaRPr>
          </a:p>
          <a:p>
            <a:r>
              <a:rPr lang="ja-JP" altLang="en-US" dirty="0">
                <a:latin typeface="游ゴシック Medium" panose="020B0500000000000000" pitchFamily="50" charset="-128"/>
                <a:ea typeface="游ゴシック Medium" panose="020B0500000000000000" pitchFamily="50" charset="-128"/>
              </a:rPr>
              <a:t>　</a:t>
            </a:r>
            <a:r>
              <a:rPr lang="ja-JP" altLang="en-US" dirty="0" smtClean="0">
                <a:latin typeface="游ゴシック Medium" panose="020B0500000000000000" pitchFamily="50" charset="-128"/>
                <a:ea typeface="游ゴシック Medium" panose="020B0500000000000000" pitchFamily="50" charset="-128"/>
              </a:rPr>
              <a:t>介してテレビ</a:t>
            </a:r>
            <a:r>
              <a:rPr lang="ja-JP" altLang="en-US" dirty="0">
                <a:latin typeface="游ゴシック Medium" panose="020B0500000000000000" pitchFamily="50" charset="-128"/>
                <a:ea typeface="游ゴシック Medium" panose="020B0500000000000000" pitchFamily="50" charset="-128"/>
              </a:rPr>
              <a:t>映像に</a:t>
            </a:r>
            <a:r>
              <a:rPr lang="ja-JP" altLang="en-US" dirty="0" smtClean="0">
                <a:latin typeface="游ゴシック Medium" panose="020B0500000000000000" pitchFamily="50" charset="-128"/>
                <a:ea typeface="游ゴシック Medium" panose="020B0500000000000000" pitchFamily="50" charset="-128"/>
              </a:rPr>
              <a:t>変換後，テレビモニタ装置</a:t>
            </a:r>
            <a:endParaRPr lang="en-US" altLang="ja-JP" dirty="0" smtClean="0">
              <a:latin typeface="游ゴシック Medium" panose="020B0500000000000000" pitchFamily="50" charset="-128"/>
              <a:ea typeface="游ゴシック Medium" panose="020B0500000000000000" pitchFamily="50" charset="-128"/>
            </a:endParaRPr>
          </a:p>
          <a:p>
            <a:r>
              <a:rPr lang="ja-JP" altLang="en-US" dirty="0">
                <a:latin typeface="游ゴシック Medium" panose="020B0500000000000000" pitchFamily="50" charset="-128"/>
                <a:ea typeface="游ゴシック Medium" panose="020B0500000000000000" pitchFamily="50" charset="-128"/>
              </a:rPr>
              <a:t>　</a:t>
            </a:r>
            <a:r>
              <a:rPr lang="ja-JP" altLang="en-US" dirty="0" smtClean="0">
                <a:latin typeface="游ゴシック Medium" panose="020B0500000000000000" pitchFamily="50" charset="-128"/>
                <a:ea typeface="游ゴシック Medium" panose="020B0500000000000000" pitchFamily="50" charset="-128"/>
              </a:rPr>
              <a:t>に映し出す</a:t>
            </a:r>
            <a:endParaRPr lang="ja-JP" altLang="en-US" dirty="0">
              <a:latin typeface="游ゴシック Medium" panose="020B0500000000000000" pitchFamily="50" charset="-128"/>
              <a:ea typeface="游ゴシック Medium" panose="020B0500000000000000" pitchFamily="50" charset="-128"/>
            </a:endParaRPr>
          </a:p>
        </p:txBody>
      </p:sp>
      <p:cxnSp>
        <p:nvCxnSpPr>
          <p:cNvPr id="11" name="直線矢印コネクタ 10">
            <a:extLst>
              <a:ext uri="{FF2B5EF4-FFF2-40B4-BE49-F238E27FC236}">
                <a16:creationId xmlns:a16="http://schemas.microsoft.com/office/drawing/2014/main" id="{EA76FEA8-576A-4911-A8A4-AB31939C2EB6}"/>
              </a:ext>
            </a:extLst>
          </p:cNvPr>
          <p:cNvCxnSpPr>
            <a:cxnSpLocks/>
          </p:cNvCxnSpPr>
          <p:nvPr/>
        </p:nvCxnSpPr>
        <p:spPr>
          <a:xfrm flipH="1" flipV="1">
            <a:off x="4992239" y="1765193"/>
            <a:ext cx="1893703" cy="1435207"/>
          </a:xfrm>
          <a:prstGeom prst="straightConnector1">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5" name="直線矢印コネクタ 14">
            <a:extLst>
              <a:ext uri="{FF2B5EF4-FFF2-40B4-BE49-F238E27FC236}">
                <a16:creationId xmlns:a16="http://schemas.microsoft.com/office/drawing/2014/main" id="{B4F46D86-C767-4DBC-A695-51C29726776B}"/>
              </a:ext>
            </a:extLst>
          </p:cNvPr>
          <p:cNvCxnSpPr>
            <a:cxnSpLocks/>
          </p:cNvCxnSpPr>
          <p:nvPr/>
        </p:nvCxnSpPr>
        <p:spPr>
          <a:xfrm flipH="1" flipV="1">
            <a:off x="4985215" y="2589259"/>
            <a:ext cx="1900727" cy="1565817"/>
          </a:xfrm>
          <a:prstGeom prst="straightConnector1">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7" name="直線矢印コネクタ 16">
            <a:extLst>
              <a:ext uri="{FF2B5EF4-FFF2-40B4-BE49-F238E27FC236}">
                <a16:creationId xmlns:a16="http://schemas.microsoft.com/office/drawing/2014/main" id="{63FC0972-63B2-4A7A-9312-E83848D71BC1}"/>
              </a:ext>
            </a:extLst>
          </p:cNvPr>
          <p:cNvCxnSpPr>
            <a:cxnSpLocks/>
          </p:cNvCxnSpPr>
          <p:nvPr/>
        </p:nvCxnSpPr>
        <p:spPr>
          <a:xfrm flipH="1" flipV="1">
            <a:off x="3749994" y="2247331"/>
            <a:ext cx="3340177" cy="2422104"/>
          </a:xfrm>
          <a:prstGeom prst="straightConnector1">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4" name="テキスト ボックス 33">
            <a:extLst>
              <a:ext uri="{FF2B5EF4-FFF2-40B4-BE49-F238E27FC236}">
                <a16:creationId xmlns:a16="http://schemas.microsoft.com/office/drawing/2014/main" id="{28616C35-7BAB-4C52-8A38-BF192EB417FE}"/>
              </a:ext>
            </a:extLst>
          </p:cNvPr>
          <p:cNvSpPr txBox="1"/>
          <p:nvPr/>
        </p:nvSpPr>
        <p:spPr>
          <a:xfrm>
            <a:off x="489703" y="1034400"/>
            <a:ext cx="2050731" cy="400110"/>
          </a:xfrm>
          <a:prstGeom prst="rect">
            <a:avLst/>
          </a:prstGeom>
          <a:noFill/>
        </p:spPr>
        <p:txBody>
          <a:bodyPr wrap="square">
            <a:spAutoFit/>
          </a:bodyPr>
          <a:lstStyle/>
          <a:p>
            <a:pPr algn="just"/>
            <a:r>
              <a:rPr lang="ja-JP" altLang="ja-JP" sz="2000" kern="100" dirty="0">
                <a:solidFill>
                  <a:schemeClr val="accent1">
                    <a:lumMod val="75000"/>
                  </a:schemeClr>
                </a:solidFill>
                <a:effectLst/>
                <a:latin typeface="游ゴシック Medium" panose="020B0500000000000000" pitchFamily="50" charset="-128"/>
                <a:ea typeface="游ゴシック Medium" panose="020B0500000000000000" pitchFamily="50" charset="-128"/>
                <a:cs typeface="Times New Roman" panose="02020603050405020304" pitchFamily="18" charset="0"/>
              </a:rPr>
              <a:t>映像関連機器</a:t>
            </a:r>
          </a:p>
        </p:txBody>
      </p:sp>
      <p:sp>
        <p:nvSpPr>
          <p:cNvPr id="36" name="テキスト ボックス 35">
            <a:extLst>
              <a:ext uri="{FF2B5EF4-FFF2-40B4-BE49-F238E27FC236}">
                <a16:creationId xmlns:a16="http://schemas.microsoft.com/office/drawing/2014/main" id="{56FAB96F-5C1A-4BB3-AC90-9F0B5D90A2E5}"/>
              </a:ext>
            </a:extLst>
          </p:cNvPr>
          <p:cNvSpPr txBox="1"/>
          <p:nvPr/>
        </p:nvSpPr>
        <p:spPr>
          <a:xfrm>
            <a:off x="8975648" y="2830470"/>
            <a:ext cx="3030908" cy="2754600"/>
          </a:xfrm>
          <a:prstGeom prst="rect">
            <a:avLst/>
          </a:prstGeom>
          <a:noFill/>
        </p:spPr>
        <p:txBody>
          <a:bodyPr wrap="square">
            <a:spAutoFit/>
          </a:bodyPr>
          <a:lstStyle/>
          <a:p>
            <a:r>
              <a:rPr lang="ja-JP" altLang="en-US" sz="2000" dirty="0">
                <a:solidFill>
                  <a:schemeClr val="accent1">
                    <a:lumMod val="75000"/>
                  </a:schemeClr>
                </a:solidFill>
                <a:latin typeface="游ゴシック Medium" panose="020B0500000000000000" pitchFamily="50" charset="-128"/>
                <a:ea typeface="游ゴシック Medium" panose="020B0500000000000000" pitchFamily="50" charset="-128"/>
              </a:rPr>
              <a:t>気腹装置</a:t>
            </a:r>
            <a:endParaRPr lang="en-US" altLang="ja-JP" sz="2000" dirty="0">
              <a:solidFill>
                <a:schemeClr val="accent1">
                  <a:lumMod val="75000"/>
                </a:schemeClr>
              </a:solidFill>
              <a:latin typeface="游ゴシック Medium" panose="020B0500000000000000" pitchFamily="50" charset="-128"/>
              <a:ea typeface="游ゴシック Medium" panose="020B0500000000000000" pitchFamily="50" charset="-128"/>
            </a:endParaRPr>
          </a:p>
          <a:p>
            <a:endParaRPr lang="en-US" altLang="ja-JP" sz="900" dirty="0">
              <a:latin typeface="ＭＳ Ｐゴシック" panose="020B0600070205080204" pitchFamily="50" charset="-128"/>
              <a:ea typeface="ＭＳ Ｐゴシック" panose="020B0600070205080204" pitchFamily="50" charset="-128"/>
            </a:endParaRPr>
          </a:p>
          <a:p>
            <a:r>
              <a:rPr lang="ja-JP" altLang="en-US" dirty="0" smtClean="0">
                <a:solidFill>
                  <a:schemeClr val="accent1">
                    <a:lumMod val="75000"/>
                  </a:schemeClr>
                </a:solidFill>
                <a:latin typeface="游ゴシック Medium" panose="020B0500000000000000" pitchFamily="50" charset="-128"/>
                <a:ea typeface="游ゴシック Medium" panose="020B0500000000000000" pitchFamily="50" charset="-128"/>
              </a:rPr>
              <a:t>・</a:t>
            </a:r>
            <a:r>
              <a:rPr lang="ja-JP" altLang="en-US" dirty="0" smtClean="0">
                <a:latin typeface="游ゴシック Medium" panose="020B0500000000000000" pitchFamily="50" charset="-128"/>
                <a:ea typeface="游ゴシック Medium" panose="020B0500000000000000" pitchFamily="50" charset="-128"/>
              </a:rPr>
              <a:t>手術</a:t>
            </a:r>
            <a:r>
              <a:rPr lang="ja-JP" altLang="en-US" dirty="0">
                <a:latin typeface="游ゴシック Medium" panose="020B0500000000000000" pitchFamily="50" charset="-128"/>
                <a:ea typeface="游ゴシック Medium" panose="020B0500000000000000" pitchFamily="50" charset="-128"/>
              </a:rPr>
              <a:t>視野や手術空間</a:t>
            </a:r>
            <a:r>
              <a:rPr lang="ja-JP" altLang="en-US" dirty="0" smtClean="0">
                <a:latin typeface="游ゴシック Medium" panose="020B0500000000000000" pitchFamily="50" charset="-128"/>
                <a:ea typeface="游ゴシック Medium" panose="020B0500000000000000" pitchFamily="50" charset="-128"/>
              </a:rPr>
              <a:t>確保</a:t>
            </a:r>
            <a:endParaRPr lang="en-US" altLang="ja-JP" dirty="0" smtClean="0">
              <a:latin typeface="游ゴシック Medium" panose="020B0500000000000000" pitchFamily="50" charset="-128"/>
              <a:ea typeface="游ゴシック Medium" panose="020B0500000000000000" pitchFamily="50" charset="-128"/>
            </a:endParaRPr>
          </a:p>
          <a:p>
            <a:r>
              <a:rPr lang="ja-JP" altLang="en-US" dirty="0">
                <a:latin typeface="游ゴシック Medium" panose="020B0500000000000000" pitchFamily="50" charset="-128"/>
                <a:ea typeface="游ゴシック Medium" panose="020B0500000000000000" pitchFamily="50" charset="-128"/>
              </a:rPr>
              <a:t>　</a:t>
            </a:r>
            <a:r>
              <a:rPr lang="ja-JP" altLang="en-US" dirty="0" smtClean="0">
                <a:latin typeface="游ゴシック Medium" panose="020B0500000000000000" pitchFamily="50" charset="-128"/>
                <a:ea typeface="游ゴシック Medium" panose="020B0500000000000000" pitchFamily="50" charset="-128"/>
              </a:rPr>
              <a:t>のため，腹腔</a:t>
            </a:r>
            <a:r>
              <a:rPr lang="ja-JP" altLang="en-US" dirty="0">
                <a:latin typeface="游ゴシック Medium" panose="020B0500000000000000" pitchFamily="50" charset="-128"/>
                <a:ea typeface="游ゴシック Medium" panose="020B0500000000000000" pitchFamily="50" charset="-128"/>
              </a:rPr>
              <a:t>を</a:t>
            </a:r>
            <a:r>
              <a:rPr lang="ja-JP" altLang="en-US" dirty="0" smtClean="0">
                <a:latin typeface="游ゴシック Medium" panose="020B0500000000000000" pitchFamily="50" charset="-128"/>
                <a:ea typeface="游ゴシック Medium" panose="020B0500000000000000" pitchFamily="50" charset="-128"/>
              </a:rPr>
              <a:t>膨らませ</a:t>
            </a:r>
            <a:endParaRPr lang="en-US" altLang="ja-JP" dirty="0" smtClean="0">
              <a:latin typeface="游ゴシック Medium" panose="020B0500000000000000" pitchFamily="50" charset="-128"/>
              <a:ea typeface="游ゴシック Medium" panose="020B0500000000000000" pitchFamily="50" charset="-128"/>
            </a:endParaRPr>
          </a:p>
          <a:p>
            <a:r>
              <a:rPr lang="ja-JP" altLang="en-US" dirty="0">
                <a:latin typeface="游ゴシック Medium" panose="020B0500000000000000" pitchFamily="50" charset="-128"/>
                <a:ea typeface="游ゴシック Medium" panose="020B0500000000000000" pitchFamily="50" charset="-128"/>
              </a:rPr>
              <a:t>　</a:t>
            </a:r>
            <a:r>
              <a:rPr lang="ja-JP" altLang="en-US" dirty="0" err="1" smtClean="0">
                <a:latin typeface="游ゴシック Medium" panose="020B0500000000000000" pitchFamily="50" charset="-128"/>
                <a:ea typeface="游ゴシック Medium" panose="020B0500000000000000" pitchFamily="50" charset="-128"/>
              </a:rPr>
              <a:t>る</a:t>
            </a:r>
            <a:r>
              <a:rPr lang="ja-JP" altLang="en-US" dirty="0">
                <a:latin typeface="游ゴシック Medium" panose="020B0500000000000000" pitchFamily="50" charset="-128"/>
                <a:ea typeface="游ゴシック Medium" panose="020B0500000000000000" pitchFamily="50" charset="-128"/>
              </a:rPr>
              <a:t>目的で用いられる</a:t>
            </a:r>
            <a:r>
              <a:rPr lang="ja-JP" altLang="en-US" dirty="0" smtClean="0">
                <a:latin typeface="游ゴシック Medium" panose="020B0500000000000000" pitchFamily="50" charset="-128"/>
                <a:ea typeface="游ゴシック Medium" panose="020B0500000000000000" pitchFamily="50" charset="-128"/>
              </a:rPr>
              <a:t>機器</a:t>
            </a:r>
            <a:endParaRPr lang="en-US" altLang="ja-JP" dirty="0">
              <a:latin typeface="游ゴシック Medium" panose="020B0500000000000000" pitchFamily="50" charset="-128"/>
              <a:ea typeface="游ゴシック Medium" panose="020B0500000000000000" pitchFamily="50" charset="-128"/>
            </a:endParaRPr>
          </a:p>
          <a:p>
            <a:r>
              <a:rPr lang="ja-JP" altLang="en-US" dirty="0" smtClean="0">
                <a:solidFill>
                  <a:schemeClr val="accent1">
                    <a:lumMod val="75000"/>
                  </a:schemeClr>
                </a:solidFill>
                <a:latin typeface="游ゴシック Medium" panose="020B0500000000000000" pitchFamily="50" charset="-128"/>
                <a:ea typeface="游ゴシック Medium" panose="020B0500000000000000" pitchFamily="50" charset="-128"/>
              </a:rPr>
              <a:t>・</a:t>
            </a:r>
            <a:r>
              <a:rPr lang="ja-JP" altLang="en-US" dirty="0" smtClean="0">
                <a:latin typeface="游ゴシック Medium" panose="020B0500000000000000" pitchFamily="50" charset="-128"/>
                <a:ea typeface="游ゴシック Medium" panose="020B0500000000000000" pitchFamily="50" charset="-128"/>
              </a:rPr>
              <a:t>使用</a:t>
            </a:r>
            <a:r>
              <a:rPr lang="ja-JP" altLang="en-US" dirty="0">
                <a:latin typeface="游ゴシック Medium" panose="020B0500000000000000" pitchFamily="50" charset="-128"/>
                <a:ea typeface="游ゴシック Medium" panose="020B0500000000000000" pitchFamily="50" charset="-128"/>
              </a:rPr>
              <a:t>されるガス</a:t>
            </a:r>
            <a:r>
              <a:rPr lang="ja-JP" altLang="en-US" dirty="0" smtClean="0">
                <a:latin typeface="游ゴシック Medium" panose="020B0500000000000000" pitchFamily="50" charset="-128"/>
                <a:ea typeface="游ゴシック Medium" panose="020B0500000000000000" pitchFamily="50" charset="-128"/>
              </a:rPr>
              <a:t>は，医療</a:t>
            </a:r>
            <a:endParaRPr lang="en-US" altLang="ja-JP" dirty="0" smtClean="0">
              <a:latin typeface="游ゴシック Medium" panose="020B0500000000000000" pitchFamily="50" charset="-128"/>
              <a:ea typeface="游ゴシック Medium" panose="020B0500000000000000" pitchFamily="50" charset="-128"/>
            </a:endParaRPr>
          </a:p>
          <a:p>
            <a:r>
              <a:rPr lang="ja-JP" altLang="en-US" dirty="0">
                <a:latin typeface="游ゴシック Medium" panose="020B0500000000000000" pitchFamily="50" charset="-128"/>
                <a:ea typeface="游ゴシック Medium" panose="020B0500000000000000" pitchFamily="50" charset="-128"/>
              </a:rPr>
              <a:t>　</a:t>
            </a:r>
            <a:r>
              <a:rPr lang="ja-JP" altLang="en-US" dirty="0" smtClean="0">
                <a:latin typeface="游ゴシック Medium" panose="020B0500000000000000" pitchFamily="50" charset="-128"/>
                <a:ea typeface="游ゴシック Medium" panose="020B0500000000000000" pitchFamily="50" charset="-128"/>
              </a:rPr>
              <a:t>用</a:t>
            </a:r>
            <a:r>
              <a:rPr lang="ja-JP" altLang="en-US" dirty="0">
                <a:latin typeface="游ゴシック Medium" panose="020B0500000000000000" pitchFamily="50" charset="-128"/>
                <a:ea typeface="游ゴシック Medium" panose="020B0500000000000000" pitchFamily="50" charset="-128"/>
              </a:rPr>
              <a:t>二酸化炭素</a:t>
            </a:r>
            <a:r>
              <a:rPr lang="ja-JP" altLang="en-US" dirty="0" smtClean="0">
                <a:latin typeface="游ゴシック Medium" panose="020B0500000000000000" pitchFamily="50" charset="-128"/>
                <a:ea typeface="游ゴシック Medium" panose="020B0500000000000000" pitchFamily="50" charset="-128"/>
              </a:rPr>
              <a:t>ガス</a:t>
            </a:r>
            <a:r>
              <a:rPr lang="ja-JP" altLang="en-US" dirty="0">
                <a:latin typeface="游ゴシック Medium" panose="020B0500000000000000" pitchFamily="50" charset="-128"/>
                <a:ea typeface="游ゴシック Medium" panose="020B0500000000000000" pitchFamily="50" charset="-128"/>
              </a:rPr>
              <a:t>で</a:t>
            </a:r>
            <a:r>
              <a:rPr lang="ja-JP" altLang="en-US" dirty="0" smtClean="0">
                <a:latin typeface="游ゴシック Medium" panose="020B0500000000000000" pitchFamily="50" charset="-128"/>
                <a:ea typeface="游ゴシック Medium" panose="020B0500000000000000" pitchFamily="50" charset="-128"/>
              </a:rPr>
              <a:t>，医</a:t>
            </a:r>
            <a:endParaRPr lang="en-US" altLang="ja-JP" dirty="0" smtClean="0">
              <a:latin typeface="游ゴシック Medium" panose="020B0500000000000000" pitchFamily="50" charset="-128"/>
              <a:ea typeface="游ゴシック Medium" panose="020B0500000000000000" pitchFamily="50" charset="-128"/>
            </a:endParaRPr>
          </a:p>
          <a:p>
            <a:r>
              <a:rPr lang="ja-JP" altLang="en-US" dirty="0">
                <a:latin typeface="游ゴシック Medium" panose="020B0500000000000000" pitchFamily="50" charset="-128"/>
                <a:ea typeface="游ゴシック Medium" panose="020B0500000000000000" pitchFamily="50" charset="-128"/>
              </a:rPr>
              <a:t>　</a:t>
            </a:r>
            <a:r>
              <a:rPr lang="ja-JP" altLang="en-US" dirty="0" smtClean="0">
                <a:latin typeface="游ゴシック Medium" panose="020B0500000000000000" pitchFamily="50" charset="-128"/>
                <a:ea typeface="游ゴシック Medium" panose="020B0500000000000000" pitchFamily="50" charset="-128"/>
              </a:rPr>
              <a:t>療ガス設備の配管端末器</a:t>
            </a:r>
            <a:endParaRPr lang="en-US" altLang="ja-JP" dirty="0" smtClean="0">
              <a:latin typeface="游ゴシック Medium" panose="020B0500000000000000" pitchFamily="50" charset="-128"/>
              <a:ea typeface="游ゴシック Medium" panose="020B0500000000000000" pitchFamily="50" charset="-128"/>
            </a:endParaRPr>
          </a:p>
          <a:p>
            <a:r>
              <a:rPr lang="ja-JP" altLang="en-US" dirty="0">
                <a:latin typeface="游ゴシック Medium" panose="020B0500000000000000" pitchFamily="50" charset="-128"/>
                <a:ea typeface="游ゴシック Medium" panose="020B0500000000000000" pitchFamily="50" charset="-128"/>
              </a:rPr>
              <a:t>　</a:t>
            </a:r>
            <a:r>
              <a:rPr lang="ja-JP" altLang="en-US" dirty="0" smtClean="0">
                <a:latin typeface="游ゴシック Medium" panose="020B0500000000000000" pitchFamily="50" charset="-128"/>
                <a:ea typeface="游ゴシック Medium" panose="020B0500000000000000" pitchFamily="50" charset="-128"/>
              </a:rPr>
              <a:t>あるいはボンベ</a:t>
            </a:r>
            <a:r>
              <a:rPr lang="ja-JP" altLang="en-US" dirty="0">
                <a:latin typeface="游ゴシック Medium" panose="020B0500000000000000" pitchFamily="50" charset="-128"/>
                <a:ea typeface="游ゴシック Medium" panose="020B0500000000000000" pitchFamily="50" charset="-128"/>
              </a:rPr>
              <a:t>の</a:t>
            </a:r>
            <a:r>
              <a:rPr lang="ja-JP" altLang="en-US" dirty="0" smtClean="0">
                <a:latin typeface="游ゴシック Medium" panose="020B0500000000000000" pitchFamily="50" charset="-128"/>
                <a:ea typeface="游ゴシック Medium" panose="020B0500000000000000" pitchFamily="50" charset="-128"/>
              </a:rPr>
              <a:t>いずれ</a:t>
            </a:r>
            <a:endParaRPr lang="en-US" altLang="ja-JP" dirty="0" smtClean="0">
              <a:latin typeface="游ゴシック Medium" panose="020B0500000000000000" pitchFamily="50" charset="-128"/>
              <a:ea typeface="游ゴシック Medium" panose="020B0500000000000000" pitchFamily="50" charset="-128"/>
            </a:endParaRPr>
          </a:p>
          <a:p>
            <a:r>
              <a:rPr lang="ja-JP" altLang="en-US" dirty="0">
                <a:latin typeface="游ゴシック Medium" panose="020B0500000000000000" pitchFamily="50" charset="-128"/>
                <a:ea typeface="游ゴシック Medium" panose="020B0500000000000000" pitchFamily="50" charset="-128"/>
              </a:rPr>
              <a:t>　</a:t>
            </a:r>
            <a:r>
              <a:rPr lang="ja-JP" altLang="en-US" dirty="0" smtClean="0">
                <a:latin typeface="游ゴシック Medium" panose="020B0500000000000000" pitchFamily="50" charset="-128"/>
                <a:ea typeface="游ゴシック Medium" panose="020B0500000000000000" pitchFamily="50" charset="-128"/>
              </a:rPr>
              <a:t>かに</a:t>
            </a:r>
            <a:r>
              <a:rPr lang="ja-JP" altLang="en-US" dirty="0">
                <a:latin typeface="游ゴシック Medium" panose="020B0500000000000000" pitchFamily="50" charset="-128"/>
                <a:ea typeface="游ゴシック Medium" panose="020B0500000000000000" pitchFamily="50" charset="-128"/>
              </a:rPr>
              <a:t>より</a:t>
            </a:r>
            <a:r>
              <a:rPr lang="ja-JP" altLang="en-US" dirty="0" smtClean="0">
                <a:latin typeface="游ゴシック Medium" panose="020B0500000000000000" pitchFamily="50" charset="-128"/>
                <a:ea typeface="游ゴシック Medium" panose="020B0500000000000000" pitchFamily="50" charset="-128"/>
              </a:rPr>
              <a:t>供給される</a:t>
            </a:r>
            <a:endParaRPr lang="ja-JP" altLang="en-US" dirty="0">
              <a:latin typeface="游ゴシック Medium" panose="020B0500000000000000" pitchFamily="50" charset="-128"/>
              <a:ea typeface="游ゴシック Medium" panose="020B0500000000000000" pitchFamily="50" charset="-128"/>
            </a:endParaRPr>
          </a:p>
        </p:txBody>
      </p:sp>
      <p:sp>
        <p:nvSpPr>
          <p:cNvPr id="37" name="テキスト ボックス 36">
            <a:extLst>
              <a:ext uri="{FF2B5EF4-FFF2-40B4-BE49-F238E27FC236}">
                <a16:creationId xmlns:a16="http://schemas.microsoft.com/office/drawing/2014/main" id="{75607172-B3C0-41EC-B277-B2095BF40F8A}"/>
              </a:ext>
            </a:extLst>
          </p:cNvPr>
          <p:cNvSpPr txBox="1"/>
          <p:nvPr/>
        </p:nvSpPr>
        <p:spPr>
          <a:xfrm>
            <a:off x="2011088" y="215452"/>
            <a:ext cx="8409262" cy="707886"/>
          </a:xfrm>
          <a:prstGeom prst="rect">
            <a:avLst/>
          </a:prstGeom>
          <a:noFill/>
        </p:spPr>
        <p:txBody>
          <a:bodyPr wrap="square" rtlCol="0">
            <a:spAutoFit/>
          </a:bodyPr>
          <a:lstStyle/>
          <a:p>
            <a:r>
              <a:rPr kumimoji="1" lang="ja-JP" altLang="en-US" sz="4000" b="1" dirty="0">
                <a:solidFill>
                  <a:schemeClr val="accent1">
                    <a:lumMod val="75000"/>
                  </a:schemeClr>
                </a:solidFill>
                <a:latin typeface="游ゴシック Medium" panose="020B0500000000000000" pitchFamily="50" charset="-128"/>
                <a:ea typeface="游ゴシック Medium" panose="020B0500000000000000" pitchFamily="50" charset="-128"/>
              </a:rPr>
              <a:t>内視鏡外科装置</a:t>
            </a:r>
            <a:r>
              <a:rPr lang="ja-JP" altLang="en-US" sz="4000" b="1" dirty="0">
                <a:solidFill>
                  <a:schemeClr val="accent1">
                    <a:lumMod val="75000"/>
                  </a:schemeClr>
                </a:solidFill>
                <a:latin typeface="游ゴシック Medium" panose="020B0500000000000000" pitchFamily="50" charset="-128"/>
                <a:ea typeface="游ゴシック Medium" panose="020B0500000000000000" pitchFamily="50" charset="-128"/>
              </a:rPr>
              <a:t>の構成</a:t>
            </a:r>
            <a:r>
              <a:rPr lang="en-US" altLang="ja-JP" sz="4000" b="1" dirty="0">
                <a:solidFill>
                  <a:schemeClr val="accent1">
                    <a:lumMod val="75000"/>
                  </a:schemeClr>
                </a:solidFill>
                <a:latin typeface="游ゴシック Medium" panose="020B0500000000000000" pitchFamily="50" charset="-128"/>
                <a:ea typeface="游ゴシック Medium" panose="020B0500000000000000" pitchFamily="50" charset="-128"/>
              </a:rPr>
              <a:t>(</a:t>
            </a:r>
            <a:r>
              <a:rPr lang="ja-JP" altLang="en-US" sz="4000" b="1" dirty="0" smtClean="0">
                <a:solidFill>
                  <a:schemeClr val="accent1">
                    <a:lumMod val="75000"/>
                  </a:schemeClr>
                </a:solidFill>
                <a:latin typeface="游ゴシック Medium" panose="020B0500000000000000" pitchFamily="50" charset="-128"/>
                <a:ea typeface="游ゴシック Medium" panose="020B0500000000000000" pitchFamily="50" charset="-128"/>
              </a:rPr>
              <a:t>名称，役割</a:t>
            </a:r>
            <a:r>
              <a:rPr lang="ja-JP" altLang="en-US" sz="4000" b="1" dirty="0">
                <a:solidFill>
                  <a:schemeClr val="accent1">
                    <a:lumMod val="75000"/>
                  </a:schemeClr>
                </a:solidFill>
                <a:latin typeface="游ゴシック Medium" panose="020B0500000000000000" pitchFamily="50" charset="-128"/>
                <a:ea typeface="游ゴシック Medium" panose="020B0500000000000000" pitchFamily="50" charset="-128"/>
              </a:rPr>
              <a:t>）　</a:t>
            </a:r>
            <a:endParaRPr kumimoji="1" lang="ja-JP" altLang="en-US" sz="4000" b="1" dirty="0">
              <a:solidFill>
                <a:schemeClr val="accent1">
                  <a:lumMod val="75000"/>
                </a:schemeClr>
              </a:solidFill>
              <a:latin typeface="游ゴシック Medium" panose="020B0500000000000000" pitchFamily="50" charset="-128"/>
              <a:ea typeface="游ゴシック Medium" panose="020B0500000000000000" pitchFamily="50" charset="-128"/>
            </a:endParaRPr>
          </a:p>
        </p:txBody>
      </p:sp>
      <p:sp>
        <p:nvSpPr>
          <p:cNvPr id="12" name="テキスト ボックス 11"/>
          <p:cNvSpPr txBox="1"/>
          <p:nvPr/>
        </p:nvSpPr>
        <p:spPr>
          <a:xfrm>
            <a:off x="7024009" y="6435000"/>
            <a:ext cx="4982547" cy="307777"/>
          </a:xfrm>
          <a:prstGeom prst="rect">
            <a:avLst/>
          </a:prstGeom>
          <a:noFill/>
        </p:spPr>
        <p:txBody>
          <a:bodyPr wrap="square" rtlCol="0">
            <a:spAutoFit/>
          </a:bodyPr>
          <a:lstStyle/>
          <a:p>
            <a:pPr algn="r"/>
            <a:r>
              <a:rPr lang="ja-JP" altLang="en-US" sz="1400" dirty="0"/>
              <a:t>🄫医学書院</a:t>
            </a:r>
            <a:r>
              <a:rPr lang="en-US" altLang="ja-JP" sz="1400" dirty="0" smtClean="0"/>
              <a:t>2021</a:t>
            </a:r>
            <a:r>
              <a:rPr lang="ja-JP" altLang="en-US" sz="1400" dirty="0" smtClean="0"/>
              <a:t>　無断</a:t>
            </a:r>
            <a:r>
              <a:rPr lang="ja-JP" altLang="en-US" sz="1400" dirty="0"/>
              <a:t>複製禁止</a:t>
            </a:r>
            <a:endParaRPr kumimoji="1" lang="ja-JP" altLang="en-US" sz="1400" dirty="0"/>
          </a:p>
        </p:txBody>
      </p:sp>
    </p:spTree>
    <p:extLst>
      <p:ext uri="{BB962C8B-B14F-4D97-AF65-F5344CB8AC3E}">
        <p14:creationId xmlns:p14="http://schemas.microsoft.com/office/powerpoint/2010/main" val="6108488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B7B2598E-C072-4AEE-8CCC-56B612CD10E4}"/>
              </a:ext>
            </a:extLst>
          </p:cNvPr>
          <p:cNvSpPr txBox="1"/>
          <p:nvPr/>
        </p:nvSpPr>
        <p:spPr>
          <a:xfrm>
            <a:off x="500202" y="1171578"/>
            <a:ext cx="11396521" cy="2862322"/>
          </a:xfrm>
          <a:prstGeom prst="rect">
            <a:avLst/>
          </a:prstGeom>
          <a:noFill/>
        </p:spPr>
        <p:txBody>
          <a:bodyPr wrap="square">
            <a:spAutoFit/>
          </a:bodyPr>
          <a:lstStyle/>
          <a:p>
            <a:r>
              <a:rPr lang="en-US" altLang="ja-JP" sz="2000" dirty="0" smtClean="0">
                <a:solidFill>
                  <a:schemeClr val="accent1">
                    <a:lumMod val="75000"/>
                  </a:schemeClr>
                </a:solidFill>
                <a:latin typeface="游ゴシック Medium" panose="020B0500000000000000" pitchFamily="50" charset="-128"/>
                <a:ea typeface="游ゴシック Medium" panose="020B0500000000000000" pitchFamily="50" charset="-128"/>
              </a:rPr>
              <a:t>〔</a:t>
            </a:r>
            <a:r>
              <a:rPr lang="ja-JP" altLang="en-US" sz="2000" dirty="0" smtClean="0">
                <a:solidFill>
                  <a:schemeClr val="accent1">
                    <a:lumMod val="75000"/>
                  </a:schemeClr>
                </a:solidFill>
                <a:latin typeface="游ゴシック Medium" panose="020B0500000000000000" pitchFamily="50" charset="-128"/>
                <a:ea typeface="游ゴシック Medium" panose="020B0500000000000000" pitchFamily="50" charset="-128"/>
              </a:rPr>
              <a:t>内視鏡用鉗子</a:t>
            </a:r>
            <a:r>
              <a:rPr lang="en-US" altLang="ja-JP" sz="2000" dirty="0" smtClean="0">
                <a:solidFill>
                  <a:schemeClr val="accent1">
                    <a:lumMod val="75000"/>
                  </a:schemeClr>
                </a:solidFill>
                <a:latin typeface="游ゴシック Medium" panose="020B0500000000000000" pitchFamily="50" charset="-128"/>
                <a:ea typeface="游ゴシック Medium" panose="020B0500000000000000" pitchFamily="50" charset="-128"/>
              </a:rPr>
              <a:t>〕</a:t>
            </a:r>
            <a:endParaRPr lang="en-US" altLang="ja-JP" sz="2000" dirty="0">
              <a:solidFill>
                <a:schemeClr val="accent1">
                  <a:lumMod val="75000"/>
                </a:schemeClr>
              </a:solidFill>
              <a:latin typeface="游ゴシック Medium" panose="020B0500000000000000" pitchFamily="50" charset="-128"/>
              <a:ea typeface="游ゴシック Medium" panose="020B0500000000000000" pitchFamily="50" charset="-128"/>
            </a:endParaRPr>
          </a:p>
          <a:p>
            <a:r>
              <a:rPr lang="ja-JP" altLang="en-US" sz="2000" dirty="0" smtClean="0">
                <a:solidFill>
                  <a:schemeClr val="accent1">
                    <a:lumMod val="75000"/>
                  </a:schemeClr>
                </a:solidFill>
                <a:latin typeface="游ゴシック Medium" panose="020B0500000000000000" pitchFamily="50" charset="-128"/>
                <a:ea typeface="游ゴシック Medium" panose="020B0500000000000000" pitchFamily="50" charset="-128"/>
              </a:rPr>
              <a:t>・</a:t>
            </a:r>
            <a:r>
              <a:rPr lang="ja-JP" altLang="en-US" sz="2000" dirty="0" smtClean="0">
                <a:latin typeface="游ゴシック Medium" panose="020B0500000000000000" pitchFamily="50" charset="-128"/>
                <a:ea typeface="游ゴシック Medium" panose="020B0500000000000000" pitchFamily="50" charset="-128"/>
              </a:rPr>
              <a:t>先端</a:t>
            </a:r>
            <a:r>
              <a:rPr lang="ja-JP" altLang="en-US" sz="2000" dirty="0">
                <a:latin typeface="游ゴシック Medium" panose="020B0500000000000000" pitchFamily="50" charset="-128"/>
                <a:ea typeface="游ゴシック Medium" panose="020B0500000000000000" pitchFamily="50" charset="-128"/>
              </a:rPr>
              <a:t>は一般手術で用いられる鉗子と同様の形状である</a:t>
            </a:r>
            <a:r>
              <a:rPr lang="ja-JP" altLang="en-US" sz="2000" dirty="0" smtClean="0">
                <a:latin typeface="游ゴシック Medium" panose="020B0500000000000000" pitchFamily="50" charset="-128"/>
                <a:ea typeface="游ゴシック Medium" panose="020B0500000000000000" pitchFamily="50" charset="-128"/>
              </a:rPr>
              <a:t>が，長い</a:t>
            </a:r>
            <a:r>
              <a:rPr lang="ja-JP" altLang="en-US" sz="2000" dirty="0">
                <a:latin typeface="游ゴシック Medium" panose="020B0500000000000000" pitchFamily="50" charset="-128"/>
                <a:ea typeface="游ゴシック Medium" panose="020B0500000000000000" pitchFamily="50" charset="-128"/>
              </a:rPr>
              <a:t>のが</a:t>
            </a:r>
            <a:r>
              <a:rPr lang="ja-JP" altLang="en-US" sz="2000" dirty="0" smtClean="0">
                <a:latin typeface="游ゴシック Medium" panose="020B0500000000000000" pitchFamily="50" charset="-128"/>
                <a:ea typeface="游ゴシック Medium" panose="020B0500000000000000" pitchFamily="50" charset="-128"/>
              </a:rPr>
              <a:t>特徴</a:t>
            </a:r>
            <a:r>
              <a:rPr lang="ja-JP" altLang="en-US" sz="2000" dirty="0">
                <a:latin typeface="游ゴシック Medium" panose="020B0500000000000000" pitchFamily="50" charset="-128"/>
                <a:ea typeface="游ゴシック Medium" panose="020B0500000000000000" pitchFamily="50" charset="-128"/>
              </a:rPr>
              <a:t>　　　　　　　　　</a:t>
            </a:r>
            <a:endParaRPr lang="en-US" altLang="ja-JP" sz="2000" dirty="0" smtClean="0">
              <a:latin typeface="游ゴシック Medium" panose="020B0500000000000000" pitchFamily="50" charset="-128"/>
              <a:ea typeface="游ゴシック Medium" panose="020B0500000000000000" pitchFamily="50" charset="-128"/>
            </a:endParaRPr>
          </a:p>
          <a:p>
            <a:r>
              <a:rPr lang="ja-JP" altLang="en-US" sz="2000" dirty="0" smtClean="0">
                <a:solidFill>
                  <a:schemeClr val="accent1">
                    <a:lumMod val="75000"/>
                  </a:schemeClr>
                </a:solidFill>
                <a:latin typeface="游ゴシック Medium" panose="020B0500000000000000" pitchFamily="50" charset="-128"/>
                <a:ea typeface="游ゴシック Medium" panose="020B0500000000000000" pitchFamily="50" charset="-128"/>
              </a:rPr>
              <a:t>・</a:t>
            </a:r>
            <a:r>
              <a:rPr lang="ja-JP" altLang="en-US" sz="2000" dirty="0" smtClean="0">
                <a:latin typeface="游ゴシック Medium" panose="020B0500000000000000" pitchFamily="50" charset="-128"/>
                <a:ea typeface="游ゴシック Medium" panose="020B0500000000000000" pitchFamily="50" charset="-128"/>
              </a:rPr>
              <a:t>狭い</a:t>
            </a:r>
            <a:r>
              <a:rPr lang="ja-JP" altLang="en-US" sz="2000" dirty="0">
                <a:latin typeface="游ゴシック Medium" panose="020B0500000000000000" pitchFamily="50" charset="-128"/>
                <a:ea typeface="游ゴシック Medium" panose="020B0500000000000000" pitchFamily="50" charset="-128"/>
              </a:rPr>
              <a:t>可動域で処置ができるように回転機能</a:t>
            </a:r>
            <a:r>
              <a:rPr lang="ja-JP" altLang="en-US" sz="2000" dirty="0" smtClean="0">
                <a:latin typeface="游ゴシック Medium" panose="020B0500000000000000" pitchFamily="50" charset="-128"/>
                <a:ea typeface="游ゴシック Medium" panose="020B0500000000000000" pitchFamily="50" charset="-128"/>
              </a:rPr>
              <a:t>や，電気</a:t>
            </a:r>
            <a:r>
              <a:rPr lang="ja-JP" altLang="en-US" sz="2000" dirty="0">
                <a:latin typeface="游ゴシック Medium" panose="020B0500000000000000" pitchFamily="50" charset="-128"/>
                <a:ea typeface="游ゴシック Medium" panose="020B0500000000000000" pitchFamily="50" charset="-128"/>
              </a:rPr>
              <a:t>メス先として使用できる機能が</a:t>
            </a:r>
            <a:r>
              <a:rPr lang="ja-JP" altLang="en-US" sz="2000" dirty="0" smtClean="0">
                <a:latin typeface="游ゴシック Medium" panose="020B0500000000000000" pitchFamily="50" charset="-128"/>
                <a:ea typeface="游ゴシック Medium" panose="020B0500000000000000" pitchFamily="50" charset="-128"/>
              </a:rPr>
              <a:t>ある</a:t>
            </a:r>
            <a:endParaRPr lang="en-US" altLang="ja-JP" sz="2000" dirty="0">
              <a:latin typeface="游ゴシック Medium" panose="020B0500000000000000" pitchFamily="50" charset="-128"/>
              <a:ea typeface="游ゴシック Medium" panose="020B0500000000000000" pitchFamily="50" charset="-128"/>
            </a:endParaRPr>
          </a:p>
          <a:p>
            <a:endParaRPr lang="en-US" altLang="ja-JP" sz="2000" dirty="0">
              <a:latin typeface="游ゴシック Medium" panose="020B0500000000000000" pitchFamily="50" charset="-128"/>
              <a:ea typeface="游ゴシック Medium" panose="020B0500000000000000" pitchFamily="50" charset="-128"/>
            </a:endParaRPr>
          </a:p>
          <a:p>
            <a:r>
              <a:rPr lang="en-US" altLang="ja-JP" sz="2000" dirty="0" smtClean="0">
                <a:solidFill>
                  <a:schemeClr val="accent1">
                    <a:lumMod val="75000"/>
                  </a:schemeClr>
                </a:solidFill>
                <a:latin typeface="游ゴシック Medium" panose="020B0500000000000000" pitchFamily="50" charset="-128"/>
                <a:ea typeface="游ゴシック Medium" panose="020B0500000000000000" pitchFamily="50" charset="-128"/>
              </a:rPr>
              <a:t>〔</a:t>
            </a:r>
            <a:r>
              <a:rPr lang="ja-JP" altLang="en-US" sz="2000" dirty="0" smtClean="0">
                <a:solidFill>
                  <a:schemeClr val="accent1">
                    <a:lumMod val="75000"/>
                  </a:schemeClr>
                </a:solidFill>
                <a:latin typeface="游ゴシック Medium" panose="020B0500000000000000" pitchFamily="50" charset="-128"/>
                <a:ea typeface="游ゴシック Medium" panose="020B0500000000000000" pitchFamily="50" charset="-128"/>
              </a:rPr>
              <a:t>自動縫合器</a:t>
            </a:r>
            <a:r>
              <a:rPr lang="en-US" altLang="ja-JP" sz="2000" dirty="0" smtClean="0">
                <a:solidFill>
                  <a:schemeClr val="accent1">
                    <a:lumMod val="75000"/>
                  </a:schemeClr>
                </a:solidFill>
                <a:latin typeface="游ゴシック Medium" panose="020B0500000000000000" pitchFamily="50" charset="-128"/>
                <a:ea typeface="游ゴシック Medium" panose="020B0500000000000000" pitchFamily="50" charset="-128"/>
              </a:rPr>
              <a:t>〕</a:t>
            </a:r>
            <a:endParaRPr lang="en-US" altLang="ja-JP" sz="2000" dirty="0">
              <a:solidFill>
                <a:schemeClr val="accent1">
                  <a:lumMod val="75000"/>
                </a:schemeClr>
              </a:solidFill>
              <a:latin typeface="游ゴシック Medium" panose="020B0500000000000000" pitchFamily="50" charset="-128"/>
              <a:ea typeface="游ゴシック Medium" panose="020B0500000000000000" pitchFamily="50" charset="-128"/>
            </a:endParaRPr>
          </a:p>
          <a:p>
            <a:r>
              <a:rPr lang="ja-JP" altLang="en-US" sz="2000" dirty="0" smtClean="0">
                <a:solidFill>
                  <a:schemeClr val="accent1">
                    <a:lumMod val="75000"/>
                  </a:schemeClr>
                </a:solidFill>
                <a:latin typeface="游ゴシック Medium" panose="020B0500000000000000" pitchFamily="50" charset="-128"/>
                <a:ea typeface="游ゴシック Medium" panose="020B0500000000000000" pitchFamily="50" charset="-128"/>
              </a:rPr>
              <a:t>・</a:t>
            </a:r>
            <a:r>
              <a:rPr lang="ja-JP" altLang="en-US" sz="2000" dirty="0" smtClean="0">
                <a:latin typeface="游ゴシック Medium" panose="020B0500000000000000" pitchFamily="50" charset="-128"/>
                <a:ea typeface="游ゴシック Medium" panose="020B0500000000000000" pitchFamily="50" charset="-128"/>
              </a:rPr>
              <a:t>針</a:t>
            </a:r>
            <a:r>
              <a:rPr lang="ja-JP" altLang="en-US" sz="2000" dirty="0">
                <a:latin typeface="游ゴシック Medium" panose="020B0500000000000000" pitchFamily="50" charset="-128"/>
                <a:ea typeface="游ゴシック Medium" panose="020B0500000000000000" pitchFamily="50" charset="-128"/>
              </a:rPr>
              <a:t>と糸を用いた縫合の難しい</a:t>
            </a:r>
            <a:r>
              <a:rPr lang="ja-JP" altLang="en-US" sz="2000" dirty="0" smtClean="0">
                <a:latin typeface="游ゴシック Medium" panose="020B0500000000000000" pitchFamily="50" charset="-128"/>
                <a:ea typeface="游ゴシック Medium" panose="020B0500000000000000" pitchFamily="50" charset="-128"/>
              </a:rPr>
              <a:t>臓器，組織</a:t>
            </a:r>
            <a:r>
              <a:rPr lang="ja-JP" altLang="en-US" sz="2000" dirty="0">
                <a:latin typeface="游ゴシック Medium" panose="020B0500000000000000" pitchFamily="50" charset="-128"/>
                <a:ea typeface="游ゴシック Medium" panose="020B0500000000000000" pitchFamily="50" charset="-128"/>
              </a:rPr>
              <a:t>に対して多数のホチキスのような形状の</a:t>
            </a:r>
            <a:r>
              <a:rPr lang="ja-JP" altLang="en-US" sz="2000" dirty="0" smtClean="0">
                <a:latin typeface="游ゴシック Medium" panose="020B0500000000000000" pitchFamily="50" charset="-128"/>
                <a:ea typeface="游ゴシック Medium" panose="020B0500000000000000" pitchFamily="50" charset="-128"/>
              </a:rPr>
              <a:t>金属</a:t>
            </a:r>
            <a:r>
              <a:rPr lang="en-US" altLang="ja-JP" sz="2000" dirty="0" smtClean="0">
                <a:latin typeface="游ゴシック Medium" panose="020B0500000000000000" pitchFamily="50" charset="-128"/>
                <a:ea typeface="游ゴシック Medium" panose="020B0500000000000000" pitchFamily="50" charset="-128"/>
              </a:rPr>
              <a:t>(</a:t>
            </a:r>
            <a:r>
              <a:rPr lang="ja-JP" altLang="en-US" sz="2000" dirty="0" smtClean="0">
                <a:latin typeface="游ゴシック Medium" panose="020B0500000000000000" pitchFamily="50" charset="-128"/>
                <a:ea typeface="游ゴシック Medium" panose="020B0500000000000000" pitchFamily="50" charset="-128"/>
              </a:rPr>
              <a:t>ステープ</a:t>
            </a:r>
            <a:endParaRPr lang="en-US" altLang="ja-JP" sz="2000" dirty="0" smtClean="0">
              <a:latin typeface="游ゴシック Medium" panose="020B0500000000000000" pitchFamily="50" charset="-128"/>
              <a:ea typeface="游ゴシック Medium" panose="020B0500000000000000" pitchFamily="50" charset="-128"/>
            </a:endParaRPr>
          </a:p>
          <a:p>
            <a:r>
              <a:rPr lang="ja-JP" altLang="en-US" sz="2000" dirty="0">
                <a:latin typeface="游ゴシック Medium" panose="020B0500000000000000" pitchFamily="50" charset="-128"/>
                <a:ea typeface="游ゴシック Medium" panose="020B0500000000000000" pitchFamily="50" charset="-128"/>
              </a:rPr>
              <a:t>　</a:t>
            </a:r>
            <a:r>
              <a:rPr lang="ja-JP" altLang="en-US" sz="2000" dirty="0" smtClean="0">
                <a:latin typeface="游ゴシック Medium" panose="020B0500000000000000" pitchFamily="50" charset="-128"/>
                <a:ea typeface="游ゴシック Medium" panose="020B0500000000000000" pitchFamily="50" charset="-128"/>
              </a:rPr>
              <a:t>ル</a:t>
            </a:r>
            <a:r>
              <a:rPr lang="ja-JP" altLang="en-US" sz="2000" dirty="0">
                <a:latin typeface="游ゴシック Medium" panose="020B0500000000000000" pitchFamily="50" charset="-128"/>
                <a:ea typeface="游ゴシック Medium" panose="020B0500000000000000" pitchFamily="50" charset="-128"/>
              </a:rPr>
              <a:t>）で</a:t>
            </a:r>
            <a:r>
              <a:rPr lang="ja-JP" altLang="en-US" sz="2000" dirty="0" smtClean="0">
                <a:latin typeface="游ゴシック Medium" panose="020B0500000000000000" pitchFamily="50" charset="-128"/>
                <a:ea typeface="游ゴシック Medium" panose="020B0500000000000000" pitchFamily="50" charset="-128"/>
              </a:rPr>
              <a:t>臓器，組織</a:t>
            </a:r>
            <a:r>
              <a:rPr lang="ja-JP" altLang="en-US" sz="2000" dirty="0">
                <a:latin typeface="游ゴシック Medium" panose="020B0500000000000000" pitchFamily="50" charset="-128"/>
                <a:ea typeface="游ゴシック Medium" panose="020B0500000000000000" pitchFamily="50" charset="-128"/>
              </a:rPr>
              <a:t>を挟み込み打針縫合を</a:t>
            </a:r>
            <a:r>
              <a:rPr lang="ja-JP" altLang="en-US" sz="2000" dirty="0" smtClean="0">
                <a:latin typeface="游ゴシック Medium" panose="020B0500000000000000" pitchFamily="50" charset="-128"/>
                <a:ea typeface="游ゴシック Medium" panose="020B0500000000000000" pitchFamily="50" charset="-128"/>
              </a:rPr>
              <a:t>行う機器</a:t>
            </a:r>
            <a:endParaRPr lang="en-US" altLang="ja-JP" sz="2000" dirty="0">
              <a:latin typeface="游ゴシック Medium" panose="020B0500000000000000" pitchFamily="50" charset="-128"/>
              <a:ea typeface="游ゴシック Medium" panose="020B0500000000000000" pitchFamily="50" charset="-128"/>
            </a:endParaRPr>
          </a:p>
          <a:p>
            <a:r>
              <a:rPr lang="ja-JP" altLang="en-US" sz="2000" dirty="0" smtClean="0">
                <a:solidFill>
                  <a:schemeClr val="accent1">
                    <a:lumMod val="75000"/>
                  </a:schemeClr>
                </a:solidFill>
                <a:latin typeface="游ゴシック Medium" panose="020B0500000000000000" pitchFamily="50" charset="-128"/>
                <a:ea typeface="游ゴシック Medium" panose="020B0500000000000000" pitchFamily="50" charset="-128"/>
              </a:rPr>
              <a:t>・</a:t>
            </a:r>
            <a:r>
              <a:rPr lang="ja-JP" altLang="en-US" sz="2000" dirty="0" smtClean="0">
                <a:latin typeface="游ゴシック Medium" panose="020B0500000000000000" pitchFamily="50" charset="-128"/>
                <a:ea typeface="游ゴシック Medium" panose="020B0500000000000000" pitchFamily="50" charset="-128"/>
              </a:rPr>
              <a:t>内部</a:t>
            </a:r>
            <a:r>
              <a:rPr lang="ja-JP" altLang="en-US" sz="2000" dirty="0">
                <a:latin typeface="游ゴシック Medium" panose="020B0500000000000000" pitchFamily="50" charset="-128"/>
                <a:ea typeface="游ゴシック Medium" panose="020B0500000000000000" pitchFamily="50" charset="-128"/>
              </a:rPr>
              <a:t>にメスが内蔵されているもの</a:t>
            </a:r>
            <a:r>
              <a:rPr lang="ja-JP" altLang="en-US" sz="2000" dirty="0" smtClean="0">
                <a:latin typeface="游ゴシック Medium" panose="020B0500000000000000" pitchFamily="50" charset="-128"/>
                <a:ea typeface="游ゴシック Medium" panose="020B0500000000000000" pitchFamily="50" charset="-128"/>
              </a:rPr>
              <a:t>は，打</a:t>
            </a:r>
            <a:r>
              <a:rPr lang="ja-JP" altLang="en-US" sz="2000" dirty="0">
                <a:latin typeface="游ゴシック Medium" panose="020B0500000000000000" pitchFamily="50" charset="-128"/>
                <a:ea typeface="游ゴシック Medium" panose="020B0500000000000000" pitchFamily="50" charset="-128"/>
              </a:rPr>
              <a:t>針縫合された</a:t>
            </a:r>
            <a:r>
              <a:rPr lang="ja-JP" altLang="en-US" sz="2000" dirty="0" smtClean="0">
                <a:latin typeface="游ゴシック Medium" panose="020B0500000000000000" pitchFamily="50" charset="-128"/>
                <a:ea typeface="游ゴシック Medium" panose="020B0500000000000000" pitchFamily="50" charset="-128"/>
              </a:rPr>
              <a:t>後，切離</a:t>
            </a:r>
            <a:r>
              <a:rPr lang="ja-JP" altLang="en-US" sz="2000" dirty="0">
                <a:latin typeface="游ゴシック Medium" panose="020B0500000000000000" pitchFamily="50" charset="-128"/>
                <a:ea typeface="游ゴシック Medium" panose="020B0500000000000000" pitchFamily="50" charset="-128"/>
              </a:rPr>
              <a:t>することが</a:t>
            </a:r>
            <a:r>
              <a:rPr lang="ja-JP" altLang="en-US" sz="2000" dirty="0" smtClean="0">
                <a:latin typeface="游ゴシック Medium" panose="020B0500000000000000" pitchFamily="50" charset="-128"/>
                <a:ea typeface="游ゴシック Medium" panose="020B0500000000000000" pitchFamily="50" charset="-128"/>
              </a:rPr>
              <a:t>でき，手術</a:t>
            </a:r>
            <a:r>
              <a:rPr lang="ja-JP" altLang="en-US" sz="2000" dirty="0">
                <a:latin typeface="游ゴシック Medium" panose="020B0500000000000000" pitchFamily="50" charset="-128"/>
                <a:ea typeface="游ゴシック Medium" panose="020B0500000000000000" pitchFamily="50" charset="-128"/>
              </a:rPr>
              <a:t>時間の</a:t>
            </a:r>
            <a:r>
              <a:rPr lang="ja-JP" altLang="en-US" sz="2000" dirty="0" smtClean="0">
                <a:latin typeface="游ゴシック Medium" panose="020B0500000000000000" pitchFamily="50" charset="-128"/>
                <a:ea typeface="游ゴシック Medium" panose="020B0500000000000000" pitchFamily="50" charset="-128"/>
              </a:rPr>
              <a:t>短縮</a:t>
            </a:r>
            <a:endParaRPr lang="en-US" altLang="ja-JP" sz="2000" dirty="0" smtClean="0">
              <a:latin typeface="游ゴシック Medium" panose="020B0500000000000000" pitchFamily="50" charset="-128"/>
              <a:ea typeface="游ゴシック Medium" panose="020B0500000000000000" pitchFamily="50" charset="-128"/>
            </a:endParaRPr>
          </a:p>
          <a:p>
            <a:r>
              <a:rPr lang="ja-JP" altLang="en-US" sz="2000" dirty="0">
                <a:latin typeface="游ゴシック Medium" panose="020B0500000000000000" pitchFamily="50" charset="-128"/>
                <a:ea typeface="游ゴシック Medium" panose="020B0500000000000000" pitchFamily="50" charset="-128"/>
              </a:rPr>
              <a:t>　</a:t>
            </a:r>
            <a:r>
              <a:rPr lang="ja-JP" altLang="en-US" sz="2000" dirty="0" smtClean="0">
                <a:latin typeface="游ゴシック Medium" panose="020B0500000000000000" pitchFamily="50" charset="-128"/>
                <a:ea typeface="游ゴシック Medium" panose="020B0500000000000000" pitchFamily="50" charset="-128"/>
              </a:rPr>
              <a:t>につながる</a:t>
            </a:r>
            <a:endParaRPr lang="ja-JP" altLang="en-US" sz="2000" dirty="0">
              <a:latin typeface="游ゴシック Medium" panose="020B0500000000000000" pitchFamily="50" charset="-128"/>
              <a:ea typeface="游ゴシック Medium" panose="020B0500000000000000" pitchFamily="50" charset="-128"/>
            </a:endParaRPr>
          </a:p>
        </p:txBody>
      </p:sp>
      <p:sp>
        <p:nvSpPr>
          <p:cNvPr id="36" name="テキスト ボックス 35">
            <a:extLst>
              <a:ext uri="{FF2B5EF4-FFF2-40B4-BE49-F238E27FC236}">
                <a16:creationId xmlns:a16="http://schemas.microsoft.com/office/drawing/2014/main" id="{56FAB96F-5C1A-4BB3-AC90-9F0B5D90A2E5}"/>
              </a:ext>
            </a:extLst>
          </p:cNvPr>
          <p:cNvSpPr txBox="1"/>
          <p:nvPr/>
        </p:nvSpPr>
        <p:spPr>
          <a:xfrm>
            <a:off x="500202" y="4033900"/>
            <a:ext cx="11510822" cy="2554545"/>
          </a:xfrm>
          <a:prstGeom prst="rect">
            <a:avLst/>
          </a:prstGeom>
          <a:noFill/>
        </p:spPr>
        <p:txBody>
          <a:bodyPr wrap="square">
            <a:spAutoFit/>
          </a:bodyPr>
          <a:lstStyle/>
          <a:p>
            <a:r>
              <a:rPr lang="en-US" altLang="ja-JP" sz="2000" dirty="0" smtClean="0">
                <a:solidFill>
                  <a:schemeClr val="accent1">
                    <a:lumMod val="75000"/>
                  </a:schemeClr>
                </a:solidFill>
                <a:latin typeface="游ゴシック Medium" panose="020B0500000000000000" pitchFamily="50" charset="-128"/>
                <a:ea typeface="游ゴシック Medium" panose="020B0500000000000000" pitchFamily="50" charset="-128"/>
              </a:rPr>
              <a:t>〔</a:t>
            </a:r>
            <a:r>
              <a:rPr lang="ja-JP" altLang="en-US" sz="2000" dirty="0" smtClean="0">
                <a:solidFill>
                  <a:schemeClr val="accent1">
                    <a:lumMod val="75000"/>
                  </a:schemeClr>
                </a:solidFill>
                <a:latin typeface="游ゴシック Medium" panose="020B0500000000000000" pitchFamily="50" charset="-128"/>
                <a:ea typeface="游ゴシック Medium" panose="020B0500000000000000" pitchFamily="50" charset="-128"/>
              </a:rPr>
              <a:t>スコープウォーマ </a:t>
            </a:r>
            <a:r>
              <a:rPr lang="en-US" altLang="ja-JP" sz="2000" dirty="0" smtClean="0">
                <a:solidFill>
                  <a:schemeClr val="accent1">
                    <a:lumMod val="75000"/>
                  </a:schemeClr>
                </a:solidFill>
                <a:latin typeface="游ゴシック Medium" panose="020B0500000000000000" pitchFamily="50" charset="-128"/>
                <a:ea typeface="游ゴシック Medium" panose="020B0500000000000000" pitchFamily="50" charset="-128"/>
              </a:rPr>
              <a:t>〕</a:t>
            </a:r>
            <a:endParaRPr lang="en-US" altLang="ja-JP" sz="2000" dirty="0">
              <a:solidFill>
                <a:schemeClr val="accent1">
                  <a:lumMod val="75000"/>
                </a:schemeClr>
              </a:solidFill>
              <a:latin typeface="游ゴシック Medium" panose="020B0500000000000000" pitchFamily="50" charset="-128"/>
              <a:ea typeface="游ゴシック Medium" panose="020B0500000000000000" pitchFamily="50" charset="-128"/>
            </a:endParaRPr>
          </a:p>
          <a:p>
            <a:r>
              <a:rPr lang="ja-JP" altLang="en-US" sz="2000" dirty="0" smtClean="0">
                <a:solidFill>
                  <a:schemeClr val="accent1">
                    <a:lumMod val="75000"/>
                  </a:schemeClr>
                </a:solidFill>
                <a:latin typeface="游ゴシック Medium" panose="020B0500000000000000" pitchFamily="50" charset="-128"/>
                <a:ea typeface="游ゴシック Medium" panose="020B0500000000000000" pitchFamily="50" charset="-128"/>
              </a:rPr>
              <a:t>・</a:t>
            </a:r>
            <a:r>
              <a:rPr lang="ja-JP" altLang="en-US" sz="2000" dirty="0" smtClean="0">
                <a:latin typeface="游ゴシック Medium" panose="020B0500000000000000" pitchFamily="50" charset="-128"/>
                <a:ea typeface="游ゴシック Medium" panose="020B0500000000000000" pitchFamily="50" charset="-128"/>
              </a:rPr>
              <a:t>スコープ</a:t>
            </a:r>
            <a:r>
              <a:rPr lang="ja-JP" altLang="en-US" sz="2000" dirty="0">
                <a:latin typeface="游ゴシック Medium" panose="020B0500000000000000" pitchFamily="50" charset="-128"/>
                <a:ea typeface="游ゴシック Medium" panose="020B0500000000000000" pitchFamily="50" charset="-128"/>
              </a:rPr>
              <a:t>を体温程度に温めることでレンズを曇りにくく</a:t>
            </a:r>
            <a:r>
              <a:rPr lang="ja-JP" altLang="en-US" sz="2000" dirty="0" smtClean="0">
                <a:latin typeface="游ゴシック Medium" panose="020B0500000000000000" pitchFamily="50" charset="-128"/>
                <a:ea typeface="游ゴシック Medium" panose="020B0500000000000000" pitchFamily="50" charset="-128"/>
              </a:rPr>
              <a:t>する装置</a:t>
            </a:r>
            <a:r>
              <a:rPr lang="ja-JP" altLang="en-US" sz="2000" dirty="0">
                <a:latin typeface="游ゴシック Medium" panose="020B0500000000000000" pitchFamily="50" charset="-128"/>
                <a:ea typeface="游ゴシック Medium" panose="020B0500000000000000" pitchFamily="50" charset="-128"/>
              </a:rPr>
              <a:t>　　　　　　　　　　　　　　　　　　　　</a:t>
            </a:r>
            <a:endParaRPr lang="en-US" altLang="ja-JP" sz="2000" dirty="0" smtClean="0">
              <a:latin typeface="游ゴシック Medium" panose="020B0500000000000000" pitchFamily="50" charset="-128"/>
              <a:ea typeface="游ゴシック Medium" panose="020B0500000000000000" pitchFamily="50" charset="-128"/>
            </a:endParaRPr>
          </a:p>
          <a:p>
            <a:r>
              <a:rPr lang="ja-JP" altLang="en-US" sz="2000" dirty="0">
                <a:solidFill>
                  <a:schemeClr val="accent1">
                    <a:lumMod val="75000"/>
                  </a:schemeClr>
                </a:solidFill>
                <a:latin typeface="游ゴシック Medium" panose="020B0500000000000000" pitchFamily="50" charset="-128"/>
                <a:ea typeface="游ゴシック Medium" panose="020B0500000000000000" pitchFamily="50" charset="-128"/>
              </a:rPr>
              <a:t>・</a:t>
            </a:r>
            <a:r>
              <a:rPr lang="ja-JP" altLang="en-US" sz="2000" dirty="0" smtClean="0">
                <a:latin typeface="游ゴシック Medium" panose="020B0500000000000000" pitchFamily="50" charset="-128"/>
                <a:ea typeface="游ゴシック Medium" panose="020B0500000000000000" pitchFamily="50" charset="-128"/>
              </a:rPr>
              <a:t>電気</a:t>
            </a:r>
            <a:r>
              <a:rPr lang="ja-JP" altLang="en-US" sz="2000" dirty="0">
                <a:latin typeface="游ゴシック Medium" panose="020B0500000000000000" pitchFamily="50" charset="-128"/>
                <a:ea typeface="游ゴシック Medium" panose="020B0500000000000000" pitchFamily="50" charset="-128"/>
              </a:rPr>
              <a:t>で温めるタイプ</a:t>
            </a:r>
            <a:r>
              <a:rPr lang="ja-JP" altLang="en-US" sz="2000" dirty="0" smtClean="0">
                <a:latin typeface="游ゴシック Medium" panose="020B0500000000000000" pitchFamily="50" charset="-128"/>
                <a:ea typeface="游ゴシック Medium" panose="020B0500000000000000" pitchFamily="50" charset="-128"/>
              </a:rPr>
              <a:t>と，</a:t>
            </a:r>
            <a:r>
              <a:rPr lang="ja-JP" altLang="en-US" sz="2000" dirty="0">
                <a:latin typeface="游ゴシック Medium" panose="020B0500000000000000" pitchFamily="50" charset="-128"/>
                <a:ea typeface="游ゴシック Medium" panose="020B0500000000000000" pitchFamily="50" charset="-128"/>
              </a:rPr>
              <a:t>開封</a:t>
            </a:r>
            <a:r>
              <a:rPr lang="ja-JP" altLang="en-US" sz="2000" dirty="0" smtClean="0">
                <a:latin typeface="游ゴシック Medium" panose="020B0500000000000000" pitchFamily="50" charset="-128"/>
                <a:ea typeface="游ゴシック Medium" panose="020B0500000000000000" pitchFamily="50" charset="-128"/>
              </a:rPr>
              <a:t>する</a:t>
            </a:r>
            <a:r>
              <a:rPr lang="ja-JP" altLang="en-US" sz="2000" dirty="0">
                <a:latin typeface="游ゴシック Medium" panose="020B0500000000000000" pitchFamily="50" charset="-128"/>
                <a:ea typeface="游ゴシック Medium" panose="020B0500000000000000" pitchFamily="50" charset="-128"/>
              </a:rPr>
              <a:t>と</a:t>
            </a:r>
            <a:r>
              <a:rPr lang="ja-JP" altLang="en-US" sz="2000" dirty="0" smtClean="0">
                <a:latin typeface="游ゴシック Medium" panose="020B0500000000000000" pitchFamily="50" charset="-128"/>
                <a:ea typeface="游ゴシック Medium" panose="020B0500000000000000" pitchFamily="50" charset="-128"/>
              </a:rPr>
              <a:t>温まる</a:t>
            </a:r>
            <a:r>
              <a:rPr lang="ja-JP" altLang="en-US" sz="2000" dirty="0">
                <a:latin typeface="游ゴシック Medium" panose="020B0500000000000000" pitchFamily="50" charset="-128"/>
                <a:ea typeface="游ゴシック Medium" panose="020B0500000000000000" pitchFamily="50" charset="-128"/>
              </a:rPr>
              <a:t>カイロ</a:t>
            </a:r>
            <a:r>
              <a:rPr lang="ja-JP" altLang="en-US" sz="2000" dirty="0" smtClean="0">
                <a:latin typeface="游ゴシック Medium" panose="020B0500000000000000" pitchFamily="50" charset="-128"/>
                <a:ea typeface="游ゴシック Medium" panose="020B0500000000000000" pitchFamily="50" charset="-128"/>
              </a:rPr>
              <a:t>のような</a:t>
            </a:r>
            <a:r>
              <a:rPr lang="ja-JP" altLang="en-US" sz="2000" dirty="0">
                <a:latin typeface="游ゴシック Medium" panose="020B0500000000000000" pitchFamily="50" charset="-128"/>
                <a:ea typeface="游ゴシック Medium" panose="020B0500000000000000" pitchFamily="50" charset="-128"/>
              </a:rPr>
              <a:t>ディスポーザブルタイプが</a:t>
            </a:r>
            <a:r>
              <a:rPr lang="ja-JP" altLang="en-US" sz="2000" dirty="0" smtClean="0">
                <a:latin typeface="游ゴシック Medium" panose="020B0500000000000000" pitchFamily="50" charset="-128"/>
                <a:ea typeface="游ゴシック Medium" panose="020B0500000000000000" pitchFamily="50" charset="-128"/>
              </a:rPr>
              <a:t>ある</a:t>
            </a:r>
            <a:endParaRPr lang="en-US" altLang="ja-JP" sz="2000" dirty="0">
              <a:latin typeface="游ゴシック Medium" panose="020B0500000000000000" pitchFamily="50" charset="-128"/>
              <a:ea typeface="游ゴシック Medium" panose="020B0500000000000000" pitchFamily="50" charset="-128"/>
            </a:endParaRPr>
          </a:p>
          <a:p>
            <a:endParaRPr lang="en-US" altLang="ja-JP" sz="2000" dirty="0">
              <a:latin typeface="游ゴシック Medium" panose="020B0500000000000000" pitchFamily="50" charset="-128"/>
              <a:ea typeface="游ゴシック Medium" panose="020B0500000000000000" pitchFamily="50" charset="-128"/>
            </a:endParaRPr>
          </a:p>
          <a:p>
            <a:r>
              <a:rPr lang="en-US" altLang="ja-JP" sz="2000" dirty="0" smtClean="0">
                <a:solidFill>
                  <a:schemeClr val="accent1">
                    <a:lumMod val="75000"/>
                  </a:schemeClr>
                </a:solidFill>
                <a:latin typeface="游ゴシック Medium" panose="020B0500000000000000" pitchFamily="50" charset="-128"/>
                <a:ea typeface="游ゴシック Medium" panose="020B0500000000000000" pitchFamily="50" charset="-128"/>
              </a:rPr>
              <a:t>〔</a:t>
            </a:r>
            <a:r>
              <a:rPr lang="ja-JP" altLang="en-US" sz="2000" dirty="0" smtClean="0">
                <a:solidFill>
                  <a:schemeClr val="accent1">
                    <a:lumMod val="75000"/>
                  </a:schemeClr>
                </a:solidFill>
                <a:latin typeface="游ゴシック Medium" panose="020B0500000000000000" pitchFamily="50" charset="-128"/>
                <a:ea typeface="游ゴシック Medium" panose="020B0500000000000000" pitchFamily="50" charset="-128"/>
              </a:rPr>
              <a:t>洗浄</a:t>
            </a:r>
            <a:r>
              <a:rPr lang="ja-JP" altLang="en-US" sz="2000" dirty="0">
                <a:solidFill>
                  <a:schemeClr val="accent1">
                    <a:lumMod val="75000"/>
                  </a:schemeClr>
                </a:solidFill>
                <a:latin typeface="游ゴシック Medium" panose="020B0500000000000000" pitchFamily="50" charset="-128"/>
                <a:ea typeface="游ゴシック Medium" panose="020B0500000000000000" pitchFamily="50" charset="-128"/>
              </a:rPr>
              <a:t>・吸引</a:t>
            </a:r>
            <a:r>
              <a:rPr lang="ja-JP" altLang="en-US" sz="2000" dirty="0" smtClean="0">
                <a:solidFill>
                  <a:schemeClr val="accent1">
                    <a:lumMod val="75000"/>
                  </a:schemeClr>
                </a:solidFill>
                <a:latin typeface="游ゴシック Medium" panose="020B0500000000000000" pitchFamily="50" charset="-128"/>
                <a:ea typeface="游ゴシック Medium" panose="020B0500000000000000" pitchFamily="50" charset="-128"/>
              </a:rPr>
              <a:t>装置</a:t>
            </a:r>
            <a:r>
              <a:rPr lang="en-US" altLang="ja-JP" sz="2000" dirty="0" smtClean="0">
                <a:solidFill>
                  <a:schemeClr val="accent1">
                    <a:lumMod val="75000"/>
                  </a:schemeClr>
                </a:solidFill>
                <a:latin typeface="游ゴシック Medium" panose="020B0500000000000000" pitchFamily="50" charset="-128"/>
                <a:ea typeface="游ゴシック Medium" panose="020B0500000000000000" pitchFamily="50" charset="-128"/>
              </a:rPr>
              <a:t>〕</a:t>
            </a:r>
            <a:endParaRPr lang="en-US" altLang="ja-JP" sz="2000" dirty="0">
              <a:solidFill>
                <a:schemeClr val="accent1">
                  <a:lumMod val="75000"/>
                </a:schemeClr>
              </a:solidFill>
              <a:latin typeface="游ゴシック Medium" panose="020B0500000000000000" pitchFamily="50" charset="-128"/>
              <a:ea typeface="游ゴシック Medium" panose="020B0500000000000000" pitchFamily="50" charset="-128"/>
            </a:endParaRPr>
          </a:p>
          <a:p>
            <a:r>
              <a:rPr lang="ja-JP" altLang="en-US" sz="2000" dirty="0" smtClean="0">
                <a:solidFill>
                  <a:schemeClr val="accent1">
                    <a:lumMod val="75000"/>
                  </a:schemeClr>
                </a:solidFill>
                <a:latin typeface="游ゴシック Medium" panose="020B0500000000000000" pitchFamily="50" charset="-128"/>
                <a:ea typeface="游ゴシック Medium" panose="020B0500000000000000" pitchFamily="50" charset="-128"/>
              </a:rPr>
              <a:t>・</a:t>
            </a:r>
            <a:r>
              <a:rPr lang="ja-JP" altLang="en-US" sz="2000" dirty="0" smtClean="0">
                <a:latin typeface="游ゴシック Medium" panose="020B0500000000000000" pitchFamily="50" charset="-128"/>
                <a:ea typeface="游ゴシック Medium" panose="020B0500000000000000" pitchFamily="50" charset="-128"/>
              </a:rPr>
              <a:t>洗浄</a:t>
            </a:r>
            <a:r>
              <a:rPr lang="ja-JP" altLang="en-US" sz="2000" dirty="0">
                <a:latin typeface="游ゴシック Medium" panose="020B0500000000000000" pitchFamily="50" charset="-128"/>
                <a:ea typeface="游ゴシック Medium" panose="020B0500000000000000" pitchFamily="50" charset="-128"/>
              </a:rPr>
              <a:t>装置</a:t>
            </a:r>
            <a:r>
              <a:rPr lang="ja-JP" altLang="en-US" sz="2000" dirty="0" smtClean="0">
                <a:latin typeface="游ゴシック Medium" panose="020B0500000000000000" pitchFamily="50" charset="-128"/>
                <a:ea typeface="游ゴシック Medium" panose="020B0500000000000000" pitchFamily="50" charset="-128"/>
              </a:rPr>
              <a:t>は，生理</a:t>
            </a:r>
            <a:r>
              <a:rPr lang="ja-JP" altLang="en-US" sz="2000" dirty="0">
                <a:latin typeface="游ゴシック Medium" panose="020B0500000000000000" pitchFamily="50" charset="-128"/>
                <a:ea typeface="游ゴシック Medium" panose="020B0500000000000000" pitchFamily="50" charset="-128"/>
              </a:rPr>
              <a:t>食塩液を加圧</a:t>
            </a:r>
            <a:r>
              <a:rPr lang="ja-JP" altLang="en-US" sz="2000" dirty="0" smtClean="0">
                <a:latin typeface="游ゴシック Medium" panose="020B0500000000000000" pitchFamily="50" charset="-128"/>
                <a:ea typeface="游ゴシック Medium" panose="020B0500000000000000" pitchFamily="50" charset="-128"/>
              </a:rPr>
              <a:t>し，出血点</a:t>
            </a:r>
            <a:r>
              <a:rPr lang="ja-JP" altLang="en-US" sz="2000" dirty="0">
                <a:latin typeface="游ゴシック Medium" panose="020B0500000000000000" pitchFamily="50" charset="-128"/>
                <a:ea typeface="游ゴシック Medium" panose="020B0500000000000000" pitchFamily="50" charset="-128"/>
              </a:rPr>
              <a:t>の確認や洗浄のために使用</a:t>
            </a:r>
            <a:r>
              <a:rPr lang="ja-JP" altLang="en-US" sz="2000" dirty="0" smtClean="0">
                <a:latin typeface="游ゴシック Medium" panose="020B0500000000000000" pitchFamily="50" charset="-128"/>
                <a:ea typeface="游ゴシック Medium" panose="020B0500000000000000" pitchFamily="50" charset="-128"/>
              </a:rPr>
              <a:t>する</a:t>
            </a:r>
            <a:endParaRPr lang="en-US" altLang="ja-JP" sz="2000" dirty="0">
              <a:latin typeface="游ゴシック Medium" panose="020B0500000000000000" pitchFamily="50" charset="-128"/>
              <a:ea typeface="游ゴシック Medium" panose="020B0500000000000000" pitchFamily="50" charset="-128"/>
            </a:endParaRPr>
          </a:p>
          <a:p>
            <a:r>
              <a:rPr lang="ja-JP" altLang="en-US" sz="2000" dirty="0" smtClean="0">
                <a:solidFill>
                  <a:schemeClr val="accent1">
                    <a:lumMod val="75000"/>
                  </a:schemeClr>
                </a:solidFill>
                <a:latin typeface="游ゴシック Medium" panose="020B0500000000000000" pitchFamily="50" charset="-128"/>
                <a:ea typeface="游ゴシック Medium" panose="020B0500000000000000" pitchFamily="50" charset="-128"/>
              </a:rPr>
              <a:t>・</a:t>
            </a:r>
            <a:r>
              <a:rPr lang="ja-JP" altLang="en-US" sz="2000" dirty="0" smtClean="0">
                <a:latin typeface="游ゴシック Medium" panose="020B0500000000000000" pitchFamily="50" charset="-128"/>
                <a:ea typeface="游ゴシック Medium" panose="020B0500000000000000" pitchFamily="50" charset="-128"/>
              </a:rPr>
              <a:t>吸引</a:t>
            </a:r>
            <a:r>
              <a:rPr lang="ja-JP" altLang="en-US" sz="2000" dirty="0">
                <a:latin typeface="游ゴシック Medium" panose="020B0500000000000000" pitchFamily="50" charset="-128"/>
                <a:ea typeface="游ゴシック Medium" panose="020B0500000000000000" pitchFamily="50" charset="-128"/>
              </a:rPr>
              <a:t>装置</a:t>
            </a:r>
            <a:r>
              <a:rPr lang="ja-JP" altLang="en-US" sz="2000" dirty="0" smtClean="0">
                <a:latin typeface="游ゴシック Medium" panose="020B0500000000000000" pitchFamily="50" charset="-128"/>
                <a:ea typeface="游ゴシック Medium" panose="020B0500000000000000" pitchFamily="50" charset="-128"/>
              </a:rPr>
              <a:t>は，出血や</a:t>
            </a:r>
            <a:r>
              <a:rPr lang="ja-JP" altLang="en-US" sz="2000" dirty="0">
                <a:latin typeface="游ゴシック Medium" panose="020B0500000000000000" pitchFamily="50" charset="-128"/>
                <a:ea typeface="游ゴシック Medium" panose="020B0500000000000000" pitchFamily="50" charset="-128"/>
              </a:rPr>
              <a:t>洗浄液を吸引するととも</a:t>
            </a:r>
            <a:r>
              <a:rPr lang="ja-JP" altLang="en-US" sz="2000" dirty="0" smtClean="0">
                <a:latin typeface="游ゴシック Medium" panose="020B0500000000000000" pitchFamily="50" charset="-128"/>
                <a:ea typeface="游ゴシック Medium" panose="020B0500000000000000" pitchFamily="50" charset="-128"/>
              </a:rPr>
              <a:t>に，電気</a:t>
            </a:r>
            <a:r>
              <a:rPr lang="ja-JP" altLang="en-US" sz="2000" dirty="0">
                <a:latin typeface="游ゴシック Medium" panose="020B0500000000000000" pitchFamily="50" charset="-128"/>
                <a:ea typeface="游ゴシック Medium" panose="020B0500000000000000" pitchFamily="50" charset="-128"/>
              </a:rPr>
              <a:t>メスの使用により発生した煙を吸引する</a:t>
            </a:r>
            <a:r>
              <a:rPr lang="ja-JP" altLang="en-US" sz="2000" dirty="0" err="1" smtClean="0">
                <a:latin typeface="游ゴシック Medium" panose="020B0500000000000000" pitchFamily="50" charset="-128"/>
                <a:ea typeface="游ゴシック Medium" panose="020B0500000000000000" pitchFamily="50" charset="-128"/>
              </a:rPr>
              <a:t>こ</a:t>
            </a:r>
            <a:endParaRPr lang="en-US" altLang="ja-JP" sz="2000" dirty="0" smtClean="0">
              <a:latin typeface="游ゴシック Medium" panose="020B0500000000000000" pitchFamily="50" charset="-128"/>
              <a:ea typeface="游ゴシック Medium" panose="020B0500000000000000" pitchFamily="50" charset="-128"/>
            </a:endParaRPr>
          </a:p>
          <a:p>
            <a:r>
              <a:rPr lang="ja-JP" altLang="en-US" sz="2000" dirty="0">
                <a:latin typeface="游ゴシック Medium" panose="020B0500000000000000" pitchFamily="50" charset="-128"/>
                <a:ea typeface="游ゴシック Medium" panose="020B0500000000000000" pitchFamily="50" charset="-128"/>
              </a:rPr>
              <a:t>　</a:t>
            </a:r>
            <a:r>
              <a:rPr lang="ja-JP" altLang="en-US" sz="2000" dirty="0" smtClean="0">
                <a:latin typeface="游ゴシック Medium" panose="020B0500000000000000" pitchFamily="50" charset="-128"/>
                <a:ea typeface="游ゴシック Medium" panose="020B0500000000000000" pitchFamily="50" charset="-128"/>
              </a:rPr>
              <a:t>とで</a:t>
            </a:r>
            <a:r>
              <a:rPr lang="ja-JP" altLang="en-US" sz="2000" dirty="0">
                <a:latin typeface="游ゴシック Medium" panose="020B0500000000000000" pitchFamily="50" charset="-128"/>
                <a:ea typeface="游ゴシック Medium" panose="020B0500000000000000" pitchFamily="50" charset="-128"/>
              </a:rPr>
              <a:t>視野を確保する役割が</a:t>
            </a:r>
            <a:r>
              <a:rPr lang="ja-JP" altLang="en-US" sz="2000" dirty="0" smtClean="0">
                <a:latin typeface="游ゴシック Medium" panose="020B0500000000000000" pitchFamily="50" charset="-128"/>
                <a:ea typeface="游ゴシック Medium" panose="020B0500000000000000" pitchFamily="50" charset="-128"/>
              </a:rPr>
              <a:t>ある</a:t>
            </a:r>
            <a:endParaRPr lang="en-US" altLang="ja-JP" sz="2000" dirty="0">
              <a:latin typeface="游ゴシック Medium" panose="020B0500000000000000" pitchFamily="50" charset="-128"/>
              <a:ea typeface="游ゴシック Medium" panose="020B0500000000000000" pitchFamily="50" charset="-128"/>
            </a:endParaRPr>
          </a:p>
        </p:txBody>
      </p:sp>
      <p:sp>
        <p:nvSpPr>
          <p:cNvPr id="37" name="テキスト ボックス 36">
            <a:extLst>
              <a:ext uri="{FF2B5EF4-FFF2-40B4-BE49-F238E27FC236}">
                <a16:creationId xmlns:a16="http://schemas.microsoft.com/office/drawing/2014/main" id="{75607172-B3C0-41EC-B277-B2095BF40F8A}"/>
              </a:ext>
            </a:extLst>
          </p:cNvPr>
          <p:cNvSpPr txBox="1"/>
          <p:nvPr/>
        </p:nvSpPr>
        <p:spPr>
          <a:xfrm>
            <a:off x="1363716" y="341326"/>
            <a:ext cx="9669494" cy="584775"/>
          </a:xfrm>
          <a:prstGeom prst="rect">
            <a:avLst/>
          </a:prstGeom>
          <a:noFill/>
        </p:spPr>
        <p:txBody>
          <a:bodyPr wrap="square" rtlCol="0">
            <a:spAutoFit/>
          </a:bodyPr>
          <a:lstStyle/>
          <a:p>
            <a:r>
              <a:rPr kumimoji="1" lang="ja-JP" altLang="en-US" sz="3200" b="1" dirty="0">
                <a:solidFill>
                  <a:schemeClr val="accent1">
                    <a:lumMod val="75000"/>
                  </a:schemeClr>
                </a:solidFill>
                <a:latin typeface="游ゴシック Medium" panose="020B0500000000000000" pitchFamily="50" charset="-128"/>
                <a:ea typeface="游ゴシック Medium" panose="020B0500000000000000" pitchFamily="50" charset="-128"/>
              </a:rPr>
              <a:t>内視鏡外科で用いられる機器</a:t>
            </a:r>
            <a:r>
              <a:rPr kumimoji="1" lang="en-US" altLang="ja-JP" sz="3200" b="1" dirty="0">
                <a:solidFill>
                  <a:schemeClr val="accent1">
                    <a:lumMod val="75000"/>
                  </a:schemeClr>
                </a:solidFill>
                <a:latin typeface="游ゴシック Medium" panose="020B0500000000000000" pitchFamily="50" charset="-128"/>
                <a:ea typeface="游ゴシック Medium" panose="020B0500000000000000" pitchFamily="50" charset="-128"/>
              </a:rPr>
              <a:t>(</a:t>
            </a:r>
            <a:r>
              <a:rPr kumimoji="1" lang="ja-JP" altLang="en-US" sz="3200" b="1" dirty="0">
                <a:solidFill>
                  <a:schemeClr val="accent1">
                    <a:lumMod val="75000"/>
                  </a:schemeClr>
                </a:solidFill>
                <a:latin typeface="游ゴシック Medium" panose="020B0500000000000000" pitchFamily="50" charset="-128"/>
                <a:ea typeface="游ゴシック Medium" panose="020B0500000000000000" pitchFamily="50" charset="-128"/>
              </a:rPr>
              <a:t>器機）の</a:t>
            </a:r>
            <a:r>
              <a:rPr lang="ja-JP" altLang="en-US" sz="3200" b="1" dirty="0" smtClean="0">
                <a:solidFill>
                  <a:schemeClr val="accent1">
                    <a:lumMod val="75000"/>
                  </a:schemeClr>
                </a:solidFill>
                <a:latin typeface="游ゴシック Medium" panose="020B0500000000000000" pitchFamily="50" charset="-128"/>
                <a:ea typeface="游ゴシック Medium" panose="020B0500000000000000" pitchFamily="50" charset="-128"/>
              </a:rPr>
              <a:t>名称，役割➊</a:t>
            </a:r>
            <a:r>
              <a:rPr lang="ja-JP" altLang="en-US" sz="3200" b="1" dirty="0">
                <a:solidFill>
                  <a:schemeClr val="accent1">
                    <a:lumMod val="75000"/>
                  </a:schemeClr>
                </a:solidFill>
                <a:latin typeface="游ゴシック Medium" panose="020B0500000000000000" pitchFamily="50" charset="-128"/>
                <a:ea typeface="游ゴシック Medium" panose="020B0500000000000000" pitchFamily="50" charset="-128"/>
              </a:rPr>
              <a:t>　</a:t>
            </a:r>
            <a:endParaRPr kumimoji="1" lang="ja-JP" altLang="en-US" sz="3200" b="1" dirty="0">
              <a:solidFill>
                <a:schemeClr val="accent1">
                  <a:lumMod val="75000"/>
                </a:schemeClr>
              </a:solidFill>
              <a:latin typeface="游ゴシック Medium" panose="020B0500000000000000" pitchFamily="50" charset="-128"/>
              <a:ea typeface="游ゴシック Medium" panose="020B0500000000000000" pitchFamily="50" charset="-128"/>
            </a:endParaRPr>
          </a:p>
        </p:txBody>
      </p:sp>
      <p:sp>
        <p:nvSpPr>
          <p:cNvPr id="5" name="テキスト ボックス 4"/>
          <p:cNvSpPr txBox="1"/>
          <p:nvPr/>
        </p:nvSpPr>
        <p:spPr>
          <a:xfrm>
            <a:off x="7028477" y="6550223"/>
            <a:ext cx="4982547" cy="307777"/>
          </a:xfrm>
          <a:prstGeom prst="rect">
            <a:avLst/>
          </a:prstGeom>
          <a:noFill/>
        </p:spPr>
        <p:txBody>
          <a:bodyPr wrap="square" rtlCol="0">
            <a:spAutoFit/>
          </a:bodyPr>
          <a:lstStyle/>
          <a:p>
            <a:pPr algn="r"/>
            <a:r>
              <a:rPr lang="ja-JP" altLang="en-US" sz="1400" dirty="0"/>
              <a:t>🄫医学書院</a:t>
            </a:r>
            <a:r>
              <a:rPr lang="en-US" altLang="ja-JP" sz="1400" dirty="0" smtClean="0"/>
              <a:t>2021</a:t>
            </a:r>
            <a:r>
              <a:rPr lang="ja-JP" altLang="en-US" sz="1400" dirty="0" smtClean="0"/>
              <a:t>　無断</a:t>
            </a:r>
            <a:r>
              <a:rPr lang="ja-JP" altLang="en-US" sz="1400" dirty="0"/>
              <a:t>複製禁止</a:t>
            </a:r>
            <a:endParaRPr kumimoji="1" lang="ja-JP" altLang="en-US" sz="1400" dirty="0"/>
          </a:p>
        </p:txBody>
      </p:sp>
    </p:spTree>
    <p:extLst>
      <p:ext uri="{BB962C8B-B14F-4D97-AF65-F5344CB8AC3E}">
        <p14:creationId xmlns:p14="http://schemas.microsoft.com/office/powerpoint/2010/main" val="1420027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2FA412B6-8EBF-475D-BD24-20F3391FF341}"/>
              </a:ext>
            </a:extLst>
          </p:cNvPr>
          <p:cNvSpPr txBox="1"/>
          <p:nvPr/>
        </p:nvSpPr>
        <p:spPr>
          <a:xfrm>
            <a:off x="971368" y="1356089"/>
            <a:ext cx="9952727" cy="2554545"/>
          </a:xfrm>
          <a:prstGeom prst="rect">
            <a:avLst/>
          </a:prstGeom>
          <a:noFill/>
        </p:spPr>
        <p:txBody>
          <a:bodyPr wrap="square">
            <a:spAutoFit/>
          </a:bodyPr>
          <a:lstStyle/>
          <a:p>
            <a:r>
              <a:rPr lang="en-US" altLang="ja-JP" sz="2000" dirty="0" smtClean="0">
                <a:solidFill>
                  <a:schemeClr val="accent1">
                    <a:lumMod val="75000"/>
                  </a:schemeClr>
                </a:solidFill>
                <a:latin typeface="游ゴシック Medium" panose="020B0500000000000000" pitchFamily="50" charset="-128"/>
                <a:ea typeface="游ゴシック Medium" panose="020B0500000000000000" pitchFamily="50" charset="-128"/>
              </a:rPr>
              <a:t>〔</a:t>
            </a:r>
            <a:r>
              <a:rPr lang="ja-JP" altLang="en-US" sz="2000" dirty="0" smtClean="0">
                <a:solidFill>
                  <a:schemeClr val="accent1">
                    <a:lumMod val="75000"/>
                  </a:schemeClr>
                </a:solidFill>
                <a:latin typeface="游ゴシック Medium" panose="020B0500000000000000" pitchFamily="50" charset="-128"/>
                <a:ea typeface="游ゴシック Medium" panose="020B0500000000000000" pitchFamily="50" charset="-128"/>
              </a:rPr>
              <a:t>超音波</a:t>
            </a:r>
            <a:r>
              <a:rPr lang="ja-JP" altLang="en-US" sz="2000" dirty="0">
                <a:solidFill>
                  <a:schemeClr val="accent1">
                    <a:lumMod val="75000"/>
                  </a:schemeClr>
                </a:solidFill>
                <a:latin typeface="游ゴシック Medium" panose="020B0500000000000000" pitchFamily="50" charset="-128"/>
                <a:ea typeface="游ゴシック Medium" panose="020B0500000000000000" pitchFamily="50" charset="-128"/>
              </a:rPr>
              <a:t>切開凝固</a:t>
            </a:r>
            <a:r>
              <a:rPr lang="ja-JP" altLang="en-US" sz="2000" dirty="0" smtClean="0">
                <a:solidFill>
                  <a:schemeClr val="accent1">
                    <a:lumMod val="75000"/>
                  </a:schemeClr>
                </a:solidFill>
                <a:latin typeface="游ゴシック Medium" panose="020B0500000000000000" pitchFamily="50" charset="-128"/>
                <a:ea typeface="游ゴシック Medium" panose="020B0500000000000000" pitchFamily="50" charset="-128"/>
              </a:rPr>
              <a:t>装置</a:t>
            </a:r>
            <a:r>
              <a:rPr lang="en-US" altLang="ja-JP" sz="2000" dirty="0" smtClean="0">
                <a:solidFill>
                  <a:schemeClr val="accent1">
                    <a:lumMod val="75000"/>
                  </a:schemeClr>
                </a:solidFill>
                <a:latin typeface="游ゴシック Medium" panose="020B0500000000000000" pitchFamily="50" charset="-128"/>
                <a:ea typeface="游ゴシック Medium" panose="020B0500000000000000" pitchFamily="50" charset="-128"/>
              </a:rPr>
              <a:t>〕</a:t>
            </a:r>
            <a:endParaRPr lang="en-US" altLang="ja-JP" sz="2000" dirty="0">
              <a:solidFill>
                <a:schemeClr val="accent1">
                  <a:lumMod val="75000"/>
                </a:schemeClr>
              </a:solidFill>
              <a:latin typeface="游ゴシック Medium" panose="020B0500000000000000" pitchFamily="50" charset="-128"/>
              <a:ea typeface="游ゴシック Medium" panose="020B0500000000000000" pitchFamily="50" charset="-128"/>
            </a:endParaRPr>
          </a:p>
          <a:p>
            <a:r>
              <a:rPr lang="ja-JP" altLang="en-US" sz="2000" dirty="0">
                <a:solidFill>
                  <a:schemeClr val="accent1">
                    <a:lumMod val="75000"/>
                  </a:schemeClr>
                </a:solidFill>
                <a:latin typeface="游ゴシック Medium" panose="020B0500000000000000" pitchFamily="50" charset="-128"/>
                <a:ea typeface="游ゴシック Medium" panose="020B0500000000000000" pitchFamily="50" charset="-128"/>
              </a:rPr>
              <a:t>・</a:t>
            </a:r>
            <a:r>
              <a:rPr lang="ja-JP" altLang="en-US" sz="2000" dirty="0">
                <a:latin typeface="游ゴシック Medium" panose="020B0500000000000000" pitchFamily="50" charset="-128"/>
                <a:ea typeface="游ゴシック Medium" panose="020B0500000000000000" pitchFamily="50" charset="-128"/>
              </a:rPr>
              <a:t>ブレードの先端</a:t>
            </a:r>
            <a:r>
              <a:rPr lang="ja-JP" altLang="en-US" sz="2000" dirty="0" smtClean="0">
                <a:latin typeface="游ゴシック Medium" panose="020B0500000000000000" pitchFamily="50" charset="-128"/>
                <a:ea typeface="游ゴシック Medium" panose="020B0500000000000000" pitchFamily="50" charset="-128"/>
              </a:rPr>
              <a:t>が，</a:t>
            </a:r>
            <a:r>
              <a:rPr lang="en-US" altLang="ja-JP" sz="2000" dirty="0" smtClean="0">
                <a:latin typeface="游ゴシック Medium" panose="020B0500000000000000" pitchFamily="50" charset="-128"/>
                <a:ea typeface="游ゴシック Medium" panose="020B0500000000000000" pitchFamily="50" charset="-128"/>
              </a:rPr>
              <a:t>100μm</a:t>
            </a:r>
            <a:r>
              <a:rPr lang="ja-JP" altLang="en-US" sz="2000" dirty="0">
                <a:latin typeface="游ゴシック Medium" panose="020B0500000000000000" pitchFamily="50" charset="-128"/>
                <a:ea typeface="游ゴシック Medium" panose="020B0500000000000000" pitchFamily="50" charset="-128"/>
              </a:rPr>
              <a:t>前後で約</a:t>
            </a:r>
            <a:r>
              <a:rPr lang="en-US" altLang="ja-JP" sz="2000" dirty="0">
                <a:latin typeface="游ゴシック Medium" panose="020B0500000000000000" pitchFamily="50" charset="-128"/>
                <a:ea typeface="游ゴシック Medium" panose="020B0500000000000000" pitchFamily="50" charset="-128"/>
              </a:rPr>
              <a:t>5</a:t>
            </a:r>
            <a:r>
              <a:rPr lang="ja-JP" altLang="en-US" sz="2000" dirty="0">
                <a:latin typeface="游ゴシック Medium" panose="020B0500000000000000" pitchFamily="50" charset="-128"/>
                <a:ea typeface="游ゴシック Medium" panose="020B0500000000000000" pitchFamily="50" charset="-128"/>
              </a:rPr>
              <a:t>万回</a:t>
            </a:r>
            <a:r>
              <a:rPr lang="en-US" altLang="ja-JP" sz="2000" dirty="0">
                <a:latin typeface="游ゴシック Medium" panose="020B0500000000000000" pitchFamily="50" charset="-128"/>
                <a:ea typeface="游ゴシック Medium" panose="020B0500000000000000" pitchFamily="50" charset="-128"/>
              </a:rPr>
              <a:t>/</a:t>
            </a:r>
            <a:r>
              <a:rPr lang="ja-JP" altLang="en-US" sz="2000" dirty="0">
                <a:latin typeface="游ゴシック Medium" panose="020B0500000000000000" pitchFamily="50" charset="-128"/>
                <a:ea typeface="游ゴシック Medium" panose="020B0500000000000000" pitchFamily="50" charset="-128"/>
              </a:rPr>
              <a:t>分振動することにより接触していた</a:t>
            </a:r>
            <a:r>
              <a:rPr lang="ja-JP" altLang="en-US" sz="2000" dirty="0" smtClean="0">
                <a:latin typeface="游ゴシック Medium" panose="020B0500000000000000" pitchFamily="50" charset="-128"/>
                <a:ea typeface="游ゴシック Medium" panose="020B0500000000000000" pitchFamily="50" charset="-128"/>
              </a:rPr>
              <a:t>組</a:t>
            </a:r>
            <a:endParaRPr lang="en-US" altLang="ja-JP" sz="2000" dirty="0" smtClean="0">
              <a:latin typeface="游ゴシック Medium" panose="020B0500000000000000" pitchFamily="50" charset="-128"/>
              <a:ea typeface="游ゴシック Medium" panose="020B0500000000000000" pitchFamily="50" charset="-128"/>
            </a:endParaRPr>
          </a:p>
          <a:p>
            <a:r>
              <a:rPr lang="ja-JP" altLang="en-US" sz="2000" dirty="0">
                <a:latin typeface="游ゴシック Medium" panose="020B0500000000000000" pitchFamily="50" charset="-128"/>
                <a:ea typeface="游ゴシック Medium" panose="020B0500000000000000" pitchFamily="50" charset="-128"/>
              </a:rPr>
              <a:t>　</a:t>
            </a:r>
            <a:r>
              <a:rPr lang="ja-JP" altLang="en-US" sz="2000" dirty="0" smtClean="0">
                <a:latin typeface="游ゴシック Medium" panose="020B0500000000000000" pitchFamily="50" charset="-128"/>
                <a:ea typeface="游ゴシック Medium" panose="020B0500000000000000" pitchFamily="50" charset="-128"/>
              </a:rPr>
              <a:t>織</a:t>
            </a:r>
            <a:r>
              <a:rPr lang="ja-JP" altLang="en-US" sz="2000" dirty="0">
                <a:latin typeface="游ゴシック Medium" panose="020B0500000000000000" pitchFamily="50" charset="-128"/>
                <a:ea typeface="游ゴシック Medium" panose="020B0500000000000000" pitchFamily="50" charset="-128"/>
              </a:rPr>
              <a:t>を物理的に切開</a:t>
            </a:r>
            <a:r>
              <a:rPr lang="ja-JP" altLang="en-US" sz="2000" dirty="0" smtClean="0">
                <a:latin typeface="游ゴシック Medium" panose="020B0500000000000000" pitchFamily="50" charset="-128"/>
                <a:ea typeface="游ゴシック Medium" panose="020B0500000000000000" pitchFamily="50" charset="-128"/>
              </a:rPr>
              <a:t>し，摩擦</a:t>
            </a:r>
            <a:r>
              <a:rPr lang="ja-JP" altLang="en-US" sz="2000" dirty="0">
                <a:latin typeface="游ゴシック Medium" panose="020B0500000000000000" pitchFamily="50" charset="-128"/>
                <a:ea typeface="游ゴシック Medium" panose="020B0500000000000000" pitchFamily="50" charset="-128"/>
              </a:rPr>
              <a:t>による熱で凝固</a:t>
            </a:r>
            <a:r>
              <a:rPr lang="ja-JP" altLang="en-US" sz="2000" dirty="0" smtClean="0">
                <a:latin typeface="游ゴシック Medium" panose="020B0500000000000000" pitchFamily="50" charset="-128"/>
                <a:ea typeface="游ゴシック Medium" panose="020B0500000000000000" pitchFamily="50" charset="-128"/>
              </a:rPr>
              <a:t>させる</a:t>
            </a:r>
            <a:endParaRPr lang="en-US" altLang="ja-JP" sz="2000" dirty="0" smtClean="0">
              <a:latin typeface="游ゴシック Medium" panose="020B0500000000000000" pitchFamily="50" charset="-128"/>
              <a:ea typeface="游ゴシック Medium" panose="020B0500000000000000" pitchFamily="50" charset="-128"/>
            </a:endParaRPr>
          </a:p>
          <a:p>
            <a:r>
              <a:rPr lang="ja-JP" altLang="en-US" sz="2000" dirty="0" smtClean="0">
                <a:solidFill>
                  <a:schemeClr val="accent1">
                    <a:lumMod val="75000"/>
                  </a:schemeClr>
                </a:solidFill>
                <a:latin typeface="游ゴシック Medium" panose="020B0500000000000000" pitchFamily="50" charset="-128"/>
                <a:ea typeface="游ゴシック Medium" panose="020B0500000000000000" pitchFamily="50" charset="-128"/>
              </a:rPr>
              <a:t>・</a:t>
            </a:r>
            <a:r>
              <a:rPr lang="ja-JP" altLang="en-US" sz="2000" dirty="0" smtClean="0">
                <a:latin typeface="游ゴシック Medium" panose="020B0500000000000000" pitchFamily="50" charset="-128"/>
                <a:ea typeface="游ゴシック Medium" panose="020B0500000000000000" pitchFamily="50" charset="-128"/>
              </a:rPr>
              <a:t>血管</a:t>
            </a:r>
            <a:r>
              <a:rPr lang="ja-JP" altLang="en-US" sz="2000" dirty="0">
                <a:latin typeface="游ゴシック Medium" panose="020B0500000000000000" pitchFamily="50" charset="-128"/>
                <a:ea typeface="游ゴシック Medium" panose="020B0500000000000000" pitchFamily="50" charset="-128"/>
              </a:rPr>
              <a:t>やリンパ管（</a:t>
            </a:r>
            <a:r>
              <a:rPr lang="en-US" altLang="ja-JP" sz="2000" dirty="0">
                <a:latin typeface="游ゴシック Medium" panose="020B0500000000000000" pitchFamily="50" charset="-128"/>
                <a:ea typeface="游ゴシック Medium" panose="020B0500000000000000" pitchFamily="50" charset="-128"/>
              </a:rPr>
              <a:t>3</a:t>
            </a:r>
            <a:r>
              <a:rPr lang="ja-JP" altLang="en-US" sz="2000" dirty="0">
                <a:latin typeface="游ゴシック Medium" panose="020B0500000000000000" pitchFamily="50" charset="-128"/>
                <a:ea typeface="游ゴシック Medium" panose="020B0500000000000000" pitchFamily="50" charset="-128"/>
              </a:rPr>
              <a:t>～</a:t>
            </a:r>
            <a:r>
              <a:rPr lang="en-US" altLang="ja-JP" sz="2000" dirty="0">
                <a:latin typeface="游ゴシック Medium" panose="020B0500000000000000" pitchFamily="50" charset="-128"/>
                <a:ea typeface="游ゴシック Medium" panose="020B0500000000000000" pitchFamily="50" charset="-128"/>
              </a:rPr>
              <a:t>5㎜</a:t>
            </a:r>
            <a:r>
              <a:rPr lang="ja-JP" altLang="en-US" sz="2000" dirty="0">
                <a:latin typeface="游ゴシック Medium" panose="020B0500000000000000" pitchFamily="50" charset="-128"/>
                <a:ea typeface="游ゴシック Medium" panose="020B0500000000000000" pitchFamily="50" charset="-128"/>
              </a:rPr>
              <a:t>程度）に</a:t>
            </a:r>
            <a:r>
              <a:rPr lang="ja-JP" altLang="en-US" sz="2000" dirty="0" smtClean="0">
                <a:latin typeface="游ゴシック Medium" panose="020B0500000000000000" pitchFamily="50" charset="-128"/>
                <a:ea typeface="游ゴシック Medium" panose="020B0500000000000000" pitchFamily="50" charset="-128"/>
              </a:rPr>
              <a:t>対して，ブレード</a:t>
            </a:r>
            <a:r>
              <a:rPr lang="ja-JP" altLang="en-US" sz="2000" dirty="0">
                <a:latin typeface="游ゴシック Medium" panose="020B0500000000000000" pitchFamily="50" charset="-128"/>
                <a:ea typeface="游ゴシック Medium" panose="020B0500000000000000" pitchFamily="50" charset="-128"/>
              </a:rPr>
              <a:t>を把持しながら振動を加える</a:t>
            </a:r>
            <a:r>
              <a:rPr lang="ja-JP" altLang="en-US" sz="2000" dirty="0" err="1" smtClean="0">
                <a:latin typeface="游ゴシック Medium" panose="020B0500000000000000" pitchFamily="50" charset="-128"/>
                <a:ea typeface="游ゴシック Medium" panose="020B0500000000000000" pitchFamily="50" charset="-128"/>
              </a:rPr>
              <a:t>こ</a:t>
            </a:r>
            <a:r>
              <a:rPr lang="ja-JP" altLang="en-US" sz="2000" dirty="0" smtClean="0">
                <a:latin typeface="游ゴシック Medium" panose="020B0500000000000000" pitchFamily="50" charset="-128"/>
                <a:ea typeface="游ゴシック Medium" panose="020B0500000000000000" pitchFamily="50" charset="-128"/>
              </a:rPr>
              <a:t>　</a:t>
            </a:r>
            <a:endParaRPr lang="en-US" altLang="ja-JP" sz="2000" dirty="0" smtClean="0">
              <a:latin typeface="游ゴシック Medium" panose="020B0500000000000000" pitchFamily="50" charset="-128"/>
              <a:ea typeface="游ゴシック Medium" panose="020B0500000000000000" pitchFamily="50" charset="-128"/>
            </a:endParaRPr>
          </a:p>
          <a:p>
            <a:r>
              <a:rPr lang="ja-JP" altLang="en-US" sz="2000" dirty="0">
                <a:latin typeface="游ゴシック Medium" panose="020B0500000000000000" pitchFamily="50" charset="-128"/>
                <a:ea typeface="游ゴシック Medium" panose="020B0500000000000000" pitchFamily="50" charset="-128"/>
              </a:rPr>
              <a:t>　</a:t>
            </a:r>
            <a:r>
              <a:rPr lang="ja-JP" altLang="en-US" sz="2000" dirty="0" smtClean="0">
                <a:latin typeface="游ゴシック Medium" panose="020B0500000000000000" pitchFamily="50" charset="-128"/>
                <a:ea typeface="游ゴシック Medium" panose="020B0500000000000000" pitchFamily="50" charset="-128"/>
              </a:rPr>
              <a:t>とで，組織</a:t>
            </a:r>
            <a:r>
              <a:rPr lang="ja-JP" altLang="en-US" sz="2000" dirty="0">
                <a:latin typeface="游ゴシック Medium" panose="020B0500000000000000" pitchFamily="50" charset="-128"/>
                <a:ea typeface="游ゴシック Medium" panose="020B0500000000000000" pitchFamily="50" charset="-128"/>
              </a:rPr>
              <a:t>内部より温度を上昇</a:t>
            </a:r>
            <a:r>
              <a:rPr lang="ja-JP" altLang="en-US" sz="2000" dirty="0" smtClean="0">
                <a:latin typeface="游ゴシック Medium" panose="020B0500000000000000" pitchFamily="50" charset="-128"/>
                <a:ea typeface="游ゴシック Medium" panose="020B0500000000000000" pitchFamily="50" charset="-128"/>
              </a:rPr>
              <a:t>させる</a:t>
            </a:r>
            <a:endParaRPr lang="en-US" altLang="ja-JP" sz="2000" dirty="0">
              <a:latin typeface="游ゴシック Medium" panose="020B0500000000000000" pitchFamily="50" charset="-128"/>
              <a:ea typeface="游ゴシック Medium" panose="020B0500000000000000" pitchFamily="50" charset="-128"/>
            </a:endParaRPr>
          </a:p>
          <a:p>
            <a:r>
              <a:rPr lang="ja-JP" altLang="en-US" sz="2000" dirty="0">
                <a:solidFill>
                  <a:schemeClr val="accent1">
                    <a:lumMod val="75000"/>
                  </a:schemeClr>
                </a:solidFill>
                <a:latin typeface="游ゴシック Medium" panose="020B0500000000000000" pitchFamily="50" charset="-128"/>
                <a:ea typeface="游ゴシック Medium" panose="020B0500000000000000" pitchFamily="50" charset="-128"/>
              </a:rPr>
              <a:t>　</a:t>
            </a:r>
            <a:r>
              <a:rPr lang="ja-JP" altLang="en-US" sz="2000" dirty="0" smtClean="0">
                <a:solidFill>
                  <a:schemeClr val="accent1">
                    <a:lumMod val="75000"/>
                  </a:schemeClr>
                </a:solidFill>
                <a:latin typeface="游ゴシック Medium" panose="020B0500000000000000" pitchFamily="50" charset="-128"/>
                <a:ea typeface="游ゴシック Medium" panose="020B0500000000000000" pitchFamily="50" charset="-128"/>
              </a:rPr>
              <a:t>→</a:t>
            </a:r>
            <a:r>
              <a:rPr lang="ja-JP" altLang="en-US" sz="2000" dirty="0" smtClean="0">
                <a:latin typeface="游ゴシック Medium" panose="020B0500000000000000" pitchFamily="50" charset="-128"/>
                <a:ea typeface="游ゴシック Medium" panose="020B0500000000000000" pitchFamily="50" charset="-128"/>
              </a:rPr>
              <a:t>蛋白質</a:t>
            </a:r>
            <a:r>
              <a:rPr lang="ja-JP" altLang="en-US" sz="2000" dirty="0">
                <a:latin typeface="游ゴシック Medium" panose="020B0500000000000000" pitchFamily="50" charset="-128"/>
                <a:ea typeface="游ゴシック Medium" panose="020B0500000000000000" pitchFamily="50" charset="-128"/>
              </a:rPr>
              <a:t>が熱変性により接着物質を</a:t>
            </a:r>
            <a:r>
              <a:rPr lang="ja-JP" altLang="en-US" sz="2000" dirty="0" smtClean="0">
                <a:latin typeface="游ゴシック Medium" panose="020B0500000000000000" pitchFamily="50" charset="-128"/>
                <a:ea typeface="游ゴシック Medium" panose="020B0500000000000000" pitchFamily="50" charset="-128"/>
              </a:rPr>
              <a:t>発生</a:t>
            </a:r>
            <a:r>
              <a:rPr lang="ja-JP" altLang="en-US" sz="2000" dirty="0">
                <a:latin typeface="游ゴシック Medium" panose="020B0500000000000000" pitchFamily="50" charset="-128"/>
                <a:ea typeface="游ゴシック Medium" panose="020B0500000000000000" pitchFamily="50" charset="-128"/>
              </a:rPr>
              <a:t>し</a:t>
            </a:r>
            <a:r>
              <a:rPr lang="ja-JP" altLang="en-US" sz="2000" dirty="0" smtClean="0">
                <a:latin typeface="游ゴシック Medium" panose="020B0500000000000000" pitchFamily="50" charset="-128"/>
                <a:ea typeface="游ゴシック Medium" panose="020B0500000000000000" pitchFamily="50" charset="-128"/>
              </a:rPr>
              <a:t>，把持</a:t>
            </a:r>
            <a:r>
              <a:rPr lang="ja-JP" altLang="en-US" sz="2000" dirty="0">
                <a:latin typeface="游ゴシック Medium" panose="020B0500000000000000" pitchFamily="50" charset="-128"/>
                <a:ea typeface="游ゴシック Medium" panose="020B0500000000000000" pitchFamily="50" charset="-128"/>
              </a:rPr>
              <a:t>する圧力を加えることで血管や</a:t>
            </a:r>
            <a:r>
              <a:rPr lang="ja-JP" altLang="en-US" sz="2000" dirty="0" smtClean="0">
                <a:latin typeface="游ゴシック Medium" panose="020B0500000000000000" pitchFamily="50" charset="-128"/>
                <a:ea typeface="游ゴシック Medium" panose="020B0500000000000000" pitchFamily="50" charset="-128"/>
              </a:rPr>
              <a:t>リ</a:t>
            </a:r>
            <a:endParaRPr lang="en-US" altLang="ja-JP" sz="2000" dirty="0" smtClean="0">
              <a:latin typeface="游ゴシック Medium" panose="020B0500000000000000" pitchFamily="50" charset="-128"/>
              <a:ea typeface="游ゴシック Medium" panose="020B0500000000000000" pitchFamily="50" charset="-128"/>
            </a:endParaRPr>
          </a:p>
          <a:p>
            <a:r>
              <a:rPr lang="ja-JP" altLang="en-US" sz="2000" dirty="0">
                <a:latin typeface="游ゴシック Medium" panose="020B0500000000000000" pitchFamily="50" charset="-128"/>
                <a:ea typeface="游ゴシック Medium" panose="020B0500000000000000" pitchFamily="50" charset="-128"/>
              </a:rPr>
              <a:t>　</a:t>
            </a:r>
            <a:r>
              <a:rPr lang="ja-JP" altLang="en-US" sz="2000" dirty="0" smtClean="0">
                <a:latin typeface="游ゴシック Medium" panose="020B0500000000000000" pitchFamily="50" charset="-128"/>
                <a:ea typeface="游ゴシック Medium" panose="020B0500000000000000" pitchFamily="50" charset="-128"/>
              </a:rPr>
              <a:t>ンパ管</a:t>
            </a:r>
            <a:r>
              <a:rPr lang="ja-JP" altLang="en-US" sz="2000" dirty="0">
                <a:latin typeface="游ゴシック Medium" panose="020B0500000000000000" pitchFamily="50" charset="-128"/>
                <a:ea typeface="游ゴシック Medium" panose="020B0500000000000000" pitchFamily="50" charset="-128"/>
              </a:rPr>
              <a:t>をシール（癒合）</a:t>
            </a:r>
            <a:r>
              <a:rPr lang="ja-JP" altLang="en-US" sz="2000" dirty="0" smtClean="0">
                <a:latin typeface="游ゴシック Medium" panose="020B0500000000000000" pitchFamily="50" charset="-128"/>
                <a:ea typeface="游ゴシック Medium" panose="020B0500000000000000" pitchFamily="50" charset="-128"/>
              </a:rPr>
              <a:t>する</a:t>
            </a:r>
            <a:endParaRPr lang="en-US" altLang="ja-JP" sz="2000" dirty="0">
              <a:latin typeface="游ゴシック Medium" panose="020B0500000000000000" pitchFamily="50" charset="-128"/>
              <a:ea typeface="游ゴシック Medium" panose="020B0500000000000000" pitchFamily="50" charset="-128"/>
            </a:endParaRPr>
          </a:p>
          <a:p>
            <a:r>
              <a:rPr lang="ja-JP" altLang="en-US" sz="2000" dirty="0">
                <a:solidFill>
                  <a:schemeClr val="accent1">
                    <a:lumMod val="75000"/>
                  </a:schemeClr>
                </a:solidFill>
                <a:latin typeface="游ゴシック Medium" panose="020B0500000000000000" pitchFamily="50" charset="-128"/>
                <a:ea typeface="游ゴシック Medium" panose="020B0500000000000000" pitchFamily="50" charset="-128"/>
              </a:rPr>
              <a:t>・</a:t>
            </a:r>
            <a:r>
              <a:rPr lang="ja-JP" altLang="en-US" sz="2000" dirty="0">
                <a:latin typeface="游ゴシック Medium" panose="020B0500000000000000" pitchFamily="50" charset="-128"/>
                <a:ea typeface="游ゴシック Medium" panose="020B0500000000000000" pitchFamily="50" charset="-128"/>
              </a:rPr>
              <a:t>電気メスや</a:t>
            </a:r>
            <a:r>
              <a:rPr lang="ja-JP" altLang="en-US" sz="2000" dirty="0" smtClean="0">
                <a:latin typeface="游ゴシック Medium" panose="020B0500000000000000" pitchFamily="50" charset="-128"/>
                <a:ea typeface="游ゴシック Medium" panose="020B0500000000000000" pitchFamily="50" charset="-128"/>
              </a:rPr>
              <a:t>レーザに</a:t>
            </a:r>
            <a:r>
              <a:rPr lang="ja-JP" altLang="en-US" sz="2000" dirty="0">
                <a:latin typeface="游ゴシック Medium" panose="020B0500000000000000" pitchFamily="50" charset="-128"/>
                <a:ea typeface="游ゴシック Medium" panose="020B0500000000000000" pitchFamily="50" charset="-128"/>
              </a:rPr>
              <a:t>比べ低温で凝固作用が</a:t>
            </a:r>
            <a:r>
              <a:rPr lang="ja-JP" altLang="en-US" sz="2000" dirty="0" smtClean="0">
                <a:latin typeface="游ゴシック Medium" panose="020B0500000000000000" pitchFamily="50" charset="-128"/>
                <a:ea typeface="游ゴシック Medium" panose="020B0500000000000000" pitchFamily="50" charset="-128"/>
              </a:rPr>
              <a:t>得られ，煙</a:t>
            </a:r>
            <a:r>
              <a:rPr lang="ja-JP" altLang="en-US" sz="2000" dirty="0">
                <a:latin typeface="游ゴシック Medium" panose="020B0500000000000000" pitchFamily="50" charset="-128"/>
                <a:ea typeface="游ゴシック Medium" panose="020B0500000000000000" pitchFamily="50" charset="-128"/>
              </a:rPr>
              <a:t>の発生も</a:t>
            </a:r>
            <a:r>
              <a:rPr lang="ja-JP" altLang="en-US" sz="2000" dirty="0" smtClean="0">
                <a:latin typeface="游ゴシック Medium" panose="020B0500000000000000" pitchFamily="50" charset="-128"/>
                <a:ea typeface="游ゴシック Medium" panose="020B0500000000000000" pitchFamily="50" charset="-128"/>
              </a:rPr>
              <a:t>少ない</a:t>
            </a:r>
            <a:endParaRPr lang="en-US" altLang="ja-JP" sz="2000" dirty="0">
              <a:latin typeface="游ゴシック Medium" panose="020B0500000000000000" pitchFamily="50" charset="-128"/>
              <a:ea typeface="游ゴシック Medium" panose="020B0500000000000000" pitchFamily="50" charset="-128"/>
            </a:endParaRPr>
          </a:p>
        </p:txBody>
      </p:sp>
      <p:sp>
        <p:nvSpPr>
          <p:cNvPr id="9" name="テキスト ボックス 8">
            <a:extLst>
              <a:ext uri="{FF2B5EF4-FFF2-40B4-BE49-F238E27FC236}">
                <a16:creationId xmlns:a16="http://schemas.microsoft.com/office/drawing/2014/main" id="{C773CADD-1FB1-4BE2-A612-5D26DD8B0168}"/>
              </a:ext>
            </a:extLst>
          </p:cNvPr>
          <p:cNvSpPr txBox="1"/>
          <p:nvPr/>
        </p:nvSpPr>
        <p:spPr>
          <a:xfrm>
            <a:off x="971368" y="4181261"/>
            <a:ext cx="9952727" cy="19389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smtClean="0">
                <a:ln>
                  <a:noFill/>
                </a:ln>
                <a:solidFill>
                  <a:schemeClr val="accent1">
                    <a:lumMod val="75000"/>
                  </a:schemeClr>
                </a:solidFill>
                <a:effectLst/>
                <a:uLnTx/>
                <a:uFillTx/>
                <a:latin typeface="游ゴシック Medium" panose="020B0500000000000000" pitchFamily="50" charset="-128"/>
                <a:ea typeface="游ゴシック Medium" panose="020B0500000000000000" pitchFamily="50" charset="-128"/>
              </a:rPr>
              <a:t>〔</a:t>
            </a:r>
            <a:r>
              <a:rPr kumimoji="1" lang="ja-JP" altLang="en-US" sz="2000" b="0" i="0" u="none" strike="noStrike" kern="1200" cap="none" spc="0" normalizeH="0" baseline="0" noProof="0" dirty="0" smtClean="0">
                <a:ln>
                  <a:noFill/>
                </a:ln>
                <a:solidFill>
                  <a:schemeClr val="accent1">
                    <a:lumMod val="75000"/>
                  </a:schemeClr>
                </a:solidFill>
                <a:effectLst/>
                <a:uLnTx/>
                <a:uFillTx/>
                <a:latin typeface="游ゴシック Medium" panose="020B0500000000000000" pitchFamily="50" charset="-128"/>
                <a:ea typeface="游ゴシック Medium" panose="020B0500000000000000" pitchFamily="50" charset="-128"/>
              </a:rPr>
              <a:t>ベッセルシーリング装置</a:t>
            </a:r>
            <a:r>
              <a:rPr kumimoji="1" lang="en-US" altLang="ja-JP" sz="2000" b="0" i="0" u="none" strike="noStrike" kern="1200" cap="none" spc="0" normalizeH="0" baseline="0" noProof="0" dirty="0" smtClean="0">
                <a:ln>
                  <a:noFill/>
                </a:ln>
                <a:solidFill>
                  <a:schemeClr val="accent1">
                    <a:lumMod val="75000"/>
                  </a:schemeClr>
                </a:solidFill>
                <a:effectLst/>
                <a:uLnTx/>
                <a:uFillTx/>
                <a:latin typeface="游ゴシック Medium" panose="020B0500000000000000" pitchFamily="50" charset="-128"/>
                <a:ea typeface="游ゴシック Medium" panose="020B0500000000000000" pitchFamily="50" charset="-128"/>
              </a:rPr>
              <a:t>〕</a:t>
            </a:r>
            <a:endParaRPr kumimoji="1" lang="en-US" altLang="ja-JP" sz="2000" b="0" i="0" u="none" strike="noStrike" kern="1200" cap="none" spc="0" normalizeH="0" baseline="0" noProof="0" dirty="0">
              <a:ln>
                <a:noFill/>
              </a:ln>
              <a:solidFill>
                <a:schemeClr val="accent1">
                  <a:lumMod val="75000"/>
                </a:schemeClr>
              </a:solidFill>
              <a:effectLst/>
              <a:uLnTx/>
              <a:uFillTx/>
              <a:latin typeface="游ゴシック Medium" panose="020B0500000000000000" pitchFamily="50" charset="-128"/>
              <a:ea typeface="游ゴシック Medium" panose="020B05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chemeClr val="accent1">
                    <a:lumMod val="75000"/>
                  </a:schemeClr>
                </a:solidFill>
                <a:effectLst/>
                <a:uLnTx/>
                <a:uFillTx/>
                <a:latin typeface="游ゴシック Medium" panose="020B0500000000000000" pitchFamily="50" charset="-128"/>
                <a:ea typeface="游ゴシック Medium" panose="020B0500000000000000" pitchFamily="50" charset="-128"/>
              </a:rPr>
              <a:t>・</a:t>
            </a:r>
            <a:r>
              <a:rPr kumimoji="1" lang="ja-JP" altLang="en-US" sz="20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rPr>
              <a:t>自動温度調整機能が付加されたバイポーラ型電気</a:t>
            </a:r>
            <a:r>
              <a:rPr kumimoji="1" lang="ja-JP" altLang="en-US" sz="2000" b="0" i="0" u="none" strike="noStrike" kern="1200" cap="none" spc="0" normalizeH="0" baseline="0" noProof="0" dirty="0" smtClean="0">
                <a:ln>
                  <a:noFill/>
                </a:ln>
                <a:solidFill>
                  <a:prstClr val="black"/>
                </a:solidFill>
                <a:effectLst/>
                <a:uLnTx/>
                <a:uFillTx/>
                <a:latin typeface="游ゴシック Medium" panose="020B0500000000000000" pitchFamily="50" charset="-128"/>
                <a:ea typeface="游ゴシック Medium" panose="020B0500000000000000" pitchFamily="50" charset="-128"/>
              </a:rPr>
              <a:t>メス</a:t>
            </a:r>
            <a:endParaRPr kumimoji="1" lang="en-US" altLang="ja-JP" sz="2000" b="0" i="0" u="none" strike="noStrike" kern="1200" cap="none" spc="0" normalizeH="0" baseline="0" noProof="0" dirty="0" smtClean="0">
              <a:ln>
                <a:noFill/>
              </a:ln>
              <a:solidFill>
                <a:prstClr val="black"/>
              </a:solidFill>
              <a:effectLst/>
              <a:uLnTx/>
              <a:uFillTx/>
              <a:latin typeface="游ゴシック Medium" panose="020B0500000000000000" pitchFamily="50" charset="-128"/>
              <a:ea typeface="游ゴシック Medium" panose="020B05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000" dirty="0">
                <a:solidFill>
                  <a:schemeClr val="accent1">
                    <a:lumMod val="75000"/>
                  </a:schemeClr>
                </a:solidFill>
                <a:latin typeface="游ゴシック Medium" panose="020B0500000000000000" pitchFamily="50" charset="-128"/>
                <a:ea typeface="游ゴシック Medium" panose="020B0500000000000000" pitchFamily="50" charset="-128"/>
              </a:rPr>
              <a:t>・</a:t>
            </a:r>
            <a:r>
              <a:rPr kumimoji="1" lang="ja-JP" altLang="en-US" sz="2000" b="0" i="0" u="none" strike="noStrike" kern="1200" cap="none" spc="0" normalizeH="0" baseline="0" noProof="0" dirty="0" smtClean="0">
                <a:ln>
                  <a:noFill/>
                </a:ln>
                <a:solidFill>
                  <a:prstClr val="black"/>
                </a:solidFill>
                <a:effectLst/>
                <a:uLnTx/>
                <a:uFillTx/>
                <a:latin typeface="游ゴシック Medium" panose="020B0500000000000000" pitchFamily="50" charset="-128"/>
                <a:ea typeface="游ゴシック Medium" panose="020B0500000000000000" pitchFamily="50" charset="-128"/>
              </a:rPr>
              <a:t>超音波</a:t>
            </a:r>
            <a:r>
              <a:rPr kumimoji="1" lang="ja-JP" altLang="en-US" sz="20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rPr>
              <a:t>切開凝固装置と</a:t>
            </a:r>
            <a:r>
              <a:rPr kumimoji="1" lang="ja-JP" altLang="en-US" sz="2000" b="0" i="0" u="none" strike="noStrike" kern="1200" cap="none" spc="0" normalizeH="0" baseline="0" noProof="0" dirty="0" smtClean="0">
                <a:ln>
                  <a:noFill/>
                </a:ln>
                <a:solidFill>
                  <a:prstClr val="black"/>
                </a:solidFill>
                <a:effectLst/>
                <a:uLnTx/>
                <a:uFillTx/>
                <a:latin typeface="游ゴシック Medium" panose="020B0500000000000000" pitchFamily="50" charset="-128"/>
                <a:ea typeface="游ゴシック Medium" panose="020B0500000000000000" pitchFamily="50" charset="-128"/>
              </a:rPr>
              <a:t>異なり，外部</a:t>
            </a:r>
            <a:r>
              <a:rPr kumimoji="1" lang="ja-JP" altLang="en-US" sz="20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rPr>
              <a:t>から熱</a:t>
            </a:r>
            <a:r>
              <a:rPr kumimoji="1" lang="ja-JP" altLang="en-US" sz="2000" b="0" i="0" u="none" strike="noStrike" kern="1200" cap="none" spc="0" normalizeH="0" baseline="0" noProof="0" dirty="0" smtClean="0">
                <a:ln>
                  <a:noFill/>
                </a:ln>
                <a:solidFill>
                  <a:prstClr val="black"/>
                </a:solidFill>
                <a:effectLst/>
                <a:uLnTx/>
                <a:uFillTx/>
                <a:latin typeface="游ゴシック Medium" panose="020B0500000000000000" pitchFamily="50" charset="-128"/>
                <a:ea typeface="游ゴシック Medium" panose="020B0500000000000000" pitchFamily="50" charset="-128"/>
              </a:rPr>
              <a:t>を加え，蛋白質</a:t>
            </a:r>
            <a:r>
              <a:rPr kumimoji="1" lang="ja-JP" altLang="en-US" sz="20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rPr>
              <a:t>を変性</a:t>
            </a:r>
            <a:r>
              <a:rPr kumimoji="1" lang="ja-JP" altLang="en-US" sz="2000" b="0" i="0" u="none" strike="noStrike" kern="1200" cap="none" spc="0" normalizeH="0" baseline="0" noProof="0" dirty="0" smtClean="0">
                <a:ln>
                  <a:noFill/>
                </a:ln>
                <a:solidFill>
                  <a:prstClr val="black"/>
                </a:solidFill>
                <a:effectLst/>
                <a:uLnTx/>
                <a:uFillTx/>
                <a:latin typeface="游ゴシック Medium" panose="020B0500000000000000" pitchFamily="50" charset="-128"/>
                <a:ea typeface="游ゴシック Medium" panose="020B0500000000000000" pitchFamily="50" charset="-128"/>
              </a:rPr>
              <a:t>させ，把持</a:t>
            </a:r>
            <a:r>
              <a:rPr kumimoji="1" lang="ja-JP" altLang="en-US" sz="20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rPr>
              <a:t>する</a:t>
            </a:r>
            <a:r>
              <a:rPr kumimoji="1" lang="ja-JP" altLang="en-US" sz="2000" b="0" i="0" u="none" strike="noStrike" kern="1200" cap="none" spc="0" normalizeH="0" baseline="0" noProof="0" dirty="0" smtClean="0">
                <a:ln>
                  <a:noFill/>
                </a:ln>
                <a:solidFill>
                  <a:prstClr val="black"/>
                </a:solidFill>
                <a:effectLst/>
                <a:uLnTx/>
                <a:uFillTx/>
                <a:latin typeface="游ゴシック Medium" panose="020B0500000000000000" pitchFamily="50" charset="-128"/>
                <a:ea typeface="游ゴシック Medium" panose="020B0500000000000000" pitchFamily="50" charset="-128"/>
              </a:rPr>
              <a:t>圧</a:t>
            </a:r>
            <a:endParaRPr kumimoji="1" lang="en-US" altLang="ja-JP" sz="2000" b="0" i="0" u="none" strike="noStrike" kern="1200" cap="none" spc="0" normalizeH="0" baseline="0" noProof="0" dirty="0" smtClean="0">
              <a:ln>
                <a:noFill/>
              </a:ln>
              <a:solidFill>
                <a:prstClr val="black"/>
              </a:solidFill>
              <a:effectLst/>
              <a:uLnTx/>
              <a:uFillTx/>
              <a:latin typeface="游ゴシック Medium" panose="020B0500000000000000" pitchFamily="50" charset="-128"/>
              <a:ea typeface="游ゴシック Medium" panose="020B05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000" dirty="0">
                <a:solidFill>
                  <a:prstClr val="black"/>
                </a:solidFill>
                <a:latin typeface="游ゴシック Medium" panose="020B0500000000000000" pitchFamily="50" charset="-128"/>
                <a:ea typeface="游ゴシック Medium" panose="020B0500000000000000" pitchFamily="50" charset="-128"/>
              </a:rPr>
              <a:t>　</a:t>
            </a:r>
            <a:r>
              <a:rPr kumimoji="1" lang="ja-JP" altLang="en-US" sz="2000" b="0" i="0" u="none" strike="noStrike" kern="1200" cap="none" spc="0" normalizeH="0" baseline="0" noProof="0" dirty="0" smtClean="0">
                <a:ln>
                  <a:noFill/>
                </a:ln>
                <a:solidFill>
                  <a:prstClr val="black"/>
                </a:solidFill>
                <a:effectLst/>
                <a:uLnTx/>
                <a:uFillTx/>
                <a:latin typeface="游ゴシック Medium" panose="020B0500000000000000" pitchFamily="50" charset="-128"/>
                <a:ea typeface="游ゴシック Medium" panose="020B0500000000000000" pitchFamily="50" charset="-128"/>
              </a:rPr>
              <a:t>力を加える</a:t>
            </a:r>
            <a:r>
              <a:rPr kumimoji="1" lang="ja-JP" altLang="en-US" sz="20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rPr>
              <a:t>ことで血管やリンパ管をシール</a:t>
            </a:r>
            <a:r>
              <a:rPr kumimoji="1" lang="en-US" altLang="ja-JP" sz="20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rPr>
              <a:t>(</a:t>
            </a:r>
            <a:r>
              <a:rPr kumimoji="1" lang="ja-JP" altLang="en-US" sz="20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rPr>
              <a:t>癒合）</a:t>
            </a:r>
            <a:r>
              <a:rPr kumimoji="1" lang="ja-JP" altLang="en-US" sz="2000" b="0" i="0" u="none" strike="noStrike" kern="1200" cap="none" spc="0" normalizeH="0" baseline="0" noProof="0" dirty="0" smtClean="0">
                <a:ln>
                  <a:noFill/>
                </a:ln>
                <a:solidFill>
                  <a:prstClr val="black"/>
                </a:solidFill>
                <a:effectLst/>
                <a:uLnTx/>
                <a:uFillTx/>
                <a:latin typeface="游ゴシック Medium" panose="020B0500000000000000" pitchFamily="50" charset="-128"/>
                <a:ea typeface="游ゴシック Medium" panose="020B0500000000000000" pitchFamily="50" charset="-128"/>
              </a:rPr>
              <a:t>する</a:t>
            </a:r>
            <a:endParaRPr kumimoji="1" lang="en-US" altLang="ja-JP" sz="20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000" dirty="0">
                <a:solidFill>
                  <a:schemeClr val="accent1">
                    <a:lumMod val="75000"/>
                  </a:schemeClr>
                </a:solidFill>
                <a:latin typeface="游ゴシック Medium" panose="020B0500000000000000" pitchFamily="50" charset="-128"/>
                <a:ea typeface="游ゴシック Medium" panose="020B0500000000000000" pitchFamily="50" charset="-128"/>
              </a:rPr>
              <a:t>・</a:t>
            </a:r>
            <a:r>
              <a:rPr lang="ja-JP" altLang="en-US" sz="2000" dirty="0">
                <a:solidFill>
                  <a:prstClr val="black"/>
                </a:solidFill>
                <a:latin typeface="游ゴシック Medium" panose="020B0500000000000000" pitchFamily="50" charset="-128"/>
                <a:ea typeface="游ゴシック Medium" panose="020B0500000000000000" pitchFamily="50" charset="-128"/>
              </a:rPr>
              <a:t>内部にメスが内蔵されているもの</a:t>
            </a:r>
            <a:r>
              <a:rPr lang="ja-JP" altLang="en-US" sz="2000" dirty="0" smtClean="0">
                <a:solidFill>
                  <a:prstClr val="black"/>
                </a:solidFill>
                <a:latin typeface="游ゴシック Medium" panose="020B0500000000000000" pitchFamily="50" charset="-128"/>
                <a:ea typeface="游ゴシック Medium" panose="020B0500000000000000" pitchFamily="50" charset="-128"/>
              </a:rPr>
              <a:t>は，血管</a:t>
            </a:r>
            <a:r>
              <a:rPr lang="ja-JP" altLang="en-US" sz="2000" dirty="0">
                <a:solidFill>
                  <a:prstClr val="black"/>
                </a:solidFill>
                <a:latin typeface="游ゴシック Medium" panose="020B0500000000000000" pitchFamily="50" charset="-128"/>
                <a:ea typeface="游ゴシック Medium" panose="020B0500000000000000" pitchFamily="50" charset="-128"/>
              </a:rPr>
              <a:t>やリンパ管をシールした</a:t>
            </a:r>
            <a:r>
              <a:rPr lang="ja-JP" altLang="en-US" sz="2000" dirty="0" smtClean="0">
                <a:solidFill>
                  <a:prstClr val="black"/>
                </a:solidFill>
                <a:latin typeface="游ゴシック Medium" panose="020B0500000000000000" pitchFamily="50" charset="-128"/>
                <a:ea typeface="游ゴシック Medium" panose="020B0500000000000000" pitchFamily="50" charset="-128"/>
              </a:rPr>
              <a:t>後，切離</a:t>
            </a:r>
            <a:r>
              <a:rPr lang="ja-JP" altLang="en-US" sz="2000" dirty="0">
                <a:solidFill>
                  <a:prstClr val="black"/>
                </a:solidFill>
                <a:latin typeface="游ゴシック Medium" panose="020B0500000000000000" pitchFamily="50" charset="-128"/>
                <a:ea typeface="游ゴシック Medium" panose="020B0500000000000000" pitchFamily="50" charset="-128"/>
              </a:rPr>
              <a:t>する</a:t>
            </a:r>
            <a:r>
              <a:rPr lang="ja-JP" altLang="en-US" sz="2000" dirty="0" err="1" smtClean="0">
                <a:solidFill>
                  <a:prstClr val="black"/>
                </a:solidFill>
                <a:latin typeface="游ゴシック Medium" panose="020B0500000000000000" pitchFamily="50" charset="-128"/>
                <a:ea typeface="游ゴシック Medium" panose="020B0500000000000000" pitchFamily="50" charset="-128"/>
              </a:rPr>
              <a:t>こ</a:t>
            </a:r>
            <a:endParaRPr lang="en-US" altLang="ja-JP" sz="2000" dirty="0" smtClean="0">
              <a:solidFill>
                <a:prstClr val="black"/>
              </a:solidFill>
              <a:latin typeface="游ゴシック Medium" panose="020B0500000000000000" pitchFamily="50" charset="-128"/>
              <a:ea typeface="游ゴシック Medium" panose="020B05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000" dirty="0">
                <a:solidFill>
                  <a:prstClr val="black"/>
                </a:solidFill>
                <a:latin typeface="游ゴシック Medium" panose="020B0500000000000000" pitchFamily="50" charset="-128"/>
                <a:ea typeface="游ゴシック Medium" panose="020B0500000000000000" pitchFamily="50" charset="-128"/>
              </a:rPr>
              <a:t>　</a:t>
            </a:r>
            <a:r>
              <a:rPr lang="ja-JP" altLang="en-US" sz="2000" dirty="0" smtClean="0">
                <a:solidFill>
                  <a:prstClr val="black"/>
                </a:solidFill>
                <a:latin typeface="游ゴシック Medium" panose="020B0500000000000000" pitchFamily="50" charset="-128"/>
                <a:ea typeface="游ゴシック Medium" panose="020B0500000000000000" pitchFamily="50" charset="-128"/>
              </a:rPr>
              <a:t>とが可能</a:t>
            </a:r>
            <a:endParaRPr lang="en-US" altLang="ja-JP" sz="2000" dirty="0">
              <a:solidFill>
                <a:prstClr val="black"/>
              </a:solidFill>
              <a:latin typeface="游ゴシック Medium" panose="020B0500000000000000" pitchFamily="50" charset="-128"/>
              <a:ea typeface="游ゴシック Medium" panose="020B0500000000000000" pitchFamily="50" charset="-128"/>
            </a:endParaRPr>
          </a:p>
        </p:txBody>
      </p:sp>
      <p:sp>
        <p:nvSpPr>
          <p:cNvPr id="6" name="テキスト ボックス 5">
            <a:extLst>
              <a:ext uri="{FF2B5EF4-FFF2-40B4-BE49-F238E27FC236}">
                <a16:creationId xmlns:a16="http://schemas.microsoft.com/office/drawing/2014/main" id="{75607172-B3C0-41EC-B277-B2095BF40F8A}"/>
              </a:ext>
            </a:extLst>
          </p:cNvPr>
          <p:cNvSpPr txBox="1"/>
          <p:nvPr/>
        </p:nvSpPr>
        <p:spPr>
          <a:xfrm>
            <a:off x="1254601" y="500687"/>
            <a:ext cx="9669494" cy="584775"/>
          </a:xfrm>
          <a:prstGeom prst="rect">
            <a:avLst/>
          </a:prstGeom>
          <a:noFill/>
        </p:spPr>
        <p:txBody>
          <a:bodyPr wrap="square" rtlCol="0">
            <a:spAutoFit/>
          </a:bodyPr>
          <a:lstStyle/>
          <a:p>
            <a:r>
              <a:rPr kumimoji="1" lang="ja-JP" altLang="en-US" sz="3200" b="1" dirty="0">
                <a:solidFill>
                  <a:schemeClr val="accent1">
                    <a:lumMod val="75000"/>
                  </a:schemeClr>
                </a:solidFill>
                <a:latin typeface="游ゴシック Medium" panose="020B0500000000000000" pitchFamily="50" charset="-128"/>
                <a:ea typeface="游ゴシック Medium" panose="020B0500000000000000" pitchFamily="50" charset="-128"/>
              </a:rPr>
              <a:t>内視鏡外科で用いられる機器</a:t>
            </a:r>
            <a:r>
              <a:rPr kumimoji="1" lang="en-US" altLang="ja-JP" sz="3200" b="1" dirty="0">
                <a:solidFill>
                  <a:schemeClr val="accent1">
                    <a:lumMod val="75000"/>
                  </a:schemeClr>
                </a:solidFill>
                <a:latin typeface="游ゴシック Medium" panose="020B0500000000000000" pitchFamily="50" charset="-128"/>
                <a:ea typeface="游ゴシック Medium" panose="020B0500000000000000" pitchFamily="50" charset="-128"/>
              </a:rPr>
              <a:t>(</a:t>
            </a:r>
            <a:r>
              <a:rPr kumimoji="1" lang="ja-JP" altLang="en-US" sz="3200" b="1" dirty="0">
                <a:solidFill>
                  <a:schemeClr val="accent1">
                    <a:lumMod val="75000"/>
                  </a:schemeClr>
                </a:solidFill>
                <a:latin typeface="游ゴシック Medium" panose="020B0500000000000000" pitchFamily="50" charset="-128"/>
                <a:ea typeface="游ゴシック Medium" panose="020B0500000000000000" pitchFamily="50" charset="-128"/>
              </a:rPr>
              <a:t>器機）の</a:t>
            </a:r>
            <a:r>
              <a:rPr lang="ja-JP" altLang="en-US" sz="3200" b="1" dirty="0" smtClean="0">
                <a:solidFill>
                  <a:schemeClr val="accent1">
                    <a:lumMod val="75000"/>
                  </a:schemeClr>
                </a:solidFill>
                <a:latin typeface="游ゴシック Medium" panose="020B0500000000000000" pitchFamily="50" charset="-128"/>
                <a:ea typeface="游ゴシック Medium" panose="020B0500000000000000" pitchFamily="50" charset="-128"/>
              </a:rPr>
              <a:t>名称，役割❷</a:t>
            </a:r>
            <a:r>
              <a:rPr lang="ja-JP" altLang="en-US" sz="3200" b="1" dirty="0">
                <a:solidFill>
                  <a:schemeClr val="accent1">
                    <a:lumMod val="75000"/>
                  </a:schemeClr>
                </a:solidFill>
                <a:latin typeface="游ゴシック Medium" panose="020B0500000000000000" pitchFamily="50" charset="-128"/>
                <a:ea typeface="游ゴシック Medium" panose="020B0500000000000000" pitchFamily="50" charset="-128"/>
              </a:rPr>
              <a:t>　</a:t>
            </a:r>
            <a:endParaRPr kumimoji="1" lang="ja-JP" altLang="en-US" sz="3200" b="1" dirty="0">
              <a:solidFill>
                <a:schemeClr val="accent1">
                  <a:lumMod val="75000"/>
                </a:schemeClr>
              </a:solidFill>
              <a:latin typeface="游ゴシック Medium" panose="020B0500000000000000" pitchFamily="50" charset="-128"/>
              <a:ea typeface="游ゴシック Medium" panose="020B0500000000000000" pitchFamily="50" charset="-128"/>
            </a:endParaRPr>
          </a:p>
        </p:txBody>
      </p:sp>
      <p:sp>
        <p:nvSpPr>
          <p:cNvPr id="7" name="テキスト ボックス 6"/>
          <p:cNvSpPr txBox="1"/>
          <p:nvPr/>
        </p:nvSpPr>
        <p:spPr>
          <a:xfrm>
            <a:off x="7075714" y="6550223"/>
            <a:ext cx="4982547" cy="307777"/>
          </a:xfrm>
          <a:prstGeom prst="rect">
            <a:avLst/>
          </a:prstGeom>
          <a:noFill/>
        </p:spPr>
        <p:txBody>
          <a:bodyPr wrap="square" rtlCol="0">
            <a:spAutoFit/>
          </a:bodyPr>
          <a:lstStyle/>
          <a:p>
            <a:pPr algn="r"/>
            <a:r>
              <a:rPr lang="ja-JP" altLang="en-US" sz="1400" dirty="0"/>
              <a:t>🄫医学書院</a:t>
            </a:r>
            <a:r>
              <a:rPr lang="en-US" altLang="ja-JP" sz="1400" dirty="0" smtClean="0"/>
              <a:t>2021</a:t>
            </a:r>
            <a:r>
              <a:rPr lang="ja-JP" altLang="en-US" sz="1400" dirty="0" smtClean="0"/>
              <a:t>　無断</a:t>
            </a:r>
            <a:r>
              <a:rPr lang="ja-JP" altLang="en-US" sz="1400" dirty="0"/>
              <a:t>複製禁止</a:t>
            </a:r>
            <a:endParaRPr kumimoji="1" lang="ja-JP" altLang="en-US" sz="1400" dirty="0"/>
          </a:p>
        </p:txBody>
      </p:sp>
    </p:spTree>
    <p:extLst>
      <p:ext uri="{BB962C8B-B14F-4D97-AF65-F5344CB8AC3E}">
        <p14:creationId xmlns:p14="http://schemas.microsoft.com/office/powerpoint/2010/main" val="1440710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0FAF684F-3CA8-4C13-B68D-713E908DB18F}"/>
              </a:ext>
            </a:extLst>
          </p:cNvPr>
          <p:cNvSpPr txBox="1"/>
          <p:nvPr/>
        </p:nvSpPr>
        <p:spPr>
          <a:xfrm>
            <a:off x="4781121" y="629950"/>
            <a:ext cx="2629753" cy="584775"/>
          </a:xfrm>
          <a:prstGeom prst="rect">
            <a:avLst/>
          </a:prstGeom>
          <a:noFill/>
        </p:spPr>
        <p:txBody>
          <a:bodyPr wrap="square" rtlCol="0">
            <a:spAutoFit/>
          </a:bodyPr>
          <a:lstStyle/>
          <a:p>
            <a:pPr algn="ctr"/>
            <a:r>
              <a:rPr kumimoji="1" lang="ja-JP" altLang="en-US" sz="3200" b="1" dirty="0">
                <a:solidFill>
                  <a:schemeClr val="accent1">
                    <a:lumMod val="75000"/>
                  </a:schemeClr>
                </a:solidFill>
                <a:latin typeface="游ゴシック Medium" panose="020B0500000000000000" pitchFamily="50" charset="-128"/>
                <a:ea typeface="游ゴシック Medium" panose="020B0500000000000000" pitchFamily="50" charset="-128"/>
              </a:rPr>
              <a:t>トラブル対応</a:t>
            </a:r>
          </a:p>
        </p:txBody>
      </p:sp>
      <p:sp>
        <p:nvSpPr>
          <p:cNvPr id="5" name="テキスト ボックス 4">
            <a:extLst>
              <a:ext uri="{FF2B5EF4-FFF2-40B4-BE49-F238E27FC236}">
                <a16:creationId xmlns:a16="http://schemas.microsoft.com/office/drawing/2014/main" id="{7B995F42-410F-4C39-B27C-2BB905A42A2D}"/>
              </a:ext>
            </a:extLst>
          </p:cNvPr>
          <p:cNvSpPr txBox="1"/>
          <p:nvPr/>
        </p:nvSpPr>
        <p:spPr>
          <a:xfrm>
            <a:off x="500015" y="1698473"/>
            <a:ext cx="11191967" cy="4062651"/>
          </a:xfrm>
          <a:prstGeom prst="rect">
            <a:avLst/>
          </a:prstGeom>
          <a:noFill/>
        </p:spPr>
        <p:txBody>
          <a:bodyPr wrap="square">
            <a:spAutoFit/>
          </a:bodyPr>
          <a:lstStyle/>
          <a:p>
            <a:r>
              <a:rPr lang="ja-JP" altLang="en-US" sz="2400" dirty="0" smtClean="0">
                <a:solidFill>
                  <a:schemeClr val="accent1">
                    <a:lumMod val="75000"/>
                  </a:schemeClr>
                </a:solidFill>
                <a:latin typeface="游ゴシック Medium" panose="020B0500000000000000" pitchFamily="50" charset="-128"/>
                <a:ea typeface="游ゴシック Medium" panose="020B0500000000000000" pitchFamily="50" charset="-128"/>
              </a:rPr>
              <a:t>・</a:t>
            </a:r>
            <a:r>
              <a:rPr lang="ja-JP" altLang="en-US" sz="2400" dirty="0" smtClean="0">
                <a:latin typeface="游ゴシック Medium" panose="020B0500000000000000" pitchFamily="50" charset="-128"/>
                <a:ea typeface="游ゴシック Medium" panose="020B0500000000000000" pitchFamily="50" charset="-128"/>
              </a:rPr>
              <a:t>内</a:t>
            </a:r>
            <a:r>
              <a:rPr lang="ja-JP" altLang="en-US" sz="2400" dirty="0">
                <a:latin typeface="游ゴシック Medium" panose="020B0500000000000000" pitchFamily="50" charset="-128"/>
                <a:ea typeface="游ゴシック Medium" panose="020B0500000000000000" pitchFamily="50" charset="-128"/>
              </a:rPr>
              <a:t>視鏡外科</a:t>
            </a:r>
            <a:r>
              <a:rPr lang="ja-JP" altLang="en-US" sz="2400" dirty="0" smtClean="0">
                <a:latin typeface="游ゴシック Medium" panose="020B0500000000000000" pitchFamily="50" charset="-128"/>
                <a:ea typeface="游ゴシック Medium" panose="020B0500000000000000" pitchFamily="50" charset="-128"/>
              </a:rPr>
              <a:t>手術は，一般的</a:t>
            </a:r>
            <a:r>
              <a:rPr lang="ja-JP" altLang="en-US" sz="2400" dirty="0">
                <a:latin typeface="游ゴシック Medium" panose="020B0500000000000000" pitchFamily="50" charset="-128"/>
                <a:ea typeface="游ゴシック Medium" panose="020B0500000000000000" pitchFamily="50" charset="-128"/>
              </a:rPr>
              <a:t>な外科手術と比較した</a:t>
            </a:r>
            <a:r>
              <a:rPr lang="ja-JP" altLang="en-US" sz="2400" dirty="0" smtClean="0">
                <a:latin typeface="游ゴシック Medium" panose="020B0500000000000000" pitchFamily="50" charset="-128"/>
                <a:ea typeface="游ゴシック Medium" panose="020B0500000000000000" pitchFamily="50" charset="-128"/>
              </a:rPr>
              <a:t>場合，</a:t>
            </a:r>
            <a:r>
              <a:rPr lang="en-US" altLang="ja-JP" sz="2400" dirty="0" smtClean="0">
                <a:latin typeface="游ゴシック Medium" panose="020B0500000000000000" pitchFamily="50" charset="-128"/>
                <a:ea typeface="游ゴシック Medium" panose="020B0500000000000000" pitchFamily="50" charset="-128"/>
              </a:rPr>
              <a:t>ME</a:t>
            </a:r>
            <a:r>
              <a:rPr lang="ja-JP" altLang="en-US" sz="2400" dirty="0" smtClean="0">
                <a:latin typeface="游ゴシック Medium" panose="020B0500000000000000" pitchFamily="50" charset="-128"/>
                <a:ea typeface="游ゴシック Medium" panose="020B0500000000000000" pitchFamily="50" charset="-128"/>
              </a:rPr>
              <a:t>機器</a:t>
            </a:r>
            <a:r>
              <a:rPr lang="ja-JP" altLang="en-US" sz="2400" dirty="0">
                <a:latin typeface="游ゴシック Medium" panose="020B0500000000000000" pitchFamily="50" charset="-128"/>
                <a:ea typeface="游ゴシック Medium" panose="020B0500000000000000" pitchFamily="50" charset="-128"/>
              </a:rPr>
              <a:t>や</a:t>
            </a:r>
            <a:r>
              <a:rPr lang="ja-JP" altLang="en-US" sz="2400" dirty="0" smtClean="0">
                <a:latin typeface="游ゴシック Medium" panose="020B0500000000000000" pitchFamily="50" charset="-128"/>
                <a:ea typeface="游ゴシック Medium" panose="020B0500000000000000" pitchFamily="50" charset="-128"/>
              </a:rPr>
              <a:t>デバイスを</a:t>
            </a:r>
            <a:endParaRPr lang="en-US" altLang="ja-JP" sz="2400" dirty="0" smtClean="0">
              <a:latin typeface="游ゴシック Medium" panose="020B0500000000000000" pitchFamily="50" charset="-128"/>
              <a:ea typeface="游ゴシック Medium" panose="020B0500000000000000" pitchFamily="50" charset="-128"/>
            </a:endParaRPr>
          </a:p>
          <a:p>
            <a:r>
              <a:rPr lang="ja-JP" altLang="en-US" sz="2400" dirty="0">
                <a:latin typeface="游ゴシック Medium" panose="020B0500000000000000" pitchFamily="50" charset="-128"/>
                <a:ea typeface="游ゴシック Medium" panose="020B0500000000000000" pitchFamily="50" charset="-128"/>
              </a:rPr>
              <a:t>　</a:t>
            </a:r>
            <a:r>
              <a:rPr lang="ja-JP" altLang="en-US" sz="2400" dirty="0" smtClean="0">
                <a:latin typeface="游ゴシック Medium" panose="020B0500000000000000" pitchFamily="50" charset="-128"/>
                <a:ea typeface="游ゴシック Medium" panose="020B0500000000000000" pitchFamily="50" charset="-128"/>
              </a:rPr>
              <a:t>多く</a:t>
            </a:r>
            <a:r>
              <a:rPr lang="ja-JP" altLang="en-US" sz="2400" dirty="0">
                <a:latin typeface="游ゴシック Medium" panose="020B0500000000000000" pitchFamily="50" charset="-128"/>
                <a:ea typeface="游ゴシック Medium" panose="020B0500000000000000" pitchFamily="50" charset="-128"/>
              </a:rPr>
              <a:t>使用</a:t>
            </a:r>
            <a:r>
              <a:rPr lang="ja-JP" altLang="en-US" sz="2400" dirty="0" smtClean="0">
                <a:latin typeface="游ゴシック Medium" panose="020B0500000000000000" pitchFamily="50" charset="-128"/>
                <a:ea typeface="游ゴシック Medium" panose="020B0500000000000000" pitchFamily="50" charset="-128"/>
              </a:rPr>
              <a:t>する</a:t>
            </a:r>
            <a:endParaRPr lang="en-US" altLang="ja-JP" sz="2400" dirty="0">
              <a:latin typeface="游ゴシック Medium" panose="020B0500000000000000" pitchFamily="50" charset="-128"/>
              <a:ea typeface="游ゴシック Medium" panose="020B0500000000000000" pitchFamily="50" charset="-128"/>
            </a:endParaRPr>
          </a:p>
          <a:p>
            <a:endParaRPr lang="en-US" altLang="ja-JP" sz="700" dirty="0">
              <a:latin typeface="游ゴシック Medium" panose="020B0500000000000000" pitchFamily="50" charset="-128"/>
              <a:ea typeface="游ゴシック Medium" panose="020B0500000000000000" pitchFamily="50" charset="-128"/>
            </a:endParaRPr>
          </a:p>
          <a:p>
            <a:r>
              <a:rPr lang="ja-JP" altLang="en-US" sz="2400" dirty="0">
                <a:solidFill>
                  <a:schemeClr val="accent1">
                    <a:lumMod val="75000"/>
                  </a:schemeClr>
                </a:solidFill>
                <a:latin typeface="游ゴシック Medium" panose="020B0500000000000000" pitchFamily="50" charset="-128"/>
                <a:ea typeface="游ゴシック Medium" panose="020B0500000000000000" pitchFamily="50" charset="-128"/>
              </a:rPr>
              <a:t>・</a:t>
            </a:r>
            <a:r>
              <a:rPr lang="ja-JP" altLang="en-US" sz="2400" dirty="0">
                <a:latin typeface="游ゴシック Medium" panose="020B0500000000000000" pitchFamily="50" charset="-128"/>
                <a:ea typeface="游ゴシック Medium" panose="020B0500000000000000" pitchFamily="50" charset="-128"/>
              </a:rPr>
              <a:t>手術を安全かつ円滑に進めるためには事前にレイアウトを整えることが重要</a:t>
            </a:r>
            <a:endParaRPr lang="en-US" altLang="ja-JP" sz="2400" dirty="0">
              <a:latin typeface="游ゴシック Medium" panose="020B0500000000000000" pitchFamily="50" charset="-128"/>
              <a:ea typeface="游ゴシック Medium" panose="020B0500000000000000" pitchFamily="50" charset="-128"/>
            </a:endParaRPr>
          </a:p>
          <a:p>
            <a:r>
              <a:rPr lang="ja-JP" altLang="en-US" sz="2400" dirty="0">
                <a:solidFill>
                  <a:schemeClr val="accent1">
                    <a:lumMod val="75000"/>
                  </a:schemeClr>
                </a:solidFill>
                <a:latin typeface="游ゴシック Medium" panose="020B0500000000000000" pitchFamily="50" charset="-128"/>
                <a:ea typeface="游ゴシック Medium" panose="020B0500000000000000" pitchFamily="50" charset="-128"/>
              </a:rPr>
              <a:t>・</a:t>
            </a:r>
            <a:r>
              <a:rPr lang="ja-JP" altLang="en-US" sz="2400" dirty="0" smtClean="0">
                <a:latin typeface="游ゴシック Medium" panose="020B0500000000000000" pitchFamily="50" charset="-128"/>
                <a:ea typeface="游ゴシック Medium" panose="020B0500000000000000" pitchFamily="50" charset="-128"/>
              </a:rPr>
              <a:t>装置個々</a:t>
            </a:r>
            <a:r>
              <a:rPr lang="ja-JP" altLang="en-US" sz="2400" dirty="0">
                <a:latin typeface="游ゴシック Medium" panose="020B0500000000000000" pitchFamily="50" charset="-128"/>
                <a:ea typeface="游ゴシック Medium" panose="020B0500000000000000" pitchFamily="50" charset="-128"/>
              </a:rPr>
              <a:t>の消費電流が大きい</a:t>
            </a:r>
            <a:r>
              <a:rPr lang="ja-JP" altLang="en-US" sz="2400" dirty="0" smtClean="0">
                <a:latin typeface="游ゴシック Medium" panose="020B0500000000000000" pitchFamily="50" charset="-128"/>
                <a:ea typeface="游ゴシック Medium" panose="020B0500000000000000" pitchFamily="50" charset="-128"/>
              </a:rPr>
              <a:t>ため，手術室</a:t>
            </a:r>
            <a:r>
              <a:rPr lang="ja-JP" altLang="en-US" sz="2400" dirty="0">
                <a:latin typeface="游ゴシック Medium" panose="020B0500000000000000" pitchFamily="50" charset="-128"/>
                <a:ea typeface="游ゴシック Medium" panose="020B0500000000000000" pitchFamily="50" charset="-128"/>
              </a:rPr>
              <a:t>の電源容量は</a:t>
            </a:r>
            <a:r>
              <a:rPr lang="en-US" altLang="ja-JP" sz="2400" dirty="0">
                <a:latin typeface="游ゴシック Medium" panose="020B0500000000000000" pitchFamily="50" charset="-128"/>
                <a:ea typeface="游ゴシック Medium" panose="020B0500000000000000" pitchFamily="50" charset="-128"/>
              </a:rPr>
              <a:t>80A</a:t>
            </a:r>
            <a:r>
              <a:rPr lang="ja-JP" altLang="en-US" sz="2400" dirty="0">
                <a:latin typeface="游ゴシック Medium" panose="020B0500000000000000" pitchFamily="50" charset="-128"/>
                <a:ea typeface="游ゴシック Medium" panose="020B0500000000000000" pitchFamily="50" charset="-128"/>
              </a:rPr>
              <a:t>以上</a:t>
            </a:r>
            <a:r>
              <a:rPr lang="ja-JP" altLang="en-US" sz="2400" dirty="0" smtClean="0">
                <a:latin typeface="游ゴシック Medium" panose="020B0500000000000000" pitchFamily="50" charset="-128"/>
                <a:ea typeface="游ゴシック Medium" panose="020B0500000000000000" pitchFamily="50" charset="-128"/>
              </a:rPr>
              <a:t>必要</a:t>
            </a:r>
            <a:endParaRPr lang="en-US" altLang="ja-JP" sz="2400" dirty="0">
              <a:latin typeface="游ゴシック Medium" panose="020B0500000000000000" pitchFamily="50" charset="-128"/>
              <a:ea typeface="游ゴシック Medium" panose="020B0500000000000000" pitchFamily="50" charset="-128"/>
            </a:endParaRPr>
          </a:p>
          <a:p>
            <a:r>
              <a:rPr lang="ja-JP" altLang="en-US" sz="2400" dirty="0">
                <a:solidFill>
                  <a:schemeClr val="accent1">
                    <a:lumMod val="75000"/>
                  </a:schemeClr>
                </a:solidFill>
                <a:latin typeface="游ゴシック Medium" panose="020B0500000000000000" pitchFamily="50" charset="-128"/>
                <a:ea typeface="游ゴシック Medium" panose="020B0500000000000000" pitchFamily="50" charset="-128"/>
              </a:rPr>
              <a:t>・</a:t>
            </a:r>
            <a:r>
              <a:rPr lang="ja-JP" altLang="en-US" sz="2400" dirty="0" smtClean="0">
                <a:latin typeface="游ゴシック Medium" panose="020B0500000000000000" pitchFamily="50" charset="-128"/>
                <a:ea typeface="游ゴシック Medium" panose="020B0500000000000000" pitchFamily="50" charset="-128"/>
              </a:rPr>
              <a:t>コンセント</a:t>
            </a:r>
            <a:r>
              <a:rPr lang="en-US" altLang="ja-JP" sz="2400" dirty="0" smtClean="0">
                <a:latin typeface="游ゴシック Medium" panose="020B0500000000000000" pitchFamily="50" charset="-128"/>
                <a:ea typeface="游ゴシック Medium" panose="020B0500000000000000" pitchFamily="50" charset="-128"/>
              </a:rPr>
              <a:t>1</a:t>
            </a:r>
            <a:r>
              <a:rPr lang="ja-JP" altLang="en-US" sz="2400" dirty="0" smtClean="0">
                <a:latin typeface="游ゴシック Medium" panose="020B0500000000000000" pitchFamily="50" charset="-128"/>
                <a:ea typeface="游ゴシック Medium" panose="020B0500000000000000" pitchFamily="50" charset="-128"/>
              </a:rPr>
              <a:t>か所</a:t>
            </a:r>
            <a:r>
              <a:rPr lang="ja-JP" altLang="en-US" sz="2400" dirty="0">
                <a:latin typeface="游ゴシック Medium" panose="020B0500000000000000" pitchFamily="50" charset="-128"/>
                <a:ea typeface="游ゴシック Medium" panose="020B0500000000000000" pitchFamily="50" charset="-128"/>
              </a:rPr>
              <a:t>で取り出せる電源容量は</a:t>
            </a:r>
            <a:r>
              <a:rPr lang="en-US" altLang="ja-JP" sz="2400" dirty="0">
                <a:latin typeface="游ゴシック Medium" panose="020B0500000000000000" pitchFamily="50" charset="-128"/>
                <a:ea typeface="游ゴシック Medium" panose="020B0500000000000000" pitchFamily="50" charset="-128"/>
              </a:rPr>
              <a:t>20A</a:t>
            </a:r>
            <a:r>
              <a:rPr lang="ja-JP" altLang="en-US" sz="2400" dirty="0">
                <a:latin typeface="游ゴシック Medium" panose="020B0500000000000000" pitchFamily="50" charset="-128"/>
                <a:ea typeface="游ゴシック Medium" panose="020B0500000000000000" pitchFamily="50" charset="-128"/>
              </a:rPr>
              <a:t>程度の</a:t>
            </a:r>
            <a:r>
              <a:rPr lang="ja-JP" altLang="en-US" sz="2400" dirty="0" smtClean="0">
                <a:latin typeface="游ゴシック Medium" panose="020B0500000000000000" pitchFamily="50" charset="-128"/>
                <a:ea typeface="游ゴシック Medium" panose="020B0500000000000000" pitchFamily="50" charset="-128"/>
              </a:rPr>
              <a:t>ため，テーブルタップ</a:t>
            </a:r>
            <a:endParaRPr lang="en-US" altLang="ja-JP" sz="2400" dirty="0" smtClean="0">
              <a:latin typeface="游ゴシック Medium" panose="020B0500000000000000" pitchFamily="50" charset="-128"/>
              <a:ea typeface="游ゴシック Medium" panose="020B0500000000000000" pitchFamily="50" charset="-128"/>
            </a:endParaRPr>
          </a:p>
          <a:p>
            <a:r>
              <a:rPr lang="ja-JP" altLang="en-US" sz="2400" dirty="0">
                <a:latin typeface="游ゴシック Medium" panose="020B0500000000000000" pitchFamily="50" charset="-128"/>
                <a:ea typeface="游ゴシック Medium" panose="020B0500000000000000" pitchFamily="50" charset="-128"/>
              </a:rPr>
              <a:t>　</a:t>
            </a:r>
            <a:r>
              <a:rPr lang="ja-JP" altLang="en-US" sz="2400" dirty="0" smtClean="0">
                <a:latin typeface="游ゴシック Medium" panose="020B0500000000000000" pitchFamily="50" charset="-128"/>
                <a:ea typeface="游ゴシック Medium" panose="020B0500000000000000" pitchFamily="50" charset="-128"/>
              </a:rPr>
              <a:t>の</a:t>
            </a:r>
            <a:r>
              <a:rPr lang="ja-JP" altLang="en-US" sz="2400" dirty="0">
                <a:latin typeface="游ゴシック Medium" panose="020B0500000000000000" pitchFamily="50" charset="-128"/>
                <a:ea typeface="游ゴシック Medium" panose="020B0500000000000000" pitchFamily="50" charset="-128"/>
              </a:rPr>
              <a:t>タコ</a:t>
            </a:r>
            <a:r>
              <a:rPr lang="ja-JP" altLang="en-US" sz="2400" dirty="0" smtClean="0">
                <a:latin typeface="游ゴシック Medium" panose="020B0500000000000000" pitchFamily="50" charset="-128"/>
                <a:ea typeface="游ゴシック Medium" panose="020B0500000000000000" pitchFamily="50" charset="-128"/>
              </a:rPr>
              <a:t>足配線で</a:t>
            </a:r>
            <a:r>
              <a:rPr lang="ja-JP" altLang="en-US" sz="2400" dirty="0">
                <a:latin typeface="游ゴシック Medium" panose="020B0500000000000000" pitchFamily="50" charset="-128"/>
                <a:ea typeface="游ゴシック Medium" panose="020B0500000000000000" pitchFamily="50" charset="-128"/>
              </a:rPr>
              <a:t>の</a:t>
            </a:r>
            <a:r>
              <a:rPr lang="ja-JP" altLang="en-US" sz="2400" dirty="0" smtClean="0">
                <a:latin typeface="游ゴシック Medium" panose="020B0500000000000000" pitchFamily="50" charset="-128"/>
                <a:ea typeface="游ゴシック Medium" panose="020B0500000000000000" pitchFamily="50" charset="-128"/>
              </a:rPr>
              <a:t>消費過</a:t>
            </a:r>
            <a:r>
              <a:rPr lang="ja-JP" altLang="en-US" sz="2400" dirty="0">
                <a:latin typeface="游ゴシック Medium" panose="020B0500000000000000" pitchFamily="50" charset="-128"/>
                <a:ea typeface="游ゴシック Medium" panose="020B0500000000000000" pitchFamily="50" charset="-128"/>
              </a:rPr>
              <a:t>電流</a:t>
            </a:r>
            <a:r>
              <a:rPr lang="ja-JP" altLang="en-US" sz="2400" dirty="0" smtClean="0">
                <a:latin typeface="游ゴシック Medium" panose="020B0500000000000000" pitchFamily="50" charset="-128"/>
                <a:ea typeface="游ゴシック Medium" panose="020B0500000000000000" pitchFamily="50" charset="-128"/>
              </a:rPr>
              <a:t>に</a:t>
            </a:r>
            <a:r>
              <a:rPr lang="ja-JP" altLang="en-US" sz="2400" dirty="0">
                <a:latin typeface="游ゴシック Medium" panose="020B0500000000000000" pitchFamily="50" charset="-128"/>
                <a:ea typeface="游ゴシック Medium" panose="020B0500000000000000" pitchFamily="50" charset="-128"/>
              </a:rPr>
              <a:t>伴</a:t>
            </a:r>
            <a:r>
              <a:rPr lang="ja-JP" altLang="en-US" sz="2400" dirty="0" smtClean="0">
                <a:latin typeface="游ゴシック Medium" panose="020B0500000000000000" pitchFamily="50" charset="-128"/>
                <a:ea typeface="游ゴシック Medium" panose="020B0500000000000000" pitchFamily="50" charset="-128"/>
              </a:rPr>
              <a:t>う電源電圧</a:t>
            </a:r>
            <a:r>
              <a:rPr lang="ja-JP" altLang="en-US" sz="2400" dirty="0">
                <a:latin typeface="游ゴシック Medium" panose="020B0500000000000000" pitchFamily="50" charset="-128"/>
                <a:ea typeface="游ゴシック Medium" panose="020B0500000000000000" pitchFamily="50" charset="-128"/>
              </a:rPr>
              <a:t>低下による誤作動に注意が</a:t>
            </a:r>
            <a:r>
              <a:rPr lang="ja-JP" altLang="en-US" sz="2400" dirty="0" smtClean="0">
                <a:latin typeface="游ゴシック Medium" panose="020B0500000000000000" pitchFamily="50" charset="-128"/>
                <a:ea typeface="游ゴシック Medium" panose="020B0500000000000000" pitchFamily="50" charset="-128"/>
              </a:rPr>
              <a:t>必要</a:t>
            </a:r>
            <a:endParaRPr lang="en-US" altLang="ja-JP" sz="2400" dirty="0">
              <a:latin typeface="游ゴシック Medium" panose="020B0500000000000000" pitchFamily="50" charset="-128"/>
              <a:ea typeface="游ゴシック Medium" panose="020B0500000000000000" pitchFamily="50" charset="-128"/>
            </a:endParaRPr>
          </a:p>
          <a:p>
            <a:endParaRPr lang="en-US" altLang="ja-JP" sz="1100" dirty="0">
              <a:latin typeface="游ゴシック Medium" panose="020B0500000000000000" pitchFamily="50" charset="-128"/>
              <a:ea typeface="游ゴシック Medium" panose="020B0500000000000000" pitchFamily="50" charset="-128"/>
            </a:endParaRPr>
          </a:p>
          <a:p>
            <a:r>
              <a:rPr lang="en-US" altLang="ja-JP" sz="2000" dirty="0" smtClean="0">
                <a:solidFill>
                  <a:schemeClr val="accent1">
                    <a:lumMod val="75000"/>
                  </a:schemeClr>
                </a:solidFill>
                <a:latin typeface="游ゴシック Medium" panose="020B0500000000000000" pitchFamily="50" charset="-128"/>
                <a:ea typeface="游ゴシック Medium" panose="020B0500000000000000" pitchFamily="50" charset="-128"/>
              </a:rPr>
              <a:t>〔</a:t>
            </a:r>
            <a:r>
              <a:rPr lang="ja-JP" altLang="en-US" sz="2400" dirty="0" smtClean="0">
                <a:solidFill>
                  <a:schemeClr val="accent1">
                    <a:lumMod val="75000"/>
                  </a:schemeClr>
                </a:solidFill>
                <a:latin typeface="游ゴシック Medium" panose="020B0500000000000000" pitchFamily="50" charset="-128"/>
                <a:ea typeface="游ゴシック Medium" panose="020B0500000000000000" pitchFamily="50" charset="-128"/>
              </a:rPr>
              <a:t>対策</a:t>
            </a:r>
            <a:r>
              <a:rPr lang="en-US" altLang="ja-JP" sz="2400" dirty="0" smtClean="0">
                <a:solidFill>
                  <a:schemeClr val="accent1">
                    <a:lumMod val="75000"/>
                  </a:schemeClr>
                </a:solidFill>
                <a:latin typeface="游ゴシック Medium" panose="020B0500000000000000" pitchFamily="50" charset="-128"/>
                <a:ea typeface="游ゴシック Medium" panose="020B0500000000000000" pitchFamily="50" charset="-128"/>
              </a:rPr>
              <a:t>〕</a:t>
            </a:r>
          </a:p>
          <a:p>
            <a:r>
              <a:rPr lang="ja-JP" altLang="en-US" sz="2400" dirty="0">
                <a:latin typeface="游ゴシック Medium" panose="020B0500000000000000" pitchFamily="50" charset="-128"/>
                <a:ea typeface="游ゴシック Medium" panose="020B0500000000000000" pitchFamily="50" charset="-128"/>
              </a:rPr>
              <a:t>　</a:t>
            </a:r>
            <a:r>
              <a:rPr lang="ja-JP" altLang="en-US" dirty="0" smtClean="0">
                <a:latin typeface="游ゴシック Medium" panose="020B0500000000000000" pitchFamily="50" charset="-128"/>
                <a:ea typeface="游ゴシック Medium" panose="020B0500000000000000" pitchFamily="50" charset="-128"/>
              </a:rPr>
              <a:t> </a:t>
            </a:r>
            <a:r>
              <a:rPr lang="ja-JP" altLang="en-US" sz="2400" dirty="0">
                <a:latin typeface="游ゴシック Medium" panose="020B0500000000000000" pitchFamily="50" charset="-128"/>
                <a:ea typeface="游ゴシック Medium" panose="020B0500000000000000" pitchFamily="50" charset="-128"/>
              </a:rPr>
              <a:t>①手術ごとの機器の配置マニュアルに電源の差し込み位置記載</a:t>
            </a:r>
            <a:r>
              <a:rPr lang="ja-JP" altLang="en-US" sz="2400" dirty="0" smtClean="0">
                <a:latin typeface="游ゴシック Medium" panose="020B0500000000000000" pitchFamily="50" charset="-128"/>
                <a:ea typeface="游ゴシック Medium" panose="020B0500000000000000" pitchFamily="50" charset="-128"/>
              </a:rPr>
              <a:t>する</a:t>
            </a:r>
            <a:endParaRPr lang="en-US" altLang="ja-JP" sz="2400" dirty="0">
              <a:latin typeface="游ゴシック Medium" panose="020B0500000000000000" pitchFamily="50" charset="-128"/>
              <a:ea typeface="游ゴシック Medium" panose="020B0500000000000000" pitchFamily="50" charset="-128"/>
            </a:endParaRPr>
          </a:p>
          <a:p>
            <a:r>
              <a:rPr lang="ja-JP" altLang="en-US" sz="2400" dirty="0">
                <a:latin typeface="游ゴシック Medium" panose="020B0500000000000000" pitchFamily="50" charset="-128"/>
                <a:ea typeface="游ゴシック Medium" panose="020B0500000000000000" pitchFamily="50" charset="-128"/>
              </a:rPr>
              <a:t>　 </a:t>
            </a:r>
            <a:r>
              <a:rPr lang="ja-JP" altLang="en-US" sz="2400" dirty="0" smtClean="0">
                <a:latin typeface="游ゴシック Medium" panose="020B0500000000000000" pitchFamily="50" charset="-128"/>
                <a:ea typeface="游ゴシック Medium" panose="020B0500000000000000" pitchFamily="50" charset="-128"/>
              </a:rPr>
              <a:t>②</a:t>
            </a:r>
            <a:r>
              <a:rPr lang="en-US" altLang="ja-JP" sz="2400" dirty="0">
                <a:latin typeface="游ゴシック Medium" panose="020B0500000000000000" pitchFamily="50" charset="-128"/>
                <a:ea typeface="游ゴシック Medium" panose="020B0500000000000000" pitchFamily="50" charset="-128"/>
              </a:rPr>
              <a:t>ME</a:t>
            </a:r>
            <a:r>
              <a:rPr lang="ja-JP" altLang="en-US" sz="2400" dirty="0">
                <a:latin typeface="游ゴシック Medium" panose="020B0500000000000000" pitchFamily="50" charset="-128"/>
                <a:ea typeface="游ゴシック Medium" panose="020B0500000000000000" pitchFamily="50" charset="-128"/>
              </a:rPr>
              <a:t>機器本体および電源コードにシールなどで消費電流値を表示</a:t>
            </a:r>
            <a:r>
              <a:rPr lang="ja-JP" altLang="en-US" sz="2400" dirty="0" smtClean="0">
                <a:latin typeface="游ゴシック Medium" panose="020B0500000000000000" pitchFamily="50" charset="-128"/>
                <a:ea typeface="游ゴシック Medium" panose="020B0500000000000000" pitchFamily="50" charset="-128"/>
              </a:rPr>
              <a:t>し，同一系</a:t>
            </a:r>
            <a:endParaRPr lang="en-US" altLang="ja-JP" sz="2400" dirty="0" smtClean="0">
              <a:latin typeface="游ゴシック Medium" panose="020B0500000000000000" pitchFamily="50" charset="-128"/>
              <a:ea typeface="游ゴシック Medium" panose="020B0500000000000000" pitchFamily="50" charset="-128"/>
            </a:endParaRPr>
          </a:p>
          <a:p>
            <a:r>
              <a:rPr lang="ja-JP" altLang="en-US" sz="2400" dirty="0" smtClean="0">
                <a:latin typeface="游ゴシック Medium" panose="020B0500000000000000" pitchFamily="50" charset="-128"/>
                <a:ea typeface="游ゴシック Medium" panose="020B0500000000000000" pitchFamily="50" charset="-128"/>
              </a:rPr>
              <a:t>　　統</a:t>
            </a:r>
            <a:r>
              <a:rPr lang="ja-JP" altLang="en-US" sz="2400" dirty="0">
                <a:latin typeface="游ゴシック Medium" panose="020B0500000000000000" pitchFamily="50" charset="-128"/>
                <a:ea typeface="游ゴシック Medium" panose="020B0500000000000000" pitchFamily="50" charset="-128"/>
              </a:rPr>
              <a:t>に消費電流の大きな機器を接続しないようにする</a:t>
            </a:r>
            <a:endParaRPr lang="en-US" altLang="ja-JP" sz="2000" dirty="0">
              <a:latin typeface="游ゴシック Medium" panose="020B0500000000000000" pitchFamily="50" charset="-128"/>
              <a:ea typeface="游ゴシック Medium" panose="020B0500000000000000" pitchFamily="50" charset="-128"/>
            </a:endParaRPr>
          </a:p>
        </p:txBody>
      </p:sp>
      <p:sp>
        <p:nvSpPr>
          <p:cNvPr id="4" name="テキスト ボックス 3"/>
          <p:cNvSpPr txBox="1"/>
          <p:nvPr/>
        </p:nvSpPr>
        <p:spPr>
          <a:xfrm>
            <a:off x="6843485" y="6445879"/>
            <a:ext cx="4982547" cy="307777"/>
          </a:xfrm>
          <a:prstGeom prst="rect">
            <a:avLst/>
          </a:prstGeom>
          <a:noFill/>
        </p:spPr>
        <p:txBody>
          <a:bodyPr wrap="square" rtlCol="0">
            <a:spAutoFit/>
          </a:bodyPr>
          <a:lstStyle/>
          <a:p>
            <a:pPr algn="r"/>
            <a:r>
              <a:rPr lang="ja-JP" altLang="en-US" sz="1400" dirty="0"/>
              <a:t>🄫医学書院</a:t>
            </a:r>
            <a:r>
              <a:rPr lang="en-US" altLang="ja-JP" sz="1400" dirty="0" smtClean="0"/>
              <a:t>2021</a:t>
            </a:r>
            <a:r>
              <a:rPr lang="ja-JP" altLang="en-US" sz="1400" dirty="0" smtClean="0"/>
              <a:t>　無断</a:t>
            </a:r>
            <a:r>
              <a:rPr lang="ja-JP" altLang="en-US" sz="1400" dirty="0"/>
              <a:t>複製禁止</a:t>
            </a:r>
            <a:endParaRPr kumimoji="1" lang="ja-JP" altLang="en-US" sz="1400" dirty="0"/>
          </a:p>
        </p:txBody>
      </p:sp>
    </p:spTree>
    <p:extLst>
      <p:ext uri="{BB962C8B-B14F-4D97-AF65-F5344CB8AC3E}">
        <p14:creationId xmlns:p14="http://schemas.microsoft.com/office/powerpoint/2010/main" val="18451623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0E03999B-BEF4-49D3-A0CA-E6D69F6D372F}"/>
              </a:ext>
            </a:extLst>
          </p:cNvPr>
          <p:cNvSpPr txBox="1"/>
          <p:nvPr/>
        </p:nvSpPr>
        <p:spPr>
          <a:xfrm>
            <a:off x="3427988" y="712500"/>
            <a:ext cx="5336022" cy="584775"/>
          </a:xfrm>
          <a:prstGeom prst="rect">
            <a:avLst/>
          </a:prstGeom>
          <a:noFill/>
        </p:spPr>
        <p:txBody>
          <a:bodyPr wrap="square" rtlCol="0">
            <a:spAutoFit/>
          </a:bodyPr>
          <a:lstStyle/>
          <a:p>
            <a:pPr algn="ctr"/>
            <a:r>
              <a:rPr kumimoji="1" lang="ja-JP" altLang="en-US" sz="3200" b="1" dirty="0">
                <a:solidFill>
                  <a:schemeClr val="accent1">
                    <a:lumMod val="75000"/>
                  </a:schemeClr>
                </a:solidFill>
                <a:latin typeface="游ゴシック Medium" panose="020B0500000000000000" pitchFamily="50" charset="-128"/>
                <a:ea typeface="游ゴシック Medium" panose="020B0500000000000000" pitchFamily="50" charset="-128"/>
              </a:rPr>
              <a:t>トラブル対応</a:t>
            </a:r>
            <a:r>
              <a:rPr lang="en-US" altLang="ja-JP" sz="3200" b="1" dirty="0">
                <a:solidFill>
                  <a:schemeClr val="accent1">
                    <a:lumMod val="75000"/>
                  </a:schemeClr>
                </a:solidFill>
                <a:latin typeface="游ゴシック Medium" panose="020B0500000000000000" pitchFamily="50" charset="-128"/>
                <a:ea typeface="游ゴシック Medium" panose="020B0500000000000000" pitchFamily="50" charset="-128"/>
              </a:rPr>
              <a:t>(</a:t>
            </a:r>
            <a:r>
              <a:rPr lang="ja-JP" altLang="en-US" sz="3200" b="1" dirty="0">
                <a:solidFill>
                  <a:schemeClr val="accent1">
                    <a:lumMod val="75000"/>
                  </a:schemeClr>
                </a:solidFill>
                <a:latin typeface="游ゴシック Medium" panose="020B0500000000000000" pitchFamily="50" charset="-128"/>
                <a:ea typeface="游ゴシック Medium" panose="020B0500000000000000" pitchFamily="50" charset="-128"/>
              </a:rPr>
              <a:t>関連</a:t>
            </a:r>
            <a:r>
              <a:rPr lang="ja-JP" altLang="en-US" sz="3200" b="1" dirty="0" smtClean="0">
                <a:solidFill>
                  <a:schemeClr val="accent1">
                    <a:lumMod val="75000"/>
                  </a:schemeClr>
                </a:solidFill>
                <a:latin typeface="游ゴシック Medium" panose="020B0500000000000000" pitchFamily="50" charset="-128"/>
                <a:ea typeface="游ゴシック Medium" panose="020B0500000000000000" pitchFamily="50" charset="-128"/>
              </a:rPr>
              <a:t>機器）</a:t>
            </a:r>
            <a:endParaRPr kumimoji="1" lang="ja-JP" altLang="en-US" sz="3200" b="1" dirty="0">
              <a:solidFill>
                <a:schemeClr val="accent1">
                  <a:lumMod val="75000"/>
                </a:schemeClr>
              </a:solidFill>
              <a:latin typeface="游ゴシック Medium" panose="020B0500000000000000" pitchFamily="50" charset="-128"/>
              <a:ea typeface="游ゴシック Medium" panose="020B0500000000000000" pitchFamily="50" charset="-128"/>
            </a:endParaRPr>
          </a:p>
        </p:txBody>
      </p:sp>
      <p:sp>
        <p:nvSpPr>
          <p:cNvPr id="4" name="テキスト ボックス 3"/>
          <p:cNvSpPr txBox="1"/>
          <p:nvPr/>
        </p:nvSpPr>
        <p:spPr>
          <a:xfrm>
            <a:off x="6581435" y="6402336"/>
            <a:ext cx="4982547" cy="307777"/>
          </a:xfrm>
          <a:prstGeom prst="rect">
            <a:avLst/>
          </a:prstGeom>
          <a:noFill/>
        </p:spPr>
        <p:txBody>
          <a:bodyPr wrap="square" rtlCol="0">
            <a:spAutoFit/>
          </a:bodyPr>
          <a:lstStyle/>
          <a:p>
            <a:pPr algn="r"/>
            <a:r>
              <a:rPr lang="ja-JP" altLang="en-US" sz="1400" dirty="0"/>
              <a:t>🄫医学書院</a:t>
            </a:r>
            <a:r>
              <a:rPr lang="en-US" altLang="ja-JP" sz="1400" dirty="0" smtClean="0"/>
              <a:t>2021</a:t>
            </a:r>
            <a:r>
              <a:rPr lang="ja-JP" altLang="en-US" sz="1400" dirty="0" smtClean="0"/>
              <a:t>　無断</a:t>
            </a:r>
            <a:r>
              <a:rPr lang="ja-JP" altLang="en-US" sz="1400" dirty="0"/>
              <a:t>複製禁止</a:t>
            </a:r>
            <a:endParaRPr kumimoji="1" lang="ja-JP" altLang="en-US" sz="1400" dirty="0"/>
          </a:p>
        </p:txBody>
      </p:sp>
      <p:pic>
        <p:nvPicPr>
          <p:cNvPr id="2" name="図 1"/>
          <p:cNvPicPr>
            <a:picLocks noChangeAspect="1"/>
          </p:cNvPicPr>
          <p:nvPr/>
        </p:nvPicPr>
        <p:blipFill rotWithShape="1">
          <a:blip r:embed="rId2"/>
          <a:srcRect l="8333" t="27531" r="13491" b="27883"/>
          <a:stretch/>
        </p:blipFill>
        <p:spPr>
          <a:xfrm>
            <a:off x="537029" y="1640116"/>
            <a:ext cx="11129609" cy="3570514"/>
          </a:xfrm>
          <a:prstGeom prst="rect">
            <a:avLst/>
          </a:prstGeom>
        </p:spPr>
      </p:pic>
    </p:spTree>
    <p:extLst>
      <p:ext uri="{BB962C8B-B14F-4D97-AF65-F5344CB8AC3E}">
        <p14:creationId xmlns:p14="http://schemas.microsoft.com/office/powerpoint/2010/main" val="2153694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0FB1D476-D735-4632-AC05-D8973C20CBC7}"/>
              </a:ext>
            </a:extLst>
          </p:cNvPr>
          <p:cNvSpPr txBox="1"/>
          <p:nvPr/>
        </p:nvSpPr>
        <p:spPr>
          <a:xfrm>
            <a:off x="403644" y="1745803"/>
            <a:ext cx="4970612" cy="1384995"/>
          </a:xfrm>
          <a:prstGeom prst="rect">
            <a:avLst/>
          </a:prstGeom>
          <a:noFill/>
        </p:spPr>
        <p:txBody>
          <a:bodyPr wrap="square" rtlCol="0">
            <a:spAutoFit/>
          </a:bodyPr>
          <a:lstStyle/>
          <a:p>
            <a:r>
              <a:rPr kumimoji="1" lang="ja-JP" altLang="en-US" sz="2800" dirty="0" smtClean="0">
                <a:solidFill>
                  <a:schemeClr val="accent1">
                    <a:lumMod val="75000"/>
                  </a:schemeClr>
                </a:solidFill>
                <a:latin typeface="游ゴシック Medium" panose="020B0500000000000000" pitchFamily="50" charset="-128"/>
                <a:ea typeface="游ゴシック Medium" panose="020B0500000000000000" pitchFamily="50" charset="-128"/>
              </a:rPr>
              <a:t>・</a:t>
            </a:r>
            <a:r>
              <a:rPr kumimoji="1" lang="ja-JP" altLang="en-US" sz="2800" dirty="0">
                <a:latin typeface="游ゴシック Medium" panose="020B0500000000000000" pitchFamily="50" charset="-128"/>
                <a:ea typeface="游ゴシック Medium" panose="020B0500000000000000" pitchFamily="50" charset="-128"/>
              </a:rPr>
              <a:t>体内あるいは体腔内に</a:t>
            </a:r>
            <a:r>
              <a:rPr kumimoji="1" lang="ja-JP" altLang="en-US" sz="2800" dirty="0" smtClean="0">
                <a:latin typeface="游ゴシック Medium" panose="020B0500000000000000" pitchFamily="50" charset="-128"/>
                <a:ea typeface="游ゴシック Medium" panose="020B0500000000000000" pitchFamily="50" charset="-128"/>
              </a:rPr>
              <a:t>ス</a:t>
            </a:r>
            <a:endParaRPr kumimoji="1" lang="en-US" altLang="ja-JP" sz="2800" dirty="0" smtClean="0">
              <a:latin typeface="游ゴシック Medium" panose="020B0500000000000000" pitchFamily="50" charset="-128"/>
              <a:ea typeface="游ゴシック Medium" panose="020B0500000000000000" pitchFamily="50" charset="-128"/>
            </a:endParaRPr>
          </a:p>
          <a:p>
            <a:r>
              <a:rPr lang="ja-JP" altLang="en-US" sz="2800" dirty="0">
                <a:latin typeface="游ゴシック Medium" panose="020B0500000000000000" pitchFamily="50" charset="-128"/>
                <a:ea typeface="游ゴシック Medium" panose="020B0500000000000000" pitchFamily="50" charset="-128"/>
              </a:rPr>
              <a:t>　</a:t>
            </a:r>
            <a:r>
              <a:rPr kumimoji="1" lang="ja-JP" altLang="en-US" sz="2800" dirty="0" smtClean="0">
                <a:latin typeface="游ゴシック Medium" panose="020B0500000000000000" pitchFamily="50" charset="-128"/>
                <a:ea typeface="游ゴシック Medium" panose="020B0500000000000000" pitchFamily="50" charset="-128"/>
              </a:rPr>
              <a:t>コープを挿入し，診断，治</a:t>
            </a:r>
            <a:endParaRPr kumimoji="1" lang="en-US" altLang="ja-JP" sz="2800" dirty="0" smtClean="0">
              <a:latin typeface="游ゴシック Medium" panose="020B0500000000000000" pitchFamily="50" charset="-128"/>
              <a:ea typeface="游ゴシック Medium" panose="020B0500000000000000" pitchFamily="50" charset="-128"/>
            </a:endParaRPr>
          </a:p>
          <a:p>
            <a:r>
              <a:rPr lang="ja-JP" altLang="en-US" sz="2800" dirty="0">
                <a:latin typeface="游ゴシック Medium" panose="020B0500000000000000" pitchFamily="50" charset="-128"/>
                <a:ea typeface="游ゴシック Medium" panose="020B0500000000000000" pitchFamily="50" charset="-128"/>
              </a:rPr>
              <a:t>　</a:t>
            </a:r>
            <a:r>
              <a:rPr kumimoji="1" lang="ja-JP" altLang="en-US" sz="2800" dirty="0" smtClean="0">
                <a:latin typeface="游ゴシック Medium" panose="020B0500000000000000" pitchFamily="50" charset="-128"/>
                <a:ea typeface="游ゴシック Medium" panose="020B0500000000000000" pitchFamily="50" charset="-128"/>
              </a:rPr>
              <a:t>療，処置</a:t>
            </a:r>
            <a:r>
              <a:rPr kumimoji="1" lang="ja-JP" altLang="en-US" sz="2800" dirty="0">
                <a:latin typeface="游ゴシック Medium" panose="020B0500000000000000" pitchFamily="50" charset="-128"/>
                <a:ea typeface="游ゴシック Medium" panose="020B0500000000000000" pitchFamily="50" charset="-128"/>
              </a:rPr>
              <a:t>を</a:t>
            </a:r>
            <a:r>
              <a:rPr kumimoji="1" lang="ja-JP" altLang="en-US" sz="2800" dirty="0" smtClean="0">
                <a:latin typeface="游ゴシック Medium" panose="020B0500000000000000" pitchFamily="50" charset="-128"/>
                <a:ea typeface="游ゴシック Medium" panose="020B0500000000000000" pitchFamily="50" charset="-128"/>
              </a:rPr>
              <a:t>行う</a:t>
            </a:r>
            <a:endParaRPr kumimoji="1" lang="ja-JP" altLang="en-US" sz="2800" dirty="0">
              <a:latin typeface="游ゴシック Medium" panose="020B0500000000000000" pitchFamily="50" charset="-128"/>
              <a:ea typeface="游ゴシック Medium" panose="020B0500000000000000" pitchFamily="50" charset="-128"/>
            </a:endParaRPr>
          </a:p>
        </p:txBody>
      </p:sp>
      <p:sp>
        <p:nvSpPr>
          <p:cNvPr id="6" name="テキスト ボックス 5">
            <a:extLst>
              <a:ext uri="{FF2B5EF4-FFF2-40B4-BE49-F238E27FC236}">
                <a16:creationId xmlns:a16="http://schemas.microsoft.com/office/drawing/2014/main" id="{D117A5DC-8FAD-4649-9245-6AE90FB9230A}"/>
              </a:ext>
            </a:extLst>
          </p:cNvPr>
          <p:cNvSpPr txBox="1"/>
          <p:nvPr/>
        </p:nvSpPr>
        <p:spPr>
          <a:xfrm>
            <a:off x="6000749" y="1652497"/>
            <a:ext cx="5593153" cy="3970318"/>
          </a:xfrm>
          <a:prstGeom prst="rect">
            <a:avLst/>
          </a:prstGeom>
          <a:noFill/>
        </p:spPr>
        <p:txBody>
          <a:bodyPr wrap="square" rtlCol="0">
            <a:spAutoFit/>
          </a:bodyPr>
          <a:lstStyle/>
          <a:p>
            <a:r>
              <a:rPr kumimoji="1" lang="ja-JP" altLang="en-US" sz="2800" dirty="0" smtClean="0">
                <a:solidFill>
                  <a:schemeClr val="accent1">
                    <a:lumMod val="75000"/>
                  </a:schemeClr>
                </a:solidFill>
                <a:latin typeface="游ゴシック Medium" panose="020B0500000000000000" pitchFamily="50" charset="-128"/>
                <a:ea typeface="游ゴシック Medium" panose="020B0500000000000000" pitchFamily="50" charset="-128"/>
              </a:rPr>
              <a:t>・</a:t>
            </a:r>
            <a:r>
              <a:rPr kumimoji="1" lang="ja-JP" altLang="en-US" sz="2800" dirty="0">
                <a:latin typeface="游ゴシック Medium" panose="020B0500000000000000" pitchFamily="50" charset="-128"/>
                <a:ea typeface="游ゴシック Medium" panose="020B0500000000000000" pitchFamily="50" charset="-128"/>
              </a:rPr>
              <a:t>消費電流が大きい</a:t>
            </a:r>
            <a:r>
              <a:rPr kumimoji="1" lang="ja-JP" altLang="en-US" sz="2800" dirty="0" smtClean="0">
                <a:latin typeface="游ゴシック Medium" panose="020B0500000000000000" pitchFamily="50" charset="-128"/>
                <a:ea typeface="游ゴシック Medium" panose="020B0500000000000000" pitchFamily="50" charset="-128"/>
              </a:rPr>
              <a:t>ため，電源容</a:t>
            </a:r>
            <a:endParaRPr kumimoji="1" lang="en-US" altLang="ja-JP" sz="2800" dirty="0" smtClean="0">
              <a:latin typeface="游ゴシック Medium" panose="020B0500000000000000" pitchFamily="50" charset="-128"/>
              <a:ea typeface="游ゴシック Medium" panose="020B0500000000000000" pitchFamily="50" charset="-128"/>
            </a:endParaRPr>
          </a:p>
          <a:p>
            <a:r>
              <a:rPr lang="ja-JP" altLang="en-US" sz="2800" dirty="0">
                <a:latin typeface="游ゴシック Medium" panose="020B0500000000000000" pitchFamily="50" charset="-128"/>
                <a:ea typeface="游ゴシック Medium" panose="020B0500000000000000" pitchFamily="50" charset="-128"/>
              </a:rPr>
              <a:t>　</a:t>
            </a:r>
            <a:r>
              <a:rPr kumimoji="1" lang="ja-JP" altLang="en-US" sz="2800" dirty="0" smtClean="0">
                <a:latin typeface="游ゴシック Medium" panose="020B0500000000000000" pitchFamily="50" charset="-128"/>
                <a:ea typeface="游ゴシック Medium" panose="020B0500000000000000" pitchFamily="50" charset="-128"/>
              </a:rPr>
              <a:t>量が</a:t>
            </a:r>
            <a:r>
              <a:rPr kumimoji="1" lang="en-US" altLang="ja-JP" sz="2800" dirty="0" smtClean="0">
                <a:latin typeface="游ゴシック Medium" panose="020B0500000000000000" pitchFamily="50" charset="-128"/>
                <a:ea typeface="游ゴシック Medium" panose="020B0500000000000000" pitchFamily="50" charset="-128"/>
              </a:rPr>
              <a:t>80A</a:t>
            </a:r>
            <a:r>
              <a:rPr kumimoji="1" lang="ja-JP" altLang="en-US" sz="2800" dirty="0">
                <a:latin typeface="游ゴシック Medium" panose="020B0500000000000000" pitchFamily="50" charset="-128"/>
                <a:ea typeface="游ゴシック Medium" panose="020B0500000000000000" pitchFamily="50" charset="-128"/>
              </a:rPr>
              <a:t>程度の検査室や</a:t>
            </a:r>
            <a:r>
              <a:rPr kumimoji="1" lang="ja-JP" altLang="en-US" sz="2800" dirty="0" smtClean="0">
                <a:latin typeface="游ゴシック Medium" panose="020B0500000000000000" pitchFamily="50" charset="-128"/>
                <a:ea typeface="游ゴシック Medium" panose="020B0500000000000000" pitchFamily="50" charset="-128"/>
              </a:rPr>
              <a:t>手術室</a:t>
            </a:r>
            <a:endParaRPr lang="en-US" altLang="ja-JP" sz="2800" dirty="0">
              <a:latin typeface="游ゴシック Medium" panose="020B0500000000000000" pitchFamily="50" charset="-128"/>
              <a:ea typeface="游ゴシック Medium" panose="020B0500000000000000" pitchFamily="50" charset="-128"/>
            </a:endParaRPr>
          </a:p>
          <a:p>
            <a:r>
              <a:rPr kumimoji="1" lang="ja-JP" altLang="en-US" sz="2800" dirty="0" smtClean="0">
                <a:latin typeface="游ゴシック Medium" panose="020B0500000000000000" pitchFamily="50" charset="-128"/>
                <a:ea typeface="游ゴシック Medium" panose="020B0500000000000000" pitchFamily="50" charset="-128"/>
              </a:rPr>
              <a:t>　で</a:t>
            </a:r>
            <a:r>
              <a:rPr kumimoji="1" lang="ja-JP" altLang="en-US" sz="2800" dirty="0">
                <a:latin typeface="游ゴシック Medium" panose="020B0500000000000000" pitchFamily="50" charset="-128"/>
                <a:ea typeface="游ゴシック Medium" panose="020B0500000000000000" pitchFamily="50" charset="-128"/>
              </a:rPr>
              <a:t>使用</a:t>
            </a:r>
            <a:r>
              <a:rPr kumimoji="1" lang="ja-JP" altLang="en-US" sz="2800" dirty="0" smtClean="0">
                <a:latin typeface="游ゴシック Medium" panose="020B0500000000000000" pitchFamily="50" charset="-128"/>
                <a:ea typeface="游ゴシック Medium" panose="020B0500000000000000" pitchFamily="50" charset="-128"/>
              </a:rPr>
              <a:t>し，タコ足</a:t>
            </a:r>
            <a:r>
              <a:rPr kumimoji="1" lang="ja-JP" altLang="en-US" sz="2800" dirty="0">
                <a:latin typeface="游ゴシック Medium" panose="020B0500000000000000" pitchFamily="50" charset="-128"/>
                <a:ea typeface="游ゴシック Medium" panose="020B0500000000000000" pitchFamily="50" charset="-128"/>
              </a:rPr>
              <a:t>配線は</a:t>
            </a:r>
            <a:r>
              <a:rPr kumimoji="1" lang="ja-JP" altLang="en-US" sz="2800" dirty="0" smtClean="0">
                <a:latin typeface="游ゴシック Medium" panose="020B0500000000000000" pitchFamily="50" charset="-128"/>
                <a:ea typeface="游ゴシック Medium" panose="020B0500000000000000" pitchFamily="50" charset="-128"/>
              </a:rPr>
              <a:t>避ける</a:t>
            </a:r>
            <a:endParaRPr kumimoji="1" lang="en-US" altLang="ja-JP" sz="2800" dirty="0">
              <a:latin typeface="游ゴシック Medium" panose="020B0500000000000000" pitchFamily="50" charset="-128"/>
              <a:ea typeface="游ゴシック Medium" panose="020B0500000000000000" pitchFamily="50" charset="-128"/>
            </a:endParaRPr>
          </a:p>
          <a:p>
            <a:r>
              <a:rPr lang="ja-JP" altLang="en-US" sz="2800" dirty="0">
                <a:solidFill>
                  <a:schemeClr val="accent1">
                    <a:lumMod val="75000"/>
                  </a:schemeClr>
                </a:solidFill>
                <a:latin typeface="游ゴシック Medium" panose="020B0500000000000000" pitchFamily="50" charset="-128"/>
                <a:ea typeface="游ゴシック Medium" panose="020B0500000000000000" pitchFamily="50" charset="-128"/>
              </a:rPr>
              <a:t>・</a:t>
            </a:r>
            <a:r>
              <a:rPr lang="ja-JP" altLang="en-US" sz="2800" dirty="0">
                <a:latin typeface="游ゴシック Medium" panose="020B0500000000000000" pitchFamily="50" charset="-128"/>
                <a:ea typeface="游ゴシック Medium" panose="020B0500000000000000" pitchFamily="50" charset="-128"/>
              </a:rPr>
              <a:t>スコープは衝撃</a:t>
            </a:r>
            <a:r>
              <a:rPr lang="en-US" altLang="ja-JP" sz="2800" dirty="0">
                <a:latin typeface="游ゴシック Medium" panose="020B0500000000000000" pitchFamily="50" charset="-128"/>
                <a:ea typeface="游ゴシック Medium" panose="020B0500000000000000" pitchFamily="50" charset="-128"/>
              </a:rPr>
              <a:t>(</a:t>
            </a:r>
            <a:r>
              <a:rPr lang="ja-JP" altLang="en-US" sz="2800" dirty="0">
                <a:latin typeface="游ゴシック Medium" panose="020B0500000000000000" pitchFamily="50" charset="-128"/>
                <a:ea typeface="游ゴシック Medium" panose="020B0500000000000000" pitchFamily="50" charset="-128"/>
              </a:rPr>
              <a:t>体内脱落の</a:t>
            </a:r>
            <a:r>
              <a:rPr lang="ja-JP" altLang="en-US" sz="2800" dirty="0" smtClean="0">
                <a:latin typeface="游ゴシック Medium" panose="020B0500000000000000" pitchFamily="50" charset="-128"/>
                <a:ea typeface="游ゴシック Medium" panose="020B0500000000000000" pitchFamily="50" charset="-128"/>
              </a:rPr>
              <a:t>危</a:t>
            </a:r>
            <a:endParaRPr lang="en-US" altLang="ja-JP" sz="2800" dirty="0" smtClean="0">
              <a:latin typeface="游ゴシック Medium" panose="020B0500000000000000" pitchFamily="50" charset="-128"/>
              <a:ea typeface="游ゴシック Medium" panose="020B0500000000000000" pitchFamily="50" charset="-128"/>
            </a:endParaRPr>
          </a:p>
          <a:p>
            <a:r>
              <a:rPr lang="ja-JP" altLang="en-US" sz="2800" dirty="0">
                <a:latin typeface="游ゴシック Medium" panose="020B0500000000000000" pitchFamily="50" charset="-128"/>
                <a:ea typeface="游ゴシック Medium" panose="020B0500000000000000" pitchFamily="50" charset="-128"/>
              </a:rPr>
              <a:t>　</a:t>
            </a:r>
            <a:r>
              <a:rPr lang="ja-JP" altLang="en-US" sz="2800" dirty="0" smtClean="0">
                <a:latin typeface="游ゴシック Medium" panose="020B0500000000000000" pitchFamily="50" charset="-128"/>
                <a:ea typeface="游ゴシック Medium" panose="020B0500000000000000" pitchFamily="50" charset="-128"/>
              </a:rPr>
              <a:t>険</a:t>
            </a:r>
            <a:r>
              <a:rPr lang="ja-JP" altLang="en-US" sz="2800" dirty="0">
                <a:latin typeface="游ゴシック Medium" panose="020B0500000000000000" pitchFamily="50" charset="-128"/>
                <a:ea typeface="游ゴシック Medium" panose="020B0500000000000000" pitchFamily="50" charset="-128"/>
              </a:rPr>
              <a:t>）</a:t>
            </a:r>
            <a:r>
              <a:rPr lang="ja-JP" altLang="en-US" sz="2800" dirty="0" smtClean="0">
                <a:latin typeface="游ゴシック Medium" panose="020B0500000000000000" pitchFamily="50" charset="-128"/>
                <a:ea typeface="游ゴシック Medium" panose="020B0500000000000000" pitchFamily="50" charset="-128"/>
              </a:rPr>
              <a:t>や過度</a:t>
            </a:r>
            <a:r>
              <a:rPr lang="ja-JP" altLang="en-US" sz="2800" dirty="0">
                <a:latin typeface="游ゴシック Medium" panose="020B0500000000000000" pitchFamily="50" charset="-128"/>
                <a:ea typeface="游ゴシック Medium" panose="020B0500000000000000" pitchFamily="50" charset="-128"/>
              </a:rPr>
              <a:t>の屈曲（直径</a:t>
            </a:r>
            <a:r>
              <a:rPr lang="en-US" altLang="ja-JP" sz="2800" dirty="0" smtClean="0">
                <a:latin typeface="游ゴシック Medium" panose="020B0500000000000000" pitchFamily="50" charset="-128"/>
                <a:ea typeface="游ゴシック Medium" panose="020B0500000000000000" pitchFamily="50" charset="-128"/>
              </a:rPr>
              <a:t>12cm</a:t>
            </a:r>
          </a:p>
          <a:p>
            <a:r>
              <a:rPr lang="ja-JP" altLang="en-US" sz="2800" dirty="0">
                <a:latin typeface="游ゴシック Medium" panose="020B0500000000000000" pitchFamily="50" charset="-128"/>
                <a:ea typeface="游ゴシック Medium" panose="020B0500000000000000" pitchFamily="50" charset="-128"/>
              </a:rPr>
              <a:t>　</a:t>
            </a:r>
            <a:r>
              <a:rPr lang="ja-JP" altLang="en-US" sz="2800" dirty="0" smtClean="0">
                <a:latin typeface="游ゴシック Medium" panose="020B0500000000000000" pitchFamily="50" charset="-128"/>
                <a:ea typeface="游ゴシック Medium" panose="020B0500000000000000" pitchFamily="50" charset="-128"/>
              </a:rPr>
              <a:t>以下</a:t>
            </a:r>
            <a:r>
              <a:rPr lang="ja-JP" altLang="en-US" sz="2800" dirty="0">
                <a:latin typeface="游ゴシック Medium" panose="020B0500000000000000" pitchFamily="50" charset="-128"/>
                <a:ea typeface="游ゴシック Medium" panose="020B0500000000000000" pitchFamily="50" charset="-128"/>
              </a:rPr>
              <a:t>）</a:t>
            </a:r>
            <a:r>
              <a:rPr lang="ja-JP" altLang="en-US" sz="2800" dirty="0" smtClean="0">
                <a:latin typeface="游ゴシック Medium" panose="020B0500000000000000" pitchFamily="50" charset="-128"/>
                <a:ea typeface="游ゴシック Medium" panose="020B0500000000000000" pitchFamily="50" charset="-128"/>
              </a:rPr>
              <a:t>に弱いため，取り扱いに</a:t>
            </a:r>
            <a:endParaRPr lang="en-US" altLang="ja-JP" sz="2800" dirty="0">
              <a:latin typeface="游ゴシック Medium" panose="020B0500000000000000" pitchFamily="50" charset="-128"/>
              <a:ea typeface="游ゴシック Medium" panose="020B0500000000000000" pitchFamily="50" charset="-128"/>
            </a:endParaRPr>
          </a:p>
          <a:p>
            <a:r>
              <a:rPr lang="ja-JP" altLang="en-US" sz="2800" dirty="0" smtClean="0">
                <a:latin typeface="游ゴシック Medium" panose="020B0500000000000000" pitchFamily="50" charset="-128"/>
                <a:ea typeface="游ゴシック Medium" panose="020B0500000000000000" pitchFamily="50" charset="-128"/>
              </a:rPr>
              <a:t>　注意する</a:t>
            </a:r>
            <a:endParaRPr lang="en-US" altLang="ja-JP" sz="2800" dirty="0">
              <a:latin typeface="游ゴシック Medium" panose="020B0500000000000000" pitchFamily="50" charset="-128"/>
              <a:ea typeface="游ゴシック Medium" panose="020B0500000000000000" pitchFamily="50" charset="-128"/>
            </a:endParaRPr>
          </a:p>
          <a:p>
            <a:r>
              <a:rPr kumimoji="1" lang="ja-JP" altLang="en-US" sz="2800" dirty="0">
                <a:solidFill>
                  <a:schemeClr val="accent1">
                    <a:lumMod val="75000"/>
                  </a:schemeClr>
                </a:solidFill>
                <a:latin typeface="游ゴシック Medium" panose="020B0500000000000000" pitchFamily="50" charset="-128"/>
                <a:ea typeface="游ゴシック Medium" panose="020B0500000000000000" pitchFamily="50" charset="-128"/>
              </a:rPr>
              <a:t>・</a:t>
            </a:r>
            <a:r>
              <a:rPr kumimoji="1" lang="ja-JP" altLang="en-US" sz="2800" dirty="0">
                <a:latin typeface="游ゴシック Medium" panose="020B0500000000000000" pitchFamily="50" charset="-128"/>
                <a:ea typeface="游ゴシック Medium" panose="020B0500000000000000" pitchFamily="50" charset="-128"/>
              </a:rPr>
              <a:t>体内に挿入されるスコープ</a:t>
            </a:r>
            <a:r>
              <a:rPr kumimoji="1" lang="ja-JP" altLang="en-US" sz="2800" dirty="0" smtClean="0">
                <a:latin typeface="游ゴシック Medium" panose="020B0500000000000000" pitchFamily="50" charset="-128"/>
                <a:ea typeface="游ゴシック Medium" panose="020B0500000000000000" pitchFamily="50" charset="-128"/>
              </a:rPr>
              <a:t>は，</a:t>
            </a:r>
            <a:endParaRPr kumimoji="1" lang="en-US" altLang="ja-JP" sz="2800" dirty="0">
              <a:latin typeface="游ゴシック Medium" panose="020B0500000000000000" pitchFamily="50" charset="-128"/>
              <a:ea typeface="游ゴシック Medium" panose="020B0500000000000000" pitchFamily="50" charset="-128"/>
            </a:endParaRPr>
          </a:p>
          <a:p>
            <a:r>
              <a:rPr lang="ja-JP" altLang="en-US" sz="2800" dirty="0">
                <a:latin typeface="游ゴシック Medium" panose="020B0500000000000000" pitchFamily="50" charset="-128"/>
                <a:ea typeface="游ゴシック Medium" panose="020B0500000000000000" pitchFamily="50" charset="-128"/>
              </a:rPr>
              <a:t>　</a:t>
            </a:r>
            <a:r>
              <a:rPr kumimoji="1" lang="ja-JP" altLang="en-US" sz="2800" dirty="0">
                <a:latin typeface="游ゴシック Medium" panose="020B0500000000000000" pitchFamily="50" charset="-128"/>
                <a:ea typeface="游ゴシック Medium" panose="020B0500000000000000" pitchFamily="50" charset="-128"/>
              </a:rPr>
              <a:t>高水準消毒を</a:t>
            </a:r>
            <a:r>
              <a:rPr kumimoji="1" lang="ja-JP" altLang="en-US" sz="2800" dirty="0" smtClean="0">
                <a:latin typeface="游ゴシック Medium" panose="020B0500000000000000" pitchFamily="50" charset="-128"/>
                <a:ea typeface="游ゴシック Medium" panose="020B0500000000000000" pitchFamily="50" charset="-128"/>
              </a:rPr>
              <a:t>行う</a:t>
            </a:r>
            <a:endParaRPr kumimoji="1" lang="ja-JP" altLang="en-US" sz="2800" dirty="0">
              <a:latin typeface="游ゴシック Medium" panose="020B0500000000000000" pitchFamily="50" charset="-128"/>
              <a:ea typeface="游ゴシック Medium" panose="020B0500000000000000" pitchFamily="50" charset="-128"/>
            </a:endParaRPr>
          </a:p>
        </p:txBody>
      </p:sp>
      <p:sp>
        <p:nvSpPr>
          <p:cNvPr id="8" name="テキスト プレースホルダー 2">
            <a:extLst>
              <a:ext uri="{FF2B5EF4-FFF2-40B4-BE49-F238E27FC236}">
                <a16:creationId xmlns:a16="http://schemas.microsoft.com/office/drawing/2014/main" id="{5C0C6082-4EE9-44EB-838E-D89A32458415}"/>
              </a:ext>
            </a:extLst>
          </p:cNvPr>
          <p:cNvSpPr txBox="1">
            <a:spLocks/>
          </p:cNvSpPr>
          <p:nvPr/>
        </p:nvSpPr>
        <p:spPr bwMode="auto">
          <a:xfrm>
            <a:off x="403644" y="813594"/>
            <a:ext cx="5386917"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marL="0" indent="0" algn="l" rtl="0" eaLnBrk="0" fontAlgn="base" hangingPunct="0">
              <a:spcBef>
                <a:spcPct val="20000"/>
              </a:spcBef>
              <a:spcAft>
                <a:spcPct val="0"/>
              </a:spcAft>
              <a:buNone/>
              <a:defRPr kumimoji="1" sz="2400" b="1">
                <a:solidFill>
                  <a:schemeClr val="tx1"/>
                </a:solidFill>
                <a:latin typeface="+mn-lt"/>
                <a:ea typeface="+mn-ea"/>
                <a:cs typeface="+mn-cs"/>
              </a:defRPr>
            </a:lvl1pPr>
            <a:lvl2pPr marL="457200" indent="0" algn="l" rtl="0" eaLnBrk="0" fontAlgn="base" hangingPunct="0">
              <a:spcBef>
                <a:spcPct val="20000"/>
              </a:spcBef>
              <a:spcAft>
                <a:spcPct val="0"/>
              </a:spcAft>
              <a:buNone/>
              <a:defRPr kumimoji="1" sz="2000" b="1">
                <a:solidFill>
                  <a:schemeClr val="tx1"/>
                </a:solidFill>
                <a:latin typeface="+mn-lt"/>
                <a:ea typeface="+mn-ea"/>
              </a:defRPr>
            </a:lvl2pPr>
            <a:lvl3pPr marL="914400" indent="0" algn="l" rtl="0" eaLnBrk="0" fontAlgn="base" hangingPunct="0">
              <a:spcBef>
                <a:spcPct val="20000"/>
              </a:spcBef>
              <a:spcAft>
                <a:spcPct val="0"/>
              </a:spcAft>
              <a:buNone/>
              <a:defRPr kumimoji="1" sz="1800" b="1">
                <a:solidFill>
                  <a:schemeClr val="tx1"/>
                </a:solidFill>
                <a:latin typeface="+mn-lt"/>
                <a:ea typeface="+mn-ea"/>
              </a:defRPr>
            </a:lvl3pPr>
            <a:lvl4pPr marL="1371600" indent="0" algn="l" rtl="0" eaLnBrk="0" fontAlgn="base" hangingPunct="0">
              <a:spcBef>
                <a:spcPct val="20000"/>
              </a:spcBef>
              <a:spcAft>
                <a:spcPct val="0"/>
              </a:spcAft>
              <a:buNone/>
              <a:defRPr kumimoji="1" sz="1600" b="1">
                <a:solidFill>
                  <a:schemeClr val="tx1"/>
                </a:solidFill>
                <a:latin typeface="+mn-lt"/>
                <a:ea typeface="+mn-ea"/>
              </a:defRPr>
            </a:lvl4pPr>
            <a:lvl5pPr marL="1828800" indent="0" algn="l" rtl="0" eaLnBrk="0" fontAlgn="base" hangingPunct="0">
              <a:spcBef>
                <a:spcPct val="20000"/>
              </a:spcBef>
              <a:spcAft>
                <a:spcPct val="0"/>
              </a:spcAft>
              <a:buNone/>
              <a:defRPr kumimoji="1" sz="1600" b="1">
                <a:solidFill>
                  <a:schemeClr val="tx1"/>
                </a:solidFill>
                <a:latin typeface="+mn-lt"/>
                <a:ea typeface="+mn-ea"/>
              </a:defRPr>
            </a:lvl5pPr>
            <a:lvl6pPr marL="2286000" indent="0" algn="l" rtl="0" fontAlgn="base">
              <a:spcBef>
                <a:spcPct val="20000"/>
              </a:spcBef>
              <a:spcAft>
                <a:spcPct val="0"/>
              </a:spcAft>
              <a:buNone/>
              <a:defRPr kumimoji="1" sz="1600" b="1">
                <a:solidFill>
                  <a:schemeClr val="tx1"/>
                </a:solidFill>
                <a:latin typeface="+mn-lt"/>
                <a:ea typeface="+mn-ea"/>
              </a:defRPr>
            </a:lvl6pPr>
            <a:lvl7pPr marL="2743200" indent="0" algn="l" rtl="0" fontAlgn="base">
              <a:spcBef>
                <a:spcPct val="20000"/>
              </a:spcBef>
              <a:spcAft>
                <a:spcPct val="0"/>
              </a:spcAft>
              <a:buNone/>
              <a:defRPr kumimoji="1" sz="1600" b="1">
                <a:solidFill>
                  <a:schemeClr val="tx1"/>
                </a:solidFill>
                <a:latin typeface="+mn-lt"/>
                <a:ea typeface="+mn-ea"/>
              </a:defRPr>
            </a:lvl7pPr>
            <a:lvl8pPr marL="3200400" indent="0" algn="l" rtl="0" fontAlgn="base">
              <a:spcBef>
                <a:spcPct val="20000"/>
              </a:spcBef>
              <a:spcAft>
                <a:spcPct val="0"/>
              </a:spcAft>
              <a:buNone/>
              <a:defRPr kumimoji="1" sz="1600" b="1">
                <a:solidFill>
                  <a:schemeClr val="tx1"/>
                </a:solidFill>
                <a:latin typeface="+mn-lt"/>
                <a:ea typeface="+mn-ea"/>
              </a:defRPr>
            </a:lvl8pPr>
            <a:lvl9pPr marL="3657600" indent="0" algn="l" rtl="0" fontAlgn="base">
              <a:spcBef>
                <a:spcPct val="20000"/>
              </a:spcBef>
              <a:spcAft>
                <a:spcPct val="0"/>
              </a:spcAft>
              <a:buNone/>
              <a:defRPr kumimoji="1" sz="1600" b="1">
                <a:solidFill>
                  <a:schemeClr val="tx1"/>
                </a:solidFill>
                <a:latin typeface="+mn-lt"/>
                <a:ea typeface="+mn-ea"/>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1" lang="ja-JP" altLang="en-US" sz="3600" b="1" i="0" u="none" strike="noStrike" kern="0" cap="none" spc="0" normalizeH="0" baseline="0" noProof="0" dirty="0" smtClean="0">
                <a:ln>
                  <a:noFill/>
                </a:ln>
                <a:solidFill>
                  <a:schemeClr val="accent1">
                    <a:lumMod val="75000"/>
                  </a:schemeClr>
                </a:solidFill>
                <a:effectLst/>
                <a:uLnTx/>
                <a:uFillTx/>
                <a:latin typeface="游ゴシック Medium" panose="020B0500000000000000" pitchFamily="50" charset="-128"/>
                <a:ea typeface="游ゴシック Medium" panose="020B0500000000000000" pitchFamily="50" charset="-128"/>
                <a:cs typeface="+mn-cs"/>
              </a:rPr>
              <a:t>▶目的</a:t>
            </a:r>
            <a:endParaRPr kumimoji="1" lang="ja-JP" altLang="en-US" sz="3600" b="1" i="0" u="none" strike="noStrike" kern="0" cap="none" spc="0" normalizeH="0" baseline="0" noProof="0" dirty="0">
              <a:ln>
                <a:noFill/>
              </a:ln>
              <a:solidFill>
                <a:schemeClr val="accent1">
                  <a:lumMod val="75000"/>
                </a:schemeClr>
              </a:solidFill>
              <a:effectLst/>
              <a:uLnTx/>
              <a:uFillTx/>
              <a:latin typeface="游ゴシック Medium" panose="020B0500000000000000" pitchFamily="50" charset="-128"/>
              <a:ea typeface="游ゴシック Medium" panose="020B0500000000000000" pitchFamily="50" charset="-128"/>
              <a:cs typeface="+mn-cs"/>
            </a:endParaRPr>
          </a:p>
        </p:txBody>
      </p:sp>
      <p:sp>
        <p:nvSpPr>
          <p:cNvPr id="10" name="テキスト プレースホルダー 4">
            <a:extLst>
              <a:ext uri="{FF2B5EF4-FFF2-40B4-BE49-F238E27FC236}">
                <a16:creationId xmlns:a16="http://schemas.microsoft.com/office/drawing/2014/main" id="{BBF98AD2-15C2-4665-9B83-4EF7EBC9CED7}"/>
              </a:ext>
            </a:extLst>
          </p:cNvPr>
          <p:cNvSpPr txBox="1">
            <a:spLocks/>
          </p:cNvSpPr>
          <p:nvPr/>
        </p:nvSpPr>
        <p:spPr bwMode="auto">
          <a:xfrm>
            <a:off x="6000749" y="813594"/>
            <a:ext cx="5389033"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marL="0" indent="0" algn="l" rtl="0" eaLnBrk="0" fontAlgn="base" hangingPunct="0">
              <a:spcBef>
                <a:spcPct val="20000"/>
              </a:spcBef>
              <a:spcAft>
                <a:spcPct val="0"/>
              </a:spcAft>
              <a:buNone/>
              <a:defRPr kumimoji="1" sz="2400" b="1">
                <a:solidFill>
                  <a:schemeClr val="tx1"/>
                </a:solidFill>
                <a:latin typeface="+mn-lt"/>
                <a:ea typeface="+mn-ea"/>
                <a:cs typeface="+mn-cs"/>
              </a:defRPr>
            </a:lvl1pPr>
            <a:lvl2pPr marL="457200" indent="0" algn="l" rtl="0" eaLnBrk="0" fontAlgn="base" hangingPunct="0">
              <a:spcBef>
                <a:spcPct val="20000"/>
              </a:spcBef>
              <a:spcAft>
                <a:spcPct val="0"/>
              </a:spcAft>
              <a:buNone/>
              <a:defRPr kumimoji="1" sz="2000" b="1">
                <a:solidFill>
                  <a:schemeClr val="tx1"/>
                </a:solidFill>
                <a:latin typeface="+mn-lt"/>
                <a:ea typeface="+mn-ea"/>
              </a:defRPr>
            </a:lvl2pPr>
            <a:lvl3pPr marL="914400" indent="0" algn="l" rtl="0" eaLnBrk="0" fontAlgn="base" hangingPunct="0">
              <a:spcBef>
                <a:spcPct val="20000"/>
              </a:spcBef>
              <a:spcAft>
                <a:spcPct val="0"/>
              </a:spcAft>
              <a:buNone/>
              <a:defRPr kumimoji="1" sz="1800" b="1">
                <a:solidFill>
                  <a:schemeClr val="tx1"/>
                </a:solidFill>
                <a:latin typeface="+mn-lt"/>
                <a:ea typeface="+mn-ea"/>
              </a:defRPr>
            </a:lvl3pPr>
            <a:lvl4pPr marL="1371600" indent="0" algn="l" rtl="0" eaLnBrk="0" fontAlgn="base" hangingPunct="0">
              <a:spcBef>
                <a:spcPct val="20000"/>
              </a:spcBef>
              <a:spcAft>
                <a:spcPct val="0"/>
              </a:spcAft>
              <a:buNone/>
              <a:defRPr kumimoji="1" sz="1600" b="1">
                <a:solidFill>
                  <a:schemeClr val="tx1"/>
                </a:solidFill>
                <a:latin typeface="+mn-lt"/>
                <a:ea typeface="+mn-ea"/>
              </a:defRPr>
            </a:lvl4pPr>
            <a:lvl5pPr marL="1828800" indent="0" algn="l" rtl="0" eaLnBrk="0" fontAlgn="base" hangingPunct="0">
              <a:spcBef>
                <a:spcPct val="20000"/>
              </a:spcBef>
              <a:spcAft>
                <a:spcPct val="0"/>
              </a:spcAft>
              <a:buNone/>
              <a:defRPr kumimoji="1" sz="1600" b="1">
                <a:solidFill>
                  <a:schemeClr val="tx1"/>
                </a:solidFill>
                <a:latin typeface="+mn-lt"/>
                <a:ea typeface="+mn-ea"/>
              </a:defRPr>
            </a:lvl5pPr>
            <a:lvl6pPr marL="2286000" indent="0" algn="l" rtl="0" fontAlgn="base">
              <a:spcBef>
                <a:spcPct val="20000"/>
              </a:spcBef>
              <a:spcAft>
                <a:spcPct val="0"/>
              </a:spcAft>
              <a:buNone/>
              <a:defRPr kumimoji="1" sz="1600" b="1">
                <a:solidFill>
                  <a:schemeClr val="tx1"/>
                </a:solidFill>
                <a:latin typeface="+mn-lt"/>
                <a:ea typeface="+mn-ea"/>
              </a:defRPr>
            </a:lvl6pPr>
            <a:lvl7pPr marL="2743200" indent="0" algn="l" rtl="0" fontAlgn="base">
              <a:spcBef>
                <a:spcPct val="20000"/>
              </a:spcBef>
              <a:spcAft>
                <a:spcPct val="0"/>
              </a:spcAft>
              <a:buNone/>
              <a:defRPr kumimoji="1" sz="1600" b="1">
                <a:solidFill>
                  <a:schemeClr val="tx1"/>
                </a:solidFill>
                <a:latin typeface="+mn-lt"/>
                <a:ea typeface="+mn-ea"/>
              </a:defRPr>
            </a:lvl7pPr>
            <a:lvl8pPr marL="3200400" indent="0" algn="l" rtl="0" fontAlgn="base">
              <a:spcBef>
                <a:spcPct val="20000"/>
              </a:spcBef>
              <a:spcAft>
                <a:spcPct val="0"/>
              </a:spcAft>
              <a:buNone/>
              <a:defRPr kumimoji="1" sz="1600" b="1">
                <a:solidFill>
                  <a:schemeClr val="tx1"/>
                </a:solidFill>
                <a:latin typeface="+mn-lt"/>
                <a:ea typeface="+mn-ea"/>
              </a:defRPr>
            </a:lvl8pPr>
            <a:lvl9pPr marL="3657600" indent="0" algn="l" rtl="0" fontAlgn="base">
              <a:spcBef>
                <a:spcPct val="20000"/>
              </a:spcBef>
              <a:spcAft>
                <a:spcPct val="0"/>
              </a:spcAft>
              <a:buNone/>
              <a:defRPr kumimoji="1" sz="1600" b="1">
                <a:solidFill>
                  <a:schemeClr val="tx1"/>
                </a:solidFill>
                <a:latin typeface="+mn-lt"/>
                <a:ea typeface="+mn-ea"/>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1" lang="ja-JP" altLang="en-US" sz="3600" b="1" i="0" u="none" strike="noStrike" kern="0" cap="none" spc="0" normalizeH="0" baseline="0" noProof="0" dirty="0" smtClean="0">
                <a:ln>
                  <a:noFill/>
                </a:ln>
                <a:solidFill>
                  <a:schemeClr val="accent1">
                    <a:lumMod val="75000"/>
                  </a:schemeClr>
                </a:solidFill>
                <a:effectLst/>
                <a:uLnTx/>
                <a:uFillTx/>
                <a:latin typeface="游ゴシック Medium" panose="020B0500000000000000" pitchFamily="50" charset="-128"/>
                <a:ea typeface="游ゴシック Medium" panose="020B0500000000000000" pitchFamily="50" charset="-128"/>
                <a:cs typeface="+mn-cs"/>
              </a:rPr>
              <a:t>▶気をつけること</a:t>
            </a:r>
            <a:endParaRPr kumimoji="1" lang="ja-JP" altLang="en-US" sz="3600" b="1" i="0" u="none" strike="noStrike" kern="0" cap="none" spc="0" normalizeH="0" baseline="0" noProof="0" dirty="0">
              <a:ln>
                <a:noFill/>
              </a:ln>
              <a:solidFill>
                <a:schemeClr val="accent1">
                  <a:lumMod val="75000"/>
                </a:schemeClr>
              </a:solidFill>
              <a:effectLst/>
              <a:uLnTx/>
              <a:uFillTx/>
              <a:latin typeface="游ゴシック Medium" panose="020B0500000000000000" pitchFamily="50" charset="-128"/>
              <a:ea typeface="游ゴシック Medium" panose="020B0500000000000000" pitchFamily="50" charset="-128"/>
              <a:cs typeface="+mn-cs"/>
            </a:endParaRPr>
          </a:p>
        </p:txBody>
      </p:sp>
      <p:sp>
        <p:nvSpPr>
          <p:cNvPr id="7" name="テキスト ボックス 6"/>
          <p:cNvSpPr txBox="1"/>
          <p:nvPr/>
        </p:nvSpPr>
        <p:spPr>
          <a:xfrm>
            <a:off x="6756400" y="6387821"/>
            <a:ext cx="4982547" cy="307777"/>
          </a:xfrm>
          <a:prstGeom prst="rect">
            <a:avLst/>
          </a:prstGeom>
          <a:noFill/>
        </p:spPr>
        <p:txBody>
          <a:bodyPr wrap="square" rtlCol="0">
            <a:spAutoFit/>
          </a:bodyPr>
          <a:lstStyle/>
          <a:p>
            <a:pPr algn="r"/>
            <a:r>
              <a:rPr lang="ja-JP" altLang="en-US" sz="1400" dirty="0"/>
              <a:t>🄫医学書院</a:t>
            </a:r>
            <a:r>
              <a:rPr lang="en-US" altLang="ja-JP" sz="1400" dirty="0" smtClean="0"/>
              <a:t>2021</a:t>
            </a:r>
            <a:r>
              <a:rPr lang="ja-JP" altLang="en-US" sz="1400" dirty="0" smtClean="0"/>
              <a:t>　無断</a:t>
            </a:r>
            <a:r>
              <a:rPr lang="ja-JP" altLang="en-US" sz="1400" dirty="0"/>
              <a:t>複製禁止</a:t>
            </a:r>
            <a:endParaRPr kumimoji="1" lang="ja-JP" altLang="en-US" sz="1400" dirty="0"/>
          </a:p>
        </p:txBody>
      </p:sp>
    </p:spTree>
    <p:extLst>
      <p:ext uri="{BB962C8B-B14F-4D97-AF65-F5344CB8AC3E}">
        <p14:creationId xmlns:p14="http://schemas.microsoft.com/office/powerpoint/2010/main" val="239293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29D63FE0-9B0E-4F48-9C12-95141B737558}"/>
              </a:ext>
            </a:extLst>
          </p:cNvPr>
          <p:cNvSpPr txBox="1"/>
          <p:nvPr/>
        </p:nvSpPr>
        <p:spPr>
          <a:xfrm>
            <a:off x="3874396" y="521120"/>
            <a:ext cx="4443206" cy="707886"/>
          </a:xfrm>
          <a:prstGeom prst="rect">
            <a:avLst/>
          </a:prstGeom>
          <a:noFill/>
        </p:spPr>
        <p:txBody>
          <a:bodyPr wrap="square" rtlCol="0">
            <a:spAutoFit/>
          </a:bodyPr>
          <a:lstStyle/>
          <a:p>
            <a:r>
              <a:rPr kumimoji="1" lang="ja-JP" altLang="en-US" sz="4000" b="1" dirty="0">
                <a:solidFill>
                  <a:schemeClr val="accent1">
                    <a:lumMod val="75000"/>
                  </a:schemeClr>
                </a:solidFill>
                <a:latin typeface="游ゴシック Medium" panose="020B0500000000000000" pitchFamily="50" charset="-128"/>
                <a:ea typeface="游ゴシック Medium" panose="020B0500000000000000" pitchFamily="50" charset="-128"/>
              </a:rPr>
              <a:t>内視鏡装置</a:t>
            </a:r>
            <a:r>
              <a:rPr lang="ja-JP" altLang="en-US" sz="4000" b="1" dirty="0">
                <a:solidFill>
                  <a:schemeClr val="accent1">
                    <a:lumMod val="75000"/>
                  </a:schemeClr>
                </a:solidFill>
                <a:latin typeface="游ゴシック Medium" panose="020B0500000000000000" pitchFamily="50" charset="-128"/>
                <a:ea typeface="游ゴシック Medium" panose="020B0500000000000000" pitchFamily="50" charset="-128"/>
              </a:rPr>
              <a:t>の分類</a:t>
            </a:r>
            <a:endParaRPr kumimoji="1" lang="ja-JP" altLang="en-US" sz="4000" b="1" dirty="0">
              <a:solidFill>
                <a:schemeClr val="accent1">
                  <a:lumMod val="75000"/>
                </a:schemeClr>
              </a:solidFill>
              <a:latin typeface="游ゴシック Medium" panose="020B0500000000000000" pitchFamily="50" charset="-128"/>
              <a:ea typeface="游ゴシック Medium" panose="020B0500000000000000" pitchFamily="50" charset="-128"/>
            </a:endParaRPr>
          </a:p>
        </p:txBody>
      </p:sp>
      <p:sp>
        <p:nvSpPr>
          <p:cNvPr id="5" name="テキスト ボックス 4">
            <a:extLst>
              <a:ext uri="{FF2B5EF4-FFF2-40B4-BE49-F238E27FC236}">
                <a16:creationId xmlns:a16="http://schemas.microsoft.com/office/drawing/2014/main" id="{0FB1D476-D735-4632-AC05-D8973C20CBC7}"/>
              </a:ext>
            </a:extLst>
          </p:cNvPr>
          <p:cNvSpPr txBox="1"/>
          <p:nvPr/>
        </p:nvSpPr>
        <p:spPr>
          <a:xfrm>
            <a:off x="742410" y="1857384"/>
            <a:ext cx="10707179" cy="1384995"/>
          </a:xfrm>
          <a:prstGeom prst="rect">
            <a:avLst/>
          </a:prstGeom>
          <a:noFill/>
        </p:spPr>
        <p:txBody>
          <a:bodyPr wrap="square" rtlCol="0">
            <a:spAutoFit/>
          </a:bodyPr>
          <a:lstStyle/>
          <a:p>
            <a:r>
              <a:rPr kumimoji="1" lang="en-US" altLang="ja-JP" sz="2800" dirty="0" smtClean="0">
                <a:solidFill>
                  <a:schemeClr val="accent1">
                    <a:lumMod val="75000"/>
                  </a:schemeClr>
                </a:solidFill>
                <a:latin typeface="游ゴシック Medium" panose="020B0500000000000000" pitchFamily="50" charset="-128"/>
                <a:ea typeface="游ゴシック Medium" panose="020B0500000000000000" pitchFamily="50" charset="-128"/>
              </a:rPr>
              <a:t>〔</a:t>
            </a:r>
            <a:r>
              <a:rPr kumimoji="1" lang="ja-JP" altLang="en-US" sz="2800" dirty="0" smtClean="0">
                <a:solidFill>
                  <a:schemeClr val="accent1">
                    <a:lumMod val="75000"/>
                  </a:schemeClr>
                </a:solidFill>
                <a:latin typeface="游ゴシック Medium" panose="020B0500000000000000" pitchFamily="50" charset="-128"/>
                <a:ea typeface="游ゴシック Medium" panose="020B0500000000000000" pitchFamily="50" charset="-128"/>
              </a:rPr>
              <a:t>内</a:t>
            </a:r>
            <a:r>
              <a:rPr kumimoji="1" lang="ja-JP" altLang="en-US" sz="2800" dirty="0">
                <a:solidFill>
                  <a:schemeClr val="accent1">
                    <a:lumMod val="75000"/>
                  </a:schemeClr>
                </a:solidFill>
                <a:latin typeface="游ゴシック Medium" panose="020B0500000000000000" pitchFamily="50" charset="-128"/>
                <a:ea typeface="游ゴシック Medium" panose="020B0500000000000000" pitchFamily="50" charset="-128"/>
              </a:rPr>
              <a:t>視鏡</a:t>
            </a:r>
            <a:r>
              <a:rPr kumimoji="1" lang="ja-JP" altLang="en-US" sz="2800" dirty="0" smtClean="0">
                <a:solidFill>
                  <a:schemeClr val="accent1">
                    <a:lumMod val="75000"/>
                  </a:schemeClr>
                </a:solidFill>
                <a:latin typeface="游ゴシック Medium" panose="020B0500000000000000" pitchFamily="50" charset="-128"/>
                <a:ea typeface="游ゴシック Medium" panose="020B0500000000000000" pitchFamily="50" charset="-128"/>
              </a:rPr>
              <a:t>装置 </a:t>
            </a:r>
            <a:r>
              <a:rPr kumimoji="1" lang="en-US" altLang="ja-JP" sz="2800" dirty="0" smtClean="0">
                <a:solidFill>
                  <a:schemeClr val="accent1">
                    <a:lumMod val="75000"/>
                  </a:schemeClr>
                </a:solidFill>
                <a:latin typeface="游ゴシック Medium" panose="020B0500000000000000" pitchFamily="50" charset="-128"/>
                <a:ea typeface="游ゴシック Medium" panose="020B0500000000000000" pitchFamily="50" charset="-128"/>
              </a:rPr>
              <a:t>〕</a:t>
            </a:r>
            <a:endParaRPr kumimoji="1" lang="en-US" altLang="ja-JP" sz="2800" dirty="0">
              <a:solidFill>
                <a:schemeClr val="accent1">
                  <a:lumMod val="75000"/>
                </a:schemeClr>
              </a:solidFill>
              <a:latin typeface="游ゴシック Medium" panose="020B0500000000000000" pitchFamily="50" charset="-128"/>
              <a:ea typeface="游ゴシック Medium" panose="020B0500000000000000" pitchFamily="50" charset="-128"/>
            </a:endParaRPr>
          </a:p>
          <a:p>
            <a:r>
              <a:rPr kumimoji="1" lang="ja-JP" altLang="en-US" sz="2800" dirty="0" smtClean="0">
                <a:solidFill>
                  <a:schemeClr val="accent1">
                    <a:lumMod val="75000"/>
                  </a:schemeClr>
                </a:solidFill>
                <a:latin typeface="游ゴシック Medium" panose="020B0500000000000000" pitchFamily="50" charset="-128"/>
                <a:ea typeface="游ゴシック Medium" panose="020B0500000000000000" pitchFamily="50" charset="-128"/>
              </a:rPr>
              <a:t>・</a:t>
            </a:r>
            <a:r>
              <a:rPr kumimoji="1" lang="ja-JP" altLang="en-US" sz="2800" dirty="0" smtClean="0">
                <a:latin typeface="游ゴシック Medium" panose="020B0500000000000000" pitchFamily="50" charset="-128"/>
                <a:ea typeface="游ゴシック Medium" panose="020B0500000000000000" pitchFamily="50" charset="-128"/>
              </a:rPr>
              <a:t>主</a:t>
            </a:r>
            <a:r>
              <a:rPr kumimoji="1" lang="ja-JP" altLang="en-US" sz="2800" dirty="0">
                <a:latin typeface="游ゴシック Medium" panose="020B0500000000000000" pitchFamily="50" charset="-128"/>
                <a:ea typeface="游ゴシック Medium" panose="020B0500000000000000" pitchFamily="50" charset="-128"/>
              </a:rPr>
              <a:t>に内視鏡室などで内科的に体内の</a:t>
            </a:r>
            <a:r>
              <a:rPr kumimoji="1" lang="ja-JP" altLang="en-US" sz="2800" dirty="0" smtClean="0">
                <a:latin typeface="游ゴシック Medium" panose="020B0500000000000000" pitchFamily="50" charset="-128"/>
                <a:ea typeface="游ゴシック Medium" panose="020B0500000000000000" pitchFamily="50" charset="-128"/>
              </a:rPr>
              <a:t>診断，治療，処置</a:t>
            </a:r>
            <a:r>
              <a:rPr kumimoji="1" lang="ja-JP" altLang="en-US" sz="2800" dirty="0">
                <a:latin typeface="游ゴシック Medium" panose="020B0500000000000000" pitchFamily="50" charset="-128"/>
                <a:ea typeface="游ゴシック Medium" panose="020B0500000000000000" pitchFamily="50" charset="-128"/>
              </a:rPr>
              <a:t>（手術</a:t>
            </a:r>
            <a:r>
              <a:rPr kumimoji="1" lang="ja-JP" altLang="en-US" sz="2800" dirty="0" smtClean="0">
                <a:latin typeface="游ゴシック Medium" panose="020B0500000000000000" pitchFamily="50" charset="-128"/>
                <a:ea typeface="游ゴシック Medium" panose="020B0500000000000000" pitchFamily="50" charset="-128"/>
              </a:rPr>
              <a:t>）</a:t>
            </a:r>
            <a:endParaRPr kumimoji="1" lang="en-US" altLang="ja-JP" sz="2800" dirty="0" smtClean="0">
              <a:latin typeface="游ゴシック Medium" panose="020B0500000000000000" pitchFamily="50" charset="-128"/>
              <a:ea typeface="游ゴシック Medium" panose="020B0500000000000000" pitchFamily="50" charset="-128"/>
            </a:endParaRPr>
          </a:p>
          <a:p>
            <a:r>
              <a:rPr lang="ja-JP" altLang="en-US" sz="2800" dirty="0">
                <a:latin typeface="游ゴシック Medium" panose="020B0500000000000000" pitchFamily="50" charset="-128"/>
                <a:ea typeface="游ゴシック Medium" panose="020B0500000000000000" pitchFamily="50" charset="-128"/>
              </a:rPr>
              <a:t>　</a:t>
            </a:r>
            <a:r>
              <a:rPr kumimoji="1" lang="ja-JP" altLang="en-US" sz="2800" dirty="0" smtClean="0">
                <a:latin typeface="游ゴシック Medium" panose="020B0500000000000000" pitchFamily="50" charset="-128"/>
                <a:ea typeface="游ゴシック Medium" panose="020B0500000000000000" pitchFamily="50" charset="-128"/>
              </a:rPr>
              <a:t>などを行う</a:t>
            </a:r>
            <a:r>
              <a:rPr kumimoji="1" lang="ja-JP" altLang="en-US" sz="2800" dirty="0">
                <a:latin typeface="游ゴシック Medium" panose="020B0500000000000000" pitchFamily="50" charset="-128"/>
                <a:ea typeface="游ゴシック Medium" panose="020B0500000000000000" pitchFamily="50" charset="-128"/>
              </a:rPr>
              <a:t>際に用いられる機器</a:t>
            </a:r>
            <a:endParaRPr kumimoji="1" lang="en-US" altLang="ja-JP" sz="2800" dirty="0">
              <a:latin typeface="游ゴシック Medium" panose="020B0500000000000000" pitchFamily="50" charset="-128"/>
              <a:ea typeface="游ゴシック Medium" panose="020B0500000000000000" pitchFamily="50" charset="-128"/>
            </a:endParaRPr>
          </a:p>
        </p:txBody>
      </p:sp>
      <p:sp>
        <p:nvSpPr>
          <p:cNvPr id="7" name="テキスト ボックス 6">
            <a:extLst>
              <a:ext uri="{FF2B5EF4-FFF2-40B4-BE49-F238E27FC236}">
                <a16:creationId xmlns:a16="http://schemas.microsoft.com/office/drawing/2014/main" id="{FC5A05CF-703B-4B0E-842C-15B197C551BC}"/>
              </a:ext>
            </a:extLst>
          </p:cNvPr>
          <p:cNvSpPr txBox="1"/>
          <p:nvPr/>
        </p:nvSpPr>
        <p:spPr>
          <a:xfrm>
            <a:off x="742410" y="3665482"/>
            <a:ext cx="10707179" cy="954107"/>
          </a:xfrm>
          <a:prstGeom prst="rect">
            <a:avLst/>
          </a:prstGeom>
          <a:noFill/>
        </p:spPr>
        <p:txBody>
          <a:bodyPr wrap="square" rtlCol="0">
            <a:spAutoFit/>
          </a:bodyPr>
          <a:lstStyle/>
          <a:p>
            <a:r>
              <a:rPr kumimoji="1" lang="en-US" altLang="ja-JP" sz="2800" dirty="0" smtClean="0">
                <a:solidFill>
                  <a:schemeClr val="accent1">
                    <a:lumMod val="75000"/>
                  </a:schemeClr>
                </a:solidFill>
                <a:latin typeface="游ゴシック Medium" panose="020B0500000000000000" pitchFamily="50" charset="-128"/>
                <a:ea typeface="游ゴシック Medium" panose="020B0500000000000000" pitchFamily="50" charset="-128"/>
              </a:rPr>
              <a:t>〔</a:t>
            </a:r>
            <a:r>
              <a:rPr kumimoji="1" lang="ja-JP" altLang="en-US" sz="2800" dirty="0" smtClean="0">
                <a:solidFill>
                  <a:schemeClr val="accent1">
                    <a:lumMod val="75000"/>
                  </a:schemeClr>
                </a:solidFill>
                <a:latin typeface="游ゴシック Medium" panose="020B0500000000000000" pitchFamily="50" charset="-128"/>
                <a:ea typeface="游ゴシック Medium" panose="020B0500000000000000" pitchFamily="50" charset="-128"/>
              </a:rPr>
              <a:t>内</a:t>
            </a:r>
            <a:r>
              <a:rPr kumimoji="1" lang="ja-JP" altLang="en-US" sz="2800" dirty="0">
                <a:solidFill>
                  <a:schemeClr val="accent1">
                    <a:lumMod val="75000"/>
                  </a:schemeClr>
                </a:solidFill>
                <a:latin typeface="游ゴシック Medium" panose="020B0500000000000000" pitchFamily="50" charset="-128"/>
                <a:ea typeface="游ゴシック Medium" panose="020B0500000000000000" pitchFamily="50" charset="-128"/>
              </a:rPr>
              <a:t>視鏡外科</a:t>
            </a:r>
            <a:r>
              <a:rPr kumimoji="1" lang="ja-JP" altLang="en-US" sz="2800" dirty="0" smtClean="0">
                <a:solidFill>
                  <a:schemeClr val="accent1">
                    <a:lumMod val="75000"/>
                  </a:schemeClr>
                </a:solidFill>
                <a:latin typeface="游ゴシック Medium" panose="020B0500000000000000" pitchFamily="50" charset="-128"/>
                <a:ea typeface="游ゴシック Medium" panose="020B0500000000000000" pitchFamily="50" charset="-128"/>
              </a:rPr>
              <a:t>装置</a:t>
            </a:r>
            <a:r>
              <a:rPr kumimoji="1" lang="en-US" altLang="ja-JP" sz="2800" dirty="0" smtClean="0">
                <a:solidFill>
                  <a:schemeClr val="accent1">
                    <a:lumMod val="75000"/>
                  </a:schemeClr>
                </a:solidFill>
                <a:latin typeface="游ゴシック Medium" panose="020B0500000000000000" pitchFamily="50" charset="-128"/>
                <a:ea typeface="游ゴシック Medium" panose="020B0500000000000000" pitchFamily="50" charset="-128"/>
              </a:rPr>
              <a:t>〕</a:t>
            </a:r>
            <a:endParaRPr kumimoji="1" lang="en-US" altLang="ja-JP" sz="2800" dirty="0">
              <a:solidFill>
                <a:schemeClr val="accent1">
                  <a:lumMod val="75000"/>
                </a:schemeClr>
              </a:solidFill>
              <a:latin typeface="游ゴシック Medium" panose="020B0500000000000000" pitchFamily="50" charset="-128"/>
              <a:ea typeface="游ゴシック Medium" panose="020B0500000000000000" pitchFamily="50" charset="-128"/>
            </a:endParaRPr>
          </a:p>
          <a:p>
            <a:r>
              <a:rPr kumimoji="1" lang="ja-JP" altLang="en-US" sz="2800" dirty="0" smtClean="0">
                <a:solidFill>
                  <a:schemeClr val="accent1">
                    <a:lumMod val="75000"/>
                  </a:schemeClr>
                </a:solidFill>
                <a:latin typeface="游ゴシック Medium" panose="020B0500000000000000" pitchFamily="50" charset="-128"/>
                <a:ea typeface="游ゴシック Medium" panose="020B0500000000000000" pitchFamily="50" charset="-128"/>
              </a:rPr>
              <a:t>・</a:t>
            </a:r>
            <a:r>
              <a:rPr kumimoji="1" lang="ja-JP" altLang="en-US" sz="2800" dirty="0" smtClean="0">
                <a:latin typeface="游ゴシック Medium" panose="020B0500000000000000" pitchFamily="50" charset="-128"/>
                <a:ea typeface="游ゴシック Medium" panose="020B0500000000000000" pitchFamily="50" charset="-128"/>
              </a:rPr>
              <a:t>主</a:t>
            </a:r>
            <a:r>
              <a:rPr kumimoji="1" lang="ja-JP" altLang="en-US" sz="2800" dirty="0">
                <a:latin typeface="游ゴシック Medium" panose="020B0500000000000000" pitchFamily="50" charset="-128"/>
                <a:ea typeface="游ゴシック Medium" panose="020B0500000000000000" pitchFamily="50" charset="-128"/>
              </a:rPr>
              <a:t>に手術室などで外科的に体腔内で</a:t>
            </a:r>
            <a:r>
              <a:rPr lang="ja-JP" altLang="en-US" sz="2800" dirty="0">
                <a:latin typeface="游ゴシック Medium" panose="020B0500000000000000" pitchFamily="50" charset="-128"/>
                <a:ea typeface="游ゴシック Medium" panose="020B0500000000000000" pitchFamily="50" charset="-128"/>
              </a:rPr>
              <a:t>手術</a:t>
            </a:r>
            <a:r>
              <a:rPr lang="ja-JP" altLang="en-US" sz="2800" dirty="0" smtClean="0">
                <a:latin typeface="游ゴシック Medium" panose="020B0500000000000000" pitchFamily="50" charset="-128"/>
                <a:ea typeface="游ゴシック Medium" panose="020B0500000000000000" pitchFamily="50" charset="-128"/>
              </a:rPr>
              <a:t>を行う</a:t>
            </a:r>
            <a:r>
              <a:rPr kumimoji="1" lang="ja-JP" altLang="en-US" sz="2800" dirty="0" smtClean="0">
                <a:latin typeface="游ゴシック Medium" panose="020B0500000000000000" pitchFamily="50" charset="-128"/>
                <a:ea typeface="游ゴシック Medium" panose="020B0500000000000000" pitchFamily="50" charset="-128"/>
              </a:rPr>
              <a:t>機器</a:t>
            </a:r>
            <a:endParaRPr kumimoji="1" lang="en-US" altLang="ja-JP" sz="2800" dirty="0">
              <a:latin typeface="游ゴシック Medium" panose="020B0500000000000000" pitchFamily="50" charset="-128"/>
              <a:ea typeface="游ゴシック Medium" panose="020B0500000000000000" pitchFamily="50" charset="-128"/>
            </a:endParaRPr>
          </a:p>
        </p:txBody>
      </p:sp>
      <p:sp>
        <p:nvSpPr>
          <p:cNvPr id="6" name="テキスト ボックス 5"/>
          <p:cNvSpPr txBox="1"/>
          <p:nvPr/>
        </p:nvSpPr>
        <p:spPr>
          <a:xfrm>
            <a:off x="6683828" y="6373308"/>
            <a:ext cx="4982547" cy="307777"/>
          </a:xfrm>
          <a:prstGeom prst="rect">
            <a:avLst/>
          </a:prstGeom>
          <a:noFill/>
        </p:spPr>
        <p:txBody>
          <a:bodyPr wrap="square" rtlCol="0">
            <a:spAutoFit/>
          </a:bodyPr>
          <a:lstStyle/>
          <a:p>
            <a:pPr algn="r"/>
            <a:r>
              <a:rPr lang="ja-JP" altLang="en-US" sz="1400" dirty="0"/>
              <a:t>🄫医学書院</a:t>
            </a:r>
            <a:r>
              <a:rPr lang="en-US" altLang="ja-JP" sz="1400" dirty="0" smtClean="0"/>
              <a:t>2021</a:t>
            </a:r>
            <a:r>
              <a:rPr lang="ja-JP" altLang="en-US" sz="1400" dirty="0" smtClean="0"/>
              <a:t>　無断</a:t>
            </a:r>
            <a:r>
              <a:rPr lang="ja-JP" altLang="en-US" sz="1400" dirty="0"/>
              <a:t>複製禁止</a:t>
            </a:r>
            <a:endParaRPr kumimoji="1" lang="ja-JP" altLang="en-US" sz="1400" dirty="0"/>
          </a:p>
        </p:txBody>
      </p:sp>
    </p:spTree>
    <p:extLst>
      <p:ext uri="{BB962C8B-B14F-4D97-AF65-F5344CB8AC3E}">
        <p14:creationId xmlns:p14="http://schemas.microsoft.com/office/powerpoint/2010/main" val="844923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24D0136B-EFD1-42B8-8C76-BFEAA0748F39}"/>
              </a:ext>
            </a:extLst>
          </p:cNvPr>
          <p:cNvSpPr txBox="1"/>
          <p:nvPr/>
        </p:nvSpPr>
        <p:spPr>
          <a:xfrm>
            <a:off x="2139904" y="469267"/>
            <a:ext cx="7874951" cy="707886"/>
          </a:xfrm>
          <a:prstGeom prst="rect">
            <a:avLst/>
          </a:prstGeom>
          <a:noFill/>
        </p:spPr>
        <p:txBody>
          <a:bodyPr wrap="square" rtlCol="0">
            <a:spAutoFit/>
          </a:bodyPr>
          <a:lstStyle/>
          <a:p>
            <a:pPr algn="ctr"/>
            <a:r>
              <a:rPr kumimoji="1" lang="ja-JP" altLang="en-US" sz="4000" b="1" dirty="0">
                <a:solidFill>
                  <a:schemeClr val="accent1">
                    <a:lumMod val="75000"/>
                  </a:schemeClr>
                </a:solidFill>
                <a:latin typeface="游ゴシック Medium" panose="020B0500000000000000" pitchFamily="50" charset="-128"/>
                <a:ea typeface="游ゴシック Medium" panose="020B0500000000000000" pitchFamily="50" charset="-128"/>
              </a:rPr>
              <a:t>内視鏡装置</a:t>
            </a:r>
            <a:r>
              <a:rPr lang="ja-JP" altLang="en-US" sz="4000" b="1" dirty="0">
                <a:solidFill>
                  <a:schemeClr val="accent1">
                    <a:lumMod val="75000"/>
                  </a:schemeClr>
                </a:solidFill>
                <a:latin typeface="游ゴシック Medium" panose="020B0500000000000000" pitchFamily="50" charset="-128"/>
                <a:ea typeface="游ゴシック Medium" panose="020B0500000000000000" pitchFamily="50" charset="-128"/>
              </a:rPr>
              <a:t>の構成</a:t>
            </a:r>
            <a:r>
              <a:rPr lang="en-US" altLang="ja-JP" sz="4000" b="1" dirty="0">
                <a:solidFill>
                  <a:schemeClr val="accent1">
                    <a:lumMod val="75000"/>
                  </a:schemeClr>
                </a:solidFill>
                <a:latin typeface="游ゴシック Medium" panose="020B0500000000000000" pitchFamily="50" charset="-128"/>
                <a:ea typeface="游ゴシック Medium" panose="020B0500000000000000" pitchFamily="50" charset="-128"/>
              </a:rPr>
              <a:t>(</a:t>
            </a:r>
            <a:r>
              <a:rPr lang="ja-JP" altLang="en-US" sz="4000" b="1" dirty="0" smtClean="0">
                <a:solidFill>
                  <a:schemeClr val="accent1">
                    <a:lumMod val="75000"/>
                  </a:schemeClr>
                </a:solidFill>
                <a:latin typeface="游ゴシック Medium" panose="020B0500000000000000" pitchFamily="50" charset="-128"/>
                <a:ea typeface="游ゴシック Medium" panose="020B0500000000000000" pitchFamily="50" charset="-128"/>
              </a:rPr>
              <a:t>名称，役割）➊</a:t>
            </a:r>
            <a:endParaRPr kumimoji="1" lang="ja-JP" altLang="en-US" sz="4000" b="1" dirty="0">
              <a:solidFill>
                <a:schemeClr val="accent1">
                  <a:lumMod val="75000"/>
                </a:schemeClr>
              </a:solidFill>
              <a:latin typeface="游ゴシック Medium" panose="020B0500000000000000" pitchFamily="50" charset="-128"/>
              <a:ea typeface="游ゴシック Medium" panose="020B0500000000000000" pitchFamily="50" charset="-128"/>
            </a:endParaRPr>
          </a:p>
        </p:txBody>
      </p:sp>
      <p:sp>
        <p:nvSpPr>
          <p:cNvPr id="9" name="テキスト ボックス 8">
            <a:extLst>
              <a:ext uri="{FF2B5EF4-FFF2-40B4-BE49-F238E27FC236}">
                <a16:creationId xmlns:a16="http://schemas.microsoft.com/office/drawing/2014/main" id="{1FE72261-91EA-44B1-9FAA-85D5D1F3A02A}"/>
              </a:ext>
            </a:extLst>
          </p:cNvPr>
          <p:cNvSpPr txBox="1"/>
          <p:nvPr/>
        </p:nvSpPr>
        <p:spPr>
          <a:xfrm>
            <a:off x="363072" y="3340188"/>
            <a:ext cx="6610709" cy="1477328"/>
          </a:xfrm>
          <a:prstGeom prst="rect">
            <a:avLst/>
          </a:prstGeom>
          <a:noFill/>
        </p:spPr>
        <p:txBody>
          <a:bodyPr wrap="square">
            <a:spAutoFit/>
          </a:bodyPr>
          <a:lstStyle/>
          <a:p>
            <a:r>
              <a:rPr lang="en-US" altLang="ja-JP" dirty="0" smtClean="0">
                <a:solidFill>
                  <a:schemeClr val="accent1">
                    <a:lumMod val="75000"/>
                  </a:schemeClr>
                </a:solidFill>
                <a:latin typeface="游ゴシック Medium" panose="020B0500000000000000" pitchFamily="50" charset="-128"/>
                <a:ea typeface="游ゴシック Medium" panose="020B0500000000000000" pitchFamily="50" charset="-128"/>
              </a:rPr>
              <a:t>〔</a:t>
            </a:r>
            <a:r>
              <a:rPr lang="ja-JP" altLang="en-US" dirty="0" smtClean="0">
                <a:solidFill>
                  <a:schemeClr val="accent1">
                    <a:lumMod val="75000"/>
                  </a:schemeClr>
                </a:solidFill>
                <a:latin typeface="游ゴシック Medium" panose="020B0500000000000000" pitchFamily="50" charset="-128"/>
                <a:ea typeface="游ゴシック Medium" panose="020B0500000000000000" pitchFamily="50" charset="-128"/>
              </a:rPr>
              <a:t>光源装置</a:t>
            </a:r>
            <a:r>
              <a:rPr lang="en-US" altLang="ja-JP" dirty="0" smtClean="0">
                <a:solidFill>
                  <a:schemeClr val="accent1">
                    <a:lumMod val="75000"/>
                  </a:schemeClr>
                </a:solidFill>
                <a:latin typeface="游ゴシック Medium" panose="020B0500000000000000" pitchFamily="50" charset="-128"/>
                <a:ea typeface="游ゴシック Medium" panose="020B0500000000000000" pitchFamily="50" charset="-128"/>
              </a:rPr>
              <a:t>〕</a:t>
            </a:r>
            <a:endParaRPr lang="en-US" altLang="ja-JP" dirty="0">
              <a:solidFill>
                <a:schemeClr val="accent1">
                  <a:lumMod val="75000"/>
                </a:schemeClr>
              </a:solidFill>
              <a:latin typeface="游ゴシック Medium" panose="020B0500000000000000" pitchFamily="50" charset="-128"/>
              <a:ea typeface="游ゴシック Medium" panose="020B0500000000000000" pitchFamily="50" charset="-128"/>
            </a:endParaRPr>
          </a:p>
          <a:p>
            <a:r>
              <a:rPr lang="ja-JP" altLang="en-US" dirty="0">
                <a:solidFill>
                  <a:schemeClr val="accent1">
                    <a:lumMod val="75000"/>
                  </a:schemeClr>
                </a:solidFill>
                <a:latin typeface="游ゴシック Medium" panose="020B0500000000000000" pitchFamily="50" charset="-128"/>
                <a:ea typeface="游ゴシック Medium" panose="020B0500000000000000" pitchFamily="50" charset="-128"/>
              </a:rPr>
              <a:t>・</a:t>
            </a:r>
            <a:r>
              <a:rPr lang="ja-JP" altLang="en-US" dirty="0">
                <a:latin typeface="游ゴシック Medium" panose="020B0500000000000000" pitchFamily="50" charset="-128"/>
                <a:ea typeface="游ゴシック Medium" panose="020B0500000000000000" pitchFamily="50" charset="-128"/>
              </a:rPr>
              <a:t>観察対象物の照明に使用する</a:t>
            </a:r>
            <a:r>
              <a:rPr lang="ja-JP" altLang="en-US" dirty="0" smtClean="0">
                <a:latin typeface="游ゴシック Medium" panose="020B0500000000000000" pitchFamily="50" charset="-128"/>
                <a:ea typeface="游ゴシック Medium" panose="020B0500000000000000" pitchFamily="50" charset="-128"/>
              </a:rPr>
              <a:t>機器</a:t>
            </a:r>
            <a:endParaRPr lang="en-US" altLang="ja-JP" dirty="0">
              <a:latin typeface="游ゴシック Medium" panose="020B0500000000000000" pitchFamily="50" charset="-128"/>
              <a:ea typeface="游ゴシック Medium" panose="020B0500000000000000" pitchFamily="50" charset="-128"/>
            </a:endParaRPr>
          </a:p>
          <a:p>
            <a:r>
              <a:rPr lang="ja-JP" altLang="en-US" dirty="0">
                <a:solidFill>
                  <a:schemeClr val="accent1">
                    <a:lumMod val="75000"/>
                  </a:schemeClr>
                </a:solidFill>
                <a:latin typeface="游ゴシック Medium" panose="020B0500000000000000" pitchFamily="50" charset="-128"/>
                <a:ea typeface="游ゴシック Medium" panose="020B0500000000000000" pitchFamily="50" charset="-128"/>
              </a:rPr>
              <a:t>・</a:t>
            </a:r>
            <a:r>
              <a:rPr lang="ja-JP" altLang="en-US" dirty="0">
                <a:latin typeface="游ゴシック Medium" panose="020B0500000000000000" pitchFamily="50" charset="-128"/>
                <a:ea typeface="游ゴシック Medium" panose="020B0500000000000000" pitchFamily="50" charset="-128"/>
              </a:rPr>
              <a:t>ランプ</a:t>
            </a:r>
            <a:r>
              <a:rPr lang="ja-JP" altLang="en-US" dirty="0" smtClean="0">
                <a:latin typeface="游ゴシック Medium" panose="020B0500000000000000" pitchFamily="50" charset="-128"/>
                <a:ea typeface="游ゴシック Medium" panose="020B0500000000000000" pitchFamily="50" charset="-128"/>
              </a:rPr>
              <a:t>は，明るく自然光（</a:t>
            </a:r>
            <a:r>
              <a:rPr lang="en-US" altLang="ja-JP" dirty="0" smtClean="0">
                <a:latin typeface="游ゴシック Medium" panose="020B0500000000000000" pitchFamily="50" charset="-128"/>
                <a:ea typeface="游ゴシック Medium" panose="020B0500000000000000" pitchFamily="50" charset="-128"/>
              </a:rPr>
              <a:t>6000</a:t>
            </a:r>
            <a:r>
              <a:rPr lang="ja-JP" altLang="en-US" dirty="0">
                <a:latin typeface="游ゴシック Medium" panose="020B0500000000000000" pitchFamily="50" charset="-128"/>
                <a:ea typeface="游ゴシック Medium" panose="020B0500000000000000" pitchFamily="50" charset="-128"/>
              </a:rPr>
              <a:t>ケルビン程度</a:t>
            </a:r>
            <a:r>
              <a:rPr lang="ja-JP" altLang="en-US" dirty="0" smtClean="0">
                <a:latin typeface="游ゴシック Medium" panose="020B0500000000000000" pitchFamily="50" charset="-128"/>
                <a:ea typeface="游ゴシック Medium" panose="020B0500000000000000" pitchFamily="50" charset="-128"/>
              </a:rPr>
              <a:t>）近くに</a:t>
            </a:r>
            <a:endParaRPr lang="en-US" altLang="ja-JP" dirty="0" smtClean="0">
              <a:latin typeface="游ゴシック Medium" panose="020B0500000000000000" pitchFamily="50" charset="-128"/>
              <a:ea typeface="游ゴシック Medium" panose="020B0500000000000000" pitchFamily="50" charset="-128"/>
            </a:endParaRPr>
          </a:p>
          <a:p>
            <a:r>
              <a:rPr lang="ja-JP" altLang="en-US" dirty="0">
                <a:latin typeface="游ゴシック Medium" panose="020B0500000000000000" pitchFamily="50" charset="-128"/>
                <a:ea typeface="游ゴシック Medium" panose="020B0500000000000000" pitchFamily="50" charset="-128"/>
              </a:rPr>
              <a:t>　</a:t>
            </a:r>
            <a:r>
              <a:rPr lang="ja-JP" altLang="en-US" dirty="0" smtClean="0">
                <a:latin typeface="游ゴシック Medium" panose="020B0500000000000000" pitchFamily="50" charset="-128"/>
                <a:ea typeface="游ゴシック Medium" panose="020B0500000000000000" pitchFamily="50" charset="-128"/>
              </a:rPr>
              <a:t>調整された</a:t>
            </a:r>
            <a:r>
              <a:rPr lang="ja-JP" altLang="en-US" dirty="0">
                <a:latin typeface="游ゴシック Medium" panose="020B0500000000000000" pitchFamily="50" charset="-128"/>
                <a:ea typeface="游ゴシック Medium" panose="020B0500000000000000" pitchFamily="50" charset="-128"/>
              </a:rPr>
              <a:t>キセノンランプあるいは</a:t>
            </a:r>
            <a:r>
              <a:rPr lang="en-US" altLang="ja-JP" dirty="0">
                <a:latin typeface="游ゴシック Medium" panose="020B0500000000000000" pitchFamily="50" charset="-128"/>
                <a:ea typeface="游ゴシック Medium" panose="020B0500000000000000" pitchFamily="50" charset="-128"/>
              </a:rPr>
              <a:t>LED</a:t>
            </a:r>
            <a:r>
              <a:rPr lang="ja-JP" altLang="en-US" dirty="0">
                <a:latin typeface="游ゴシック Medium" panose="020B0500000000000000" pitchFamily="50" charset="-128"/>
                <a:ea typeface="游ゴシック Medium" panose="020B0500000000000000" pitchFamily="50" charset="-128"/>
              </a:rPr>
              <a:t>ランプが用い</a:t>
            </a:r>
            <a:r>
              <a:rPr lang="ja-JP" altLang="en-US" dirty="0" err="1" smtClean="0">
                <a:latin typeface="游ゴシック Medium" panose="020B0500000000000000" pitchFamily="50" charset="-128"/>
                <a:ea typeface="游ゴシック Medium" panose="020B0500000000000000" pitchFamily="50" charset="-128"/>
              </a:rPr>
              <a:t>ら</a:t>
            </a:r>
            <a:endParaRPr lang="en-US" altLang="ja-JP" dirty="0" smtClean="0">
              <a:latin typeface="游ゴシック Medium" panose="020B0500000000000000" pitchFamily="50" charset="-128"/>
              <a:ea typeface="游ゴシック Medium" panose="020B0500000000000000" pitchFamily="50" charset="-128"/>
            </a:endParaRPr>
          </a:p>
          <a:p>
            <a:r>
              <a:rPr lang="ja-JP" altLang="en-US" dirty="0">
                <a:latin typeface="游ゴシック Medium" panose="020B0500000000000000" pitchFamily="50" charset="-128"/>
                <a:ea typeface="游ゴシック Medium" panose="020B0500000000000000" pitchFamily="50" charset="-128"/>
              </a:rPr>
              <a:t>　</a:t>
            </a:r>
            <a:r>
              <a:rPr lang="ja-JP" altLang="en-US" dirty="0" smtClean="0">
                <a:latin typeface="游ゴシック Medium" panose="020B0500000000000000" pitchFamily="50" charset="-128"/>
                <a:ea typeface="游ゴシック Medium" panose="020B0500000000000000" pitchFamily="50" charset="-128"/>
              </a:rPr>
              <a:t>れている</a:t>
            </a:r>
            <a:endParaRPr lang="ja-JP" altLang="en-US" dirty="0">
              <a:latin typeface="游ゴシック Medium" panose="020B0500000000000000" pitchFamily="50" charset="-128"/>
              <a:ea typeface="游ゴシック Medium" panose="020B0500000000000000" pitchFamily="50" charset="-128"/>
            </a:endParaRPr>
          </a:p>
        </p:txBody>
      </p:sp>
      <p:sp>
        <p:nvSpPr>
          <p:cNvPr id="10" name="テキスト ボックス 9">
            <a:extLst>
              <a:ext uri="{FF2B5EF4-FFF2-40B4-BE49-F238E27FC236}">
                <a16:creationId xmlns:a16="http://schemas.microsoft.com/office/drawing/2014/main" id="{1E305750-C33E-4DA5-AE36-C4E7E27692DC}"/>
              </a:ext>
            </a:extLst>
          </p:cNvPr>
          <p:cNvSpPr txBox="1"/>
          <p:nvPr/>
        </p:nvSpPr>
        <p:spPr>
          <a:xfrm>
            <a:off x="363072" y="1561874"/>
            <a:ext cx="6610709" cy="923330"/>
          </a:xfrm>
          <a:prstGeom prst="rect">
            <a:avLst/>
          </a:prstGeom>
          <a:noFill/>
        </p:spPr>
        <p:txBody>
          <a:bodyPr wrap="square">
            <a:spAutoFit/>
          </a:bodyPr>
          <a:lstStyle/>
          <a:p>
            <a:r>
              <a:rPr lang="en-US" altLang="ja-JP" dirty="0" smtClean="0">
                <a:solidFill>
                  <a:schemeClr val="accent1">
                    <a:lumMod val="75000"/>
                  </a:schemeClr>
                </a:solidFill>
                <a:latin typeface="游ゴシック Medium" panose="020B0500000000000000" pitchFamily="50" charset="-128"/>
                <a:ea typeface="游ゴシック Medium" panose="020B0500000000000000" pitchFamily="50" charset="-128"/>
              </a:rPr>
              <a:t>〔</a:t>
            </a:r>
            <a:r>
              <a:rPr lang="ja-JP" altLang="en-US" dirty="0" smtClean="0">
                <a:solidFill>
                  <a:schemeClr val="accent1">
                    <a:lumMod val="75000"/>
                  </a:schemeClr>
                </a:solidFill>
                <a:latin typeface="游ゴシック Medium" panose="020B0500000000000000" pitchFamily="50" charset="-128"/>
                <a:ea typeface="游ゴシック Medium" panose="020B0500000000000000" pitchFamily="50" charset="-128"/>
              </a:rPr>
              <a:t>受像装置 </a:t>
            </a:r>
            <a:r>
              <a:rPr lang="en-US" altLang="ja-JP" dirty="0" smtClean="0">
                <a:solidFill>
                  <a:schemeClr val="accent1">
                    <a:lumMod val="75000"/>
                  </a:schemeClr>
                </a:solidFill>
                <a:latin typeface="游ゴシック Medium" panose="020B0500000000000000" pitchFamily="50" charset="-128"/>
                <a:ea typeface="游ゴシック Medium" panose="020B0500000000000000" pitchFamily="50" charset="-128"/>
              </a:rPr>
              <a:t>〕</a:t>
            </a:r>
            <a:endParaRPr lang="en-US" altLang="ja-JP" dirty="0">
              <a:solidFill>
                <a:schemeClr val="accent1">
                  <a:lumMod val="75000"/>
                </a:schemeClr>
              </a:solidFill>
              <a:latin typeface="游ゴシック Medium" panose="020B0500000000000000" pitchFamily="50" charset="-128"/>
              <a:ea typeface="游ゴシック Medium" panose="020B0500000000000000" pitchFamily="50" charset="-128"/>
            </a:endParaRPr>
          </a:p>
          <a:p>
            <a:r>
              <a:rPr lang="ja-JP" altLang="en-US" dirty="0">
                <a:solidFill>
                  <a:schemeClr val="accent1">
                    <a:lumMod val="75000"/>
                  </a:schemeClr>
                </a:solidFill>
                <a:latin typeface="游ゴシック Medium" panose="020B0500000000000000" pitchFamily="50" charset="-128"/>
                <a:ea typeface="游ゴシック Medium" panose="020B0500000000000000" pitchFamily="50" charset="-128"/>
              </a:rPr>
              <a:t>・</a:t>
            </a:r>
            <a:r>
              <a:rPr lang="ja-JP" altLang="en-US" dirty="0">
                <a:latin typeface="游ゴシック Medium" panose="020B0500000000000000" pitchFamily="50" charset="-128"/>
                <a:ea typeface="游ゴシック Medium" panose="020B0500000000000000" pitchFamily="50" charset="-128"/>
              </a:rPr>
              <a:t>内視鏡スコープに内蔵されている</a:t>
            </a:r>
            <a:r>
              <a:rPr lang="en-US" altLang="ja-JP" dirty="0">
                <a:latin typeface="游ゴシック Medium" panose="020B0500000000000000" pitchFamily="50" charset="-128"/>
                <a:ea typeface="游ゴシック Medium" panose="020B0500000000000000" pitchFamily="50" charset="-128"/>
              </a:rPr>
              <a:t>CCD</a:t>
            </a:r>
            <a:r>
              <a:rPr lang="ja-JP" altLang="en-US" dirty="0">
                <a:latin typeface="游ゴシック Medium" panose="020B0500000000000000" pitchFamily="50" charset="-128"/>
                <a:ea typeface="游ゴシック Medium" panose="020B0500000000000000" pitchFamily="50" charset="-128"/>
              </a:rPr>
              <a:t>カメラで撮影</a:t>
            </a:r>
            <a:r>
              <a:rPr lang="ja-JP" altLang="en-US" dirty="0" smtClean="0">
                <a:latin typeface="游ゴシック Medium" panose="020B0500000000000000" pitchFamily="50" charset="-128"/>
                <a:ea typeface="游ゴシック Medium" panose="020B0500000000000000" pitchFamily="50" charset="-128"/>
              </a:rPr>
              <a:t>した</a:t>
            </a:r>
            <a:endParaRPr lang="en-US" altLang="ja-JP" dirty="0" smtClean="0">
              <a:latin typeface="游ゴシック Medium" panose="020B0500000000000000" pitchFamily="50" charset="-128"/>
              <a:ea typeface="游ゴシック Medium" panose="020B0500000000000000" pitchFamily="50" charset="-128"/>
            </a:endParaRPr>
          </a:p>
          <a:p>
            <a:r>
              <a:rPr lang="ja-JP" altLang="en-US" dirty="0">
                <a:latin typeface="游ゴシック Medium" panose="020B0500000000000000" pitchFamily="50" charset="-128"/>
                <a:ea typeface="游ゴシック Medium" panose="020B0500000000000000" pitchFamily="50" charset="-128"/>
              </a:rPr>
              <a:t>　</a:t>
            </a:r>
            <a:r>
              <a:rPr lang="ja-JP" altLang="en-US" dirty="0" smtClean="0">
                <a:latin typeface="游ゴシック Medium" panose="020B0500000000000000" pitchFamily="50" charset="-128"/>
                <a:ea typeface="游ゴシック Medium" panose="020B0500000000000000" pitchFamily="50" charset="-128"/>
              </a:rPr>
              <a:t>画像</a:t>
            </a:r>
            <a:r>
              <a:rPr lang="ja-JP" altLang="en-US" dirty="0">
                <a:latin typeface="游ゴシック Medium" panose="020B0500000000000000" pitchFamily="50" charset="-128"/>
                <a:ea typeface="游ゴシック Medium" panose="020B0500000000000000" pitchFamily="50" charset="-128"/>
              </a:rPr>
              <a:t>をテレビ映像に変換する</a:t>
            </a:r>
            <a:r>
              <a:rPr lang="ja-JP" altLang="en-US" dirty="0" smtClean="0">
                <a:latin typeface="游ゴシック Medium" panose="020B0500000000000000" pitchFamily="50" charset="-128"/>
                <a:ea typeface="游ゴシック Medium" panose="020B0500000000000000" pitchFamily="50" charset="-128"/>
              </a:rPr>
              <a:t>装置</a:t>
            </a:r>
            <a:endParaRPr lang="en-US" altLang="ja-JP" dirty="0">
              <a:latin typeface="游ゴシック Medium" panose="020B0500000000000000" pitchFamily="50" charset="-128"/>
              <a:ea typeface="游ゴシック Medium" panose="020B0500000000000000" pitchFamily="50" charset="-128"/>
            </a:endParaRPr>
          </a:p>
        </p:txBody>
      </p:sp>
      <p:sp>
        <p:nvSpPr>
          <p:cNvPr id="11" name="テキスト ボックス 10">
            <a:extLst>
              <a:ext uri="{FF2B5EF4-FFF2-40B4-BE49-F238E27FC236}">
                <a16:creationId xmlns:a16="http://schemas.microsoft.com/office/drawing/2014/main" id="{5EF5D7AB-2C6C-423A-8FF4-3205B60221DA}"/>
              </a:ext>
            </a:extLst>
          </p:cNvPr>
          <p:cNvSpPr txBox="1"/>
          <p:nvPr/>
        </p:nvSpPr>
        <p:spPr>
          <a:xfrm>
            <a:off x="311323" y="2580237"/>
            <a:ext cx="6881004" cy="646331"/>
          </a:xfrm>
          <a:prstGeom prst="rect">
            <a:avLst/>
          </a:prstGeom>
          <a:noFill/>
        </p:spPr>
        <p:txBody>
          <a:bodyPr wrap="square">
            <a:spAutoFit/>
          </a:bodyPr>
          <a:lstStyle/>
          <a:p>
            <a:r>
              <a:rPr lang="en-US" altLang="ja-JP" dirty="0" smtClean="0">
                <a:solidFill>
                  <a:schemeClr val="accent1">
                    <a:lumMod val="75000"/>
                  </a:schemeClr>
                </a:solidFill>
                <a:latin typeface="游ゴシック Medium" panose="020B0500000000000000" pitchFamily="50" charset="-128"/>
                <a:ea typeface="游ゴシック Medium" panose="020B0500000000000000" pitchFamily="50" charset="-128"/>
              </a:rPr>
              <a:t>〔</a:t>
            </a:r>
            <a:r>
              <a:rPr lang="ja-JP" altLang="en-US" dirty="0" smtClean="0">
                <a:solidFill>
                  <a:schemeClr val="accent1">
                    <a:lumMod val="75000"/>
                  </a:schemeClr>
                </a:solidFill>
                <a:latin typeface="游ゴシック Medium" panose="020B0500000000000000" pitchFamily="50" charset="-128"/>
                <a:ea typeface="游ゴシック Medium" panose="020B0500000000000000" pitchFamily="50" charset="-128"/>
              </a:rPr>
              <a:t>表示</a:t>
            </a:r>
            <a:r>
              <a:rPr lang="ja-JP" altLang="en-US" dirty="0">
                <a:solidFill>
                  <a:schemeClr val="accent1">
                    <a:lumMod val="75000"/>
                  </a:schemeClr>
                </a:solidFill>
                <a:latin typeface="游ゴシック Medium" panose="020B0500000000000000" pitchFamily="50" charset="-128"/>
                <a:ea typeface="游ゴシック Medium" panose="020B0500000000000000" pitchFamily="50" charset="-128"/>
              </a:rPr>
              <a:t>装置</a:t>
            </a:r>
            <a:r>
              <a:rPr lang="en-US" altLang="ja-JP" dirty="0">
                <a:solidFill>
                  <a:schemeClr val="accent1">
                    <a:lumMod val="75000"/>
                  </a:schemeClr>
                </a:solidFill>
                <a:latin typeface="游ゴシック Medium" panose="020B0500000000000000" pitchFamily="50" charset="-128"/>
                <a:ea typeface="游ゴシック Medium" panose="020B0500000000000000" pitchFamily="50" charset="-128"/>
              </a:rPr>
              <a:t>(</a:t>
            </a:r>
            <a:r>
              <a:rPr lang="ja-JP" altLang="en-US" dirty="0" smtClean="0">
                <a:solidFill>
                  <a:schemeClr val="accent1">
                    <a:lumMod val="75000"/>
                  </a:schemeClr>
                </a:solidFill>
                <a:latin typeface="游ゴシック Medium" panose="020B0500000000000000" pitchFamily="50" charset="-128"/>
                <a:ea typeface="游ゴシック Medium" panose="020B0500000000000000" pitchFamily="50" charset="-128"/>
              </a:rPr>
              <a:t>モニタ） </a:t>
            </a:r>
            <a:r>
              <a:rPr lang="en-US" altLang="ja-JP" dirty="0" smtClean="0">
                <a:solidFill>
                  <a:schemeClr val="accent1">
                    <a:lumMod val="75000"/>
                  </a:schemeClr>
                </a:solidFill>
                <a:latin typeface="游ゴシック Medium" panose="020B0500000000000000" pitchFamily="50" charset="-128"/>
                <a:ea typeface="游ゴシック Medium" panose="020B0500000000000000" pitchFamily="50" charset="-128"/>
              </a:rPr>
              <a:t>〕</a:t>
            </a:r>
            <a:endParaRPr lang="en-US" altLang="ja-JP" dirty="0">
              <a:solidFill>
                <a:schemeClr val="accent1">
                  <a:lumMod val="75000"/>
                </a:schemeClr>
              </a:solidFill>
              <a:latin typeface="游ゴシック Medium" panose="020B0500000000000000" pitchFamily="50" charset="-128"/>
              <a:ea typeface="游ゴシック Medium" panose="020B0500000000000000" pitchFamily="50" charset="-128"/>
            </a:endParaRPr>
          </a:p>
          <a:p>
            <a:r>
              <a:rPr lang="ja-JP" altLang="en-US" dirty="0">
                <a:solidFill>
                  <a:schemeClr val="accent1">
                    <a:lumMod val="75000"/>
                  </a:schemeClr>
                </a:solidFill>
                <a:latin typeface="游ゴシック Medium" panose="020B0500000000000000" pitchFamily="50" charset="-128"/>
                <a:ea typeface="游ゴシック Medium" panose="020B0500000000000000" pitchFamily="50" charset="-128"/>
              </a:rPr>
              <a:t>・</a:t>
            </a:r>
            <a:r>
              <a:rPr lang="ja-JP" altLang="en-US" dirty="0">
                <a:latin typeface="游ゴシック Medium" panose="020B0500000000000000" pitchFamily="50" charset="-128"/>
                <a:ea typeface="游ゴシック Medium" panose="020B0500000000000000" pitchFamily="50" charset="-128"/>
              </a:rPr>
              <a:t>受像装置で変換された画像をテレビ映像として表示する</a:t>
            </a:r>
            <a:r>
              <a:rPr lang="ja-JP" altLang="en-US" dirty="0" smtClean="0">
                <a:latin typeface="游ゴシック Medium" panose="020B0500000000000000" pitchFamily="50" charset="-128"/>
                <a:ea typeface="游ゴシック Medium" panose="020B0500000000000000" pitchFamily="50" charset="-128"/>
              </a:rPr>
              <a:t>装置</a:t>
            </a:r>
            <a:endParaRPr lang="en-US" altLang="ja-JP" dirty="0">
              <a:latin typeface="游ゴシック Medium" panose="020B0500000000000000" pitchFamily="50" charset="-128"/>
              <a:ea typeface="游ゴシック Medium" panose="020B0500000000000000" pitchFamily="50" charset="-128"/>
            </a:endParaRPr>
          </a:p>
        </p:txBody>
      </p:sp>
      <p:sp>
        <p:nvSpPr>
          <p:cNvPr id="12" name="テキスト ボックス 11">
            <a:extLst>
              <a:ext uri="{FF2B5EF4-FFF2-40B4-BE49-F238E27FC236}">
                <a16:creationId xmlns:a16="http://schemas.microsoft.com/office/drawing/2014/main" id="{15507A63-C444-4114-976F-1D14DCF9F10F}"/>
              </a:ext>
            </a:extLst>
          </p:cNvPr>
          <p:cNvSpPr txBox="1"/>
          <p:nvPr/>
        </p:nvSpPr>
        <p:spPr>
          <a:xfrm>
            <a:off x="446470" y="4817516"/>
            <a:ext cx="6610709" cy="1200329"/>
          </a:xfrm>
          <a:prstGeom prst="rect">
            <a:avLst/>
          </a:prstGeom>
          <a:noFill/>
        </p:spPr>
        <p:txBody>
          <a:bodyPr wrap="square">
            <a:spAutoFit/>
          </a:bodyPr>
          <a:lstStyle/>
          <a:p>
            <a:r>
              <a:rPr lang="en-US" altLang="ja-JP" dirty="0" smtClean="0">
                <a:solidFill>
                  <a:schemeClr val="accent1">
                    <a:lumMod val="75000"/>
                  </a:schemeClr>
                </a:solidFill>
                <a:latin typeface="游ゴシック Medium" panose="020B0500000000000000" pitchFamily="50" charset="-128"/>
                <a:ea typeface="游ゴシック Medium" panose="020B0500000000000000" pitchFamily="50" charset="-128"/>
              </a:rPr>
              <a:t>〔</a:t>
            </a:r>
            <a:r>
              <a:rPr lang="ja-JP" altLang="en-US" dirty="0" smtClean="0">
                <a:solidFill>
                  <a:schemeClr val="accent1">
                    <a:lumMod val="75000"/>
                  </a:schemeClr>
                </a:solidFill>
                <a:latin typeface="游ゴシック Medium" panose="020B0500000000000000" pitchFamily="50" charset="-128"/>
                <a:ea typeface="游ゴシック Medium" panose="020B0500000000000000" pitchFamily="50" charset="-128"/>
              </a:rPr>
              <a:t>記録装置</a:t>
            </a:r>
            <a:r>
              <a:rPr lang="en-US" altLang="ja-JP" dirty="0" smtClean="0">
                <a:solidFill>
                  <a:schemeClr val="accent1">
                    <a:lumMod val="75000"/>
                  </a:schemeClr>
                </a:solidFill>
                <a:latin typeface="游ゴシック Medium" panose="020B0500000000000000" pitchFamily="50" charset="-128"/>
                <a:ea typeface="游ゴシック Medium" panose="020B0500000000000000" pitchFamily="50" charset="-128"/>
              </a:rPr>
              <a:t>〕</a:t>
            </a:r>
            <a:endParaRPr lang="en-US" altLang="ja-JP" dirty="0">
              <a:solidFill>
                <a:schemeClr val="accent1">
                  <a:lumMod val="75000"/>
                </a:schemeClr>
              </a:solidFill>
              <a:latin typeface="游ゴシック Medium" panose="020B0500000000000000" pitchFamily="50" charset="-128"/>
              <a:ea typeface="游ゴシック Medium" panose="020B0500000000000000" pitchFamily="50" charset="-128"/>
            </a:endParaRPr>
          </a:p>
          <a:p>
            <a:r>
              <a:rPr lang="ja-JP" altLang="en-US" dirty="0">
                <a:solidFill>
                  <a:schemeClr val="accent1">
                    <a:lumMod val="75000"/>
                  </a:schemeClr>
                </a:solidFill>
                <a:latin typeface="游ゴシック Medium" panose="020B0500000000000000" pitchFamily="50" charset="-128"/>
                <a:ea typeface="游ゴシック Medium" panose="020B0500000000000000" pitchFamily="50" charset="-128"/>
              </a:rPr>
              <a:t>・</a:t>
            </a:r>
            <a:r>
              <a:rPr lang="ja-JP" altLang="en-US" dirty="0">
                <a:latin typeface="游ゴシック Medium" panose="020B0500000000000000" pitchFamily="50" charset="-128"/>
                <a:ea typeface="游ゴシック Medium" panose="020B0500000000000000" pitchFamily="50" charset="-128"/>
              </a:rPr>
              <a:t>受像装置で変換された画像を記録するための</a:t>
            </a:r>
            <a:r>
              <a:rPr lang="ja-JP" altLang="en-US" dirty="0" smtClean="0">
                <a:latin typeface="游ゴシック Medium" panose="020B0500000000000000" pitchFamily="50" charset="-128"/>
                <a:ea typeface="游ゴシック Medium" panose="020B0500000000000000" pitchFamily="50" charset="-128"/>
              </a:rPr>
              <a:t>装置</a:t>
            </a:r>
            <a:endParaRPr lang="en-US" altLang="ja-JP" dirty="0">
              <a:latin typeface="游ゴシック Medium" panose="020B0500000000000000" pitchFamily="50" charset="-128"/>
              <a:ea typeface="游ゴシック Medium" panose="020B0500000000000000" pitchFamily="50" charset="-128"/>
            </a:endParaRPr>
          </a:p>
          <a:p>
            <a:r>
              <a:rPr lang="ja-JP" altLang="en-US" dirty="0">
                <a:solidFill>
                  <a:schemeClr val="accent1">
                    <a:lumMod val="75000"/>
                  </a:schemeClr>
                </a:solidFill>
                <a:latin typeface="游ゴシック Medium" panose="020B0500000000000000" pitchFamily="50" charset="-128"/>
                <a:ea typeface="游ゴシック Medium" panose="020B0500000000000000" pitchFamily="50" charset="-128"/>
              </a:rPr>
              <a:t>・</a:t>
            </a:r>
            <a:r>
              <a:rPr lang="ja-JP" altLang="en-US" dirty="0">
                <a:latin typeface="游ゴシック Medium" panose="020B0500000000000000" pitchFamily="50" charset="-128"/>
                <a:ea typeface="游ゴシック Medium" panose="020B0500000000000000" pitchFamily="50" charset="-128"/>
              </a:rPr>
              <a:t>記録</a:t>
            </a:r>
            <a:r>
              <a:rPr lang="ja-JP" altLang="en-US" dirty="0" smtClean="0">
                <a:latin typeface="游ゴシック Medium" panose="020B0500000000000000" pitchFamily="50" charset="-128"/>
                <a:ea typeface="游ゴシック Medium" panose="020B0500000000000000" pitchFamily="50" charset="-128"/>
              </a:rPr>
              <a:t>媒体には</a:t>
            </a:r>
            <a:r>
              <a:rPr lang="en-US" altLang="ja-JP" dirty="0" smtClean="0">
                <a:latin typeface="游ゴシック Medium" panose="020B0500000000000000" pitchFamily="50" charset="-128"/>
                <a:ea typeface="游ゴシック Medium" panose="020B0500000000000000" pitchFamily="50" charset="-128"/>
              </a:rPr>
              <a:t>HDD</a:t>
            </a:r>
            <a:r>
              <a:rPr lang="ja-JP" altLang="en-US" dirty="0" err="1" smtClean="0">
                <a:latin typeface="游ゴシック Medium" panose="020B0500000000000000" pitchFamily="50" charset="-128"/>
                <a:ea typeface="游ゴシック Medium" panose="020B0500000000000000" pitchFamily="50" charset="-128"/>
              </a:rPr>
              <a:t>，</a:t>
            </a:r>
            <a:r>
              <a:rPr lang="ja-JP" altLang="en-US" dirty="0" smtClean="0">
                <a:latin typeface="游ゴシック Medium" panose="020B0500000000000000" pitchFamily="50" charset="-128"/>
                <a:ea typeface="游ゴシック Medium" panose="020B0500000000000000" pitchFamily="50" charset="-128"/>
              </a:rPr>
              <a:t>ブルーレイ，ビデオプリンタやネット</a:t>
            </a:r>
            <a:endParaRPr lang="en-US" altLang="ja-JP" dirty="0" smtClean="0">
              <a:latin typeface="游ゴシック Medium" panose="020B0500000000000000" pitchFamily="50" charset="-128"/>
              <a:ea typeface="游ゴシック Medium" panose="020B0500000000000000" pitchFamily="50" charset="-128"/>
            </a:endParaRPr>
          </a:p>
          <a:p>
            <a:r>
              <a:rPr lang="ja-JP" altLang="en-US" dirty="0">
                <a:latin typeface="游ゴシック Medium" panose="020B0500000000000000" pitchFamily="50" charset="-128"/>
                <a:ea typeface="游ゴシック Medium" panose="020B0500000000000000" pitchFamily="50" charset="-128"/>
              </a:rPr>
              <a:t>　</a:t>
            </a:r>
            <a:r>
              <a:rPr lang="ja-JP" altLang="en-US" dirty="0" smtClean="0">
                <a:latin typeface="游ゴシック Medium" panose="020B0500000000000000" pitchFamily="50" charset="-128"/>
                <a:ea typeface="游ゴシック Medium" panose="020B0500000000000000" pitchFamily="50" charset="-128"/>
              </a:rPr>
              <a:t>ワークファイリング</a:t>
            </a:r>
            <a:r>
              <a:rPr lang="ja-JP" altLang="en-US" dirty="0">
                <a:latin typeface="游ゴシック Medium" panose="020B0500000000000000" pitchFamily="50" charset="-128"/>
                <a:ea typeface="游ゴシック Medium" panose="020B0500000000000000" pitchFamily="50" charset="-128"/>
              </a:rPr>
              <a:t>装置などが</a:t>
            </a:r>
            <a:r>
              <a:rPr lang="ja-JP" altLang="en-US" dirty="0" smtClean="0">
                <a:latin typeface="游ゴシック Medium" panose="020B0500000000000000" pitchFamily="50" charset="-128"/>
                <a:ea typeface="游ゴシック Medium" panose="020B0500000000000000" pitchFamily="50" charset="-128"/>
              </a:rPr>
              <a:t>ある</a:t>
            </a:r>
            <a:endParaRPr lang="ja-JP" altLang="en-US" dirty="0">
              <a:latin typeface="游ゴシック Medium" panose="020B0500000000000000" pitchFamily="50" charset="-128"/>
              <a:ea typeface="游ゴシック Medium" panose="020B0500000000000000" pitchFamily="50" charset="-128"/>
            </a:endParaRPr>
          </a:p>
        </p:txBody>
      </p:sp>
      <p:pic>
        <p:nvPicPr>
          <p:cNvPr id="3" name="図 2"/>
          <p:cNvPicPr>
            <a:picLocks noChangeAspect="1"/>
          </p:cNvPicPr>
          <p:nvPr/>
        </p:nvPicPr>
        <p:blipFill rotWithShape="1">
          <a:blip r:embed="rId2"/>
          <a:srcRect l="42014" t="15061" r="19028" b="9013"/>
          <a:stretch/>
        </p:blipFill>
        <p:spPr>
          <a:xfrm>
            <a:off x="7140577" y="1337491"/>
            <a:ext cx="4735619" cy="5191454"/>
          </a:xfrm>
          <a:prstGeom prst="rect">
            <a:avLst/>
          </a:prstGeom>
        </p:spPr>
      </p:pic>
      <p:sp>
        <p:nvSpPr>
          <p:cNvPr id="15" name="テキスト ボックス 14"/>
          <p:cNvSpPr txBox="1"/>
          <p:nvPr/>
        </p:nvSpPr>
        <p:spPr>
          <a:xfrm>
            <a:off x="6893649" y="6535394"/>
            <a:ext cx="4982547" cy="307777"/>
          </a:xfrm>
          <a:prstGeom prst="rect">
            <a:avLst/>
          </a:prstGeom>
          <a:noFill/>
        </p:spPr>
        <p:txBody>
          <a:bodyPr wrap="square" rtlCol="0">
            <a:spAutoFit/>
          </a:bodyPr>
          <a:lstStyle/>
          <a:p>
            <a:pPr algn="r"/>
            <a:r>
              <a:rPr lang="ja-JP" altLang="en-US" sz="1400" dirty="0"/>
              <a:t>🄫医学書院</a:t>
            </a:r>
            <a:r>
              <a:rPr lang="en-US" altLang="ja-JP" sz="1400" dirty="0" smtClean="0"/>
              <a:t>2021</a:t>
            </a:r>
            <a:r>
              <a:rPr lang="ja-JP" altLang="en-US" sz="1400" dirty="0" smtClean="0"/>
              <a:t>　無断</a:t>
            </a:r>
            <a:r>
              <a:rPr lang="ja-JP" altLang="en-US" sz="1400" dirty="0"/>
              <a:t>複製禁止</a:t>
            </a:r>
            <a:endParaRPr kumimoji="1" lang="ja-JP" altLang="en-US" sz="1400" dirty="0"/>
          </a:p>
        </p:txBody>
      </p:sp>
    </p:spTree>
    <p:extLst>
      <p:ext uri="{BB962C8B-B14F-4D97-AF65-F5344CB8AC3E}">
        <p14:creationId xmlns:p14="http://schemas.microsoft.com/office/powerpoint/2010/main" val="60348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a:extLst>
              <a:ext uri="{FF2B5EF4-FFF2-40B4-BE49-F238E27FC236}">
                <a16:creationId xmlns:a16="http://schemas.microsoft.com/office/drawing/2014/main" id="{9A780C20-B20D-4004-8EE3-E6247F0481BD}"/>
              </a:ext>
            </a:extLst>
          </p:cNvPr>
          <p:cNvSpPr txBox="1"/>
          <p:nvPr/>
        </p:nvSpPr>
        <p:spPr>
          <a:xfrm>
            <a:off x="432327" y="1363348"/>
            <a:ext cx="7092121" cy="1477328"/>
          </a:xfrm>
          <a:prstGeom prst="rect">
            <a:avLst/>
          </a:prstGeom>
          <a:noFill/>
        </p:spPr>
        <p:txBody>
          <a:bodyPr wrap="square">
            <a:spAutoFit/>
          </a:bodyPr>
          <a:lstStyle/>
          <a:p>
            <a:r>
              <a:rPr lang="en-US" altLang="ja-JP" dirty="0" smtClean="0">
                <a:solidFill>
                  <a:schemeClr val="accent1">
                    <a:lumMod val="75000"/>
                  </a:schemeClr>
                </a:solidFill>
                <a:latin typeface="游ゴシック Medium" panose="020B0500000000000000" pitchFamily="50" charset="-128"/>
                <a:ea typeface="游ゴシック Medium" panose="020B0500000000000000" pitchFamily="50" charset="-128"/>
              </a:rPr>
              <a:t>〔</a:t>
            </a:r>
            <a:r>
              <a:rPr lang="ja-JP" altLang="en-US" dirty="0" smtClean="0">
                <a:solidFill>
                  <a:schemeClr val="accent1">
                    <a:lumMod val="75000"/>
                  </a:schemeClr>
                </a:solidFill>
                <a:latin typeface="游ゴシック Medium" panose="020B0500000000000000" pitchFamily="50" charset="-128"/>
                <a:ea typeface="游ゴシック Medium" panose="020B0500000000000000" pitchFamily="50" charset="-128"/>
              </a:rPr>
              <a:t>スコープ</a:t>
            </a:r>
            <a:r>
              <a:rPr lang="en-US" altLang="ja-JP" dirty="0" smtClean="0">
                <a:solidFill>
                  <a:schemeClr val="accent1">
                    <a:lumMod val="75000"/>
                  </a:schemeClr>
                </a:solidFill>
                <a:latin typeface="游ゴシック Medium" panose="020B0500000000000000" pitchFamily="50" charset="-128"/>
                <a:ea typeface="游ゴシック Medium" panose="020B0500000000000000" pitchFamily="50" charset="-128"/>
              </a:rPr>
              <a:t>〕</a:t>
            </a:r>
            <a:endParaRPr lang="en-US" altLang="ja-JP" dirty="0">
              <a:solidFill>
                <a:schemeClr val="accent1">
                  <a:lumMod val="75000"/>
                </a:schemeClr>
              </a:solidFill>
              <a:latin typeface="游ゴシック Medium" panose="020B0500000000000000" pitchFamily="50" charset="-128"/>
              <a:ea typeface="游ゴシック Medium" panose="020B0500000000000000" pitchFamily="50" charset="-128"/>
            </a:endParaRPr>
          </a:p>
          <a:p>
            <a:r>
              <a:rPr lang="ja-JP" altLang="en-US" dirty="0" smtClean="0">
                <a:solidFill>
                  <a:schemeClr val="accent1">
                    <a:lumMod val="75000"/>
                  </a:schemeClr>
                </a:solidFill>
                <a:latin typeface="游ゴシック Medium" panose="020B0500000000000000" pitchFamily="50" charset="-128"/>
                <a:ea typeface="游ゴシック Medium" panose="020B0500000000000000" pitchFamily="50" charset="-128"/>
              </a:rPr>
              <a:t>・</a:t>
            </a:r>
            <a:r>
              <a:rPr lang="ja-JP" altLang="en-US" dirty="0" smtClean="0">
                <a:latin typeface="游ゴシック Medium" panose="020B0500000000000000" pitchFamily="50" charset="-128"/>
                <a:ea typeface="游ゴシック Medium" panose="020B0500000000000000" pitchFamily="50" charset="-128"/>
              </a:rPr>
              <a:t>体内</a:t>
            </a:r>
            <a:r>
              <a:rPr lang="ja-JP" altLang="en-US" dirty="0">
                <a:latin typeface="游ゴシック Medium" panose="020B0500000000000000" pitchFamily="50" charset="-128"/>
                <a:ea typeface="游ゴシック Medium" panose="020B0500000000000000" pitchFamily="50" charset="-128"/>
              </a:rPr>
              <a:t>に挿入</a:t>
            </a:r>
            <a:r>
              <a:rPr lang="ja-JP" altLang="en-US" dirty="0" smtClean="0">
                <a:latin typeface="游ゴシック Medium" panose="020B0500000000000000" pitchFamily="50" charset="-128"/>
                <a:ea typeface="游ゴシック Medium" panose="020B0500000000000000" pitchFamily="50" charset="-128"/>
              </a:rPr>
              <a:t>し，映像</a:t>
            </a:r>
            <a:r>
              <a:rPr lang="ja-JP" altLang="en-US" dirty="0">
                <a:latin typeface="游ゴシック Medium" panose="020B0500000000000000" pitchFamily="50" charset="-128"/>
                <a:ea typeface="游ゴシック Medium" panose="020B0500000000000000" pitchFamily="50" charset="-128"/>
              </a:rPr>
              <a:t>または画像を得るための</a:t>
            </a:r>
            <a:r>
              <a:rPr lang="ja-JP" altLang="en-US" dirty="0" smtClean="0">
                <a:latin typeface="游ゴシック Medium" panose="020B0500000000000000" pitchFamily="50" charset="-128"/>
                <a:ea typeface="游ゴシック Medium" panose="020B0500000000000000" pitchFamily="50" charset="-128"/>
              </a:rPr>
              <a:t>装置</a:t>
            </a:r>
            <a:endParaRPr lang="en-US" altLang="ja-JP" dirty="0">
              <a:latin typeface="游ゴシック Medium" panose="020B0500000000000000" pitchFamily="50" charset="-128"/>
              <a:ea typeface="游ゴシック Medium" panose="020B0500000000000000" pitchFamily="50" charset="-128"/>
            </a:endParaRPr>
          </a:p>
          <a:p>
            <a:r>
              <a:rPr lang="ja-JP" altLang="en-US" dirty="0" smtClean="0">
                <a:solidFill>
                  <a:schemeClr val="accent1">
                    <a:lumMod val="75000"/>
                  </a:schemeClr>
                </a:solidFill>
                <a:latin typeface="游ゴシック Medium" panose="020B0500000000000000" pitchFamily="50" charset="-128"/>
                <a:ea typeface="游ゴシック Medium" panose="020B0500000000000000" pitchFamily="50" charset="-128"/>
              </a:rPr>
              <a:t>・</a:t>
            </a:r>
            <a:r>
              <a:rPr lang="ja-JP" altLang="en-US" dirty="0" smtClean="0">
                <a:latin typeface="游ゴシック Medium" panose="020B0500000000000000" pitchFamily="50" charset="-128"/>
                <a:ea typeface="游ゴシック Medium" panose="020B0500000000000000" pitchFamily="50" charset="-128"/>
              </a:rPr>
              <a:t>先端は，外部</a:t>
            </a:r>
            <a:r>
              <a:rPr lang="ja-JP" altLang="en-US" dirty="0">
                <a:latin typeface="游ゴシック Medium" panose="020B0500000000000000" pitchFamily="50" charset="-128"/>
                <a:ea typeface="游ゴシック Medium" panose="020B0500000000000000" pitchFamily="50" charset="-128"/>
              </a:rPr>
              <a:t>からの操作により容易に方向を変えることができる。</a:t>
            </a:r>
            <a:endParaRPr lang="en-US" altLang="ja-JP" dirty="0">
              <a:latin typeface="游ゴシック Medium" panose="020B0500000000000000" pitchFamily="50" charset="-128"/>
              <a:ea typeface="游ゴシック Medium" panose="020B0500000000000000" pitchFamily="50" charset="-128"/>
            </a:endParaRPr>
          </a:p>
          <a:p>
            <a:r>
              <a:rPr lang="ja-JP" altLang="en-US" dirty="0">
                <a:latin typeface="游ゴシック Medium" panose="020B0500000000000000" pitchFamily="50" charset="-128"/>
                <a:ea typeface="游ゴシック Medium" panose="020B0500000000000000" pitchFamily="50" charset="-128"/>
              </a:rPr>
              <a:t>　</a:t>
            </a:r>
            <a:r>
              <a:rPr lang="ja-JP" altLang="en-US" dirty="0" smtClean="0">
                <a:latin typeface="游ゴシック Medium" panose="020B0500000000000000" pitchFamily="50" charset="-128"/>
                <a:ea typeface="游ゴシック Medium" panose="020B0500000000000000" pitchFamily="50" charset="-128"/>
              </a:rPr>
              <a:t>また，病変部</a:t>
            </a:r>
            <a:r>
              <a:rPr lang="ja-JP" altLang="en-US" dirty="0">
                <a:latin typeface="游ゴシック Medium" panose="020B0500000000000000" pitchFamily="50" charset="-128"/>
                <a:ea typeface="游ゴシック Medium" panose="020B0500000000000000" pitchFamily="50" charset="-128"/>
              </a:rPr>
              <a:t>組織の</a:t>
            </a:r>
            <a:r>
              <a:rPr lang="ja-JP" altLang="en-US" dirty="0" smtClean="0">
                <a:latin typeface="游ゴシック Medium" panose="020B0500000000000000" pitchFamily="50" charset="-128"/>
                <a:ea typeface="游ゴシック Medium" panose="020B0500000000000000" pitchFamily="50" charset="-128"/>
              </a:rPr>
              <a:t>採取，治療，吸引，洗浄，薬液</a:t>
            </a:r>
            <a:r>
              <a:rPr lang="ja-JP" altLang="en-US" dirty="0">
                <a:latin typeface="游ゴシック Medium" panose="020B0500000000000000" pitchFamily="50" charset="-128"/>
                <a:ea typeface="游ゴシック Medium" panose="020B0500000000000000" pitchFamily="50" charset="-128"/>
              </a:rPr>
              <a:t>の注入など</a:t>
            </a:r>
            <a:r>
              <a:rPr lang="ja-JP" altLang="en-US" dirty="0" smtClean="0">
                <a:latin typeface="游ゴシック Medium" panose="020B0500000000000000" pitchFamily="50" charset="-128"/>
                <a:ea typeface="游ゴシック Medium" panose="020B0500000000000000" pitchFamily="50" charset="-128"/>
              </a:rPr>
              <a:t>が　</a:t>
            </a:r>
            <a:endParaRPr lang="en-US" altLang="ja-JP" dirty="0" smtClean="0">
              <a:latin typeface="游ゴシック Medium" panose="020B0500000000000000" pitchFamily="50" charset="-128"/>
              <a:ea typeface="游ゴシック Medium" panose="020B0500000000000000" pitchFamily="50" charset="-128"/>
            </a:endParaRPr>
          </a:p>
          <a:p>
            <a:r>
              <a:rPr lang="ja-JP" altLang="en-US" dirty="0">
                <a:latin typeface="游ゴシック Medium" panose="020B0500000000000000" pitchFamily="50" charset="-128"/>
                <a:ea typeface="游ゴシック Medium" panose="020B0500000000000000" pitchFamily="50" charset="-128"/>
              </a:rPr>
              <a:t>　</a:t>
            </a:r>
            <a:r>
              <a:rPr lang="ja-JP" altLang="en-US" dirty="0" smtClean="0">
                <a:latin typeface="游ゴシック Medium" panose="020B0500000000000000" pitchFamily="50" charset="-128"/>
                <a:ea typeface="游ゴシック Medium" panose="020B0500000000000000" pitchFamily="50" charset="-128"/>
              </a:rPr>
              <a:t>できる</a:t>
            </a:r>
            <a:r>
              <a:rPr lang="ja-JP" altLang="en-US" dirty="0">
                <a:latin typeface="游ゴシック Medium" panose="020B0500000000000000" pitchFamily="50" charset="-128"/>
                <a:ea typeface="游ゴシック Medium" panose="020B0500000000000000" pitchFamily="50" charset="-128"/>
              </a:rPr>
              <a:t>ように</a:t>
            </a:r>
            <a:r>
              <a:rPr lang="ja-JP" altLang="en-US" dirty="0" smtClean="0">
                <a:latin typeface="游ゴシック Medium" panose="020B0500000000000000" pitchFamily="50" charset="-128"/>
                <a:ea typeface="游ゴシック Medium" panose="020B0500000000000000" pitchFamily="50" charset="-128"/>
              </a:rPr>
              <a:t>チャネル</a:t>
            </a:r>
            <a:r>
              <a:rPr lang="ja-JP" altLang="en-US" dirty="0">
                <a:latin typeface="游ゴシック Medium" panose="020B0500000000000000" pitchFamily="50" charset="-128"/>
                <a:ea typeface="游ゴシック Medium" panose="020B0500000000000000" pitchFamily="50" charset="-128"/>
              </a:rPr>
              <a:t>（処置孔）が設けられて</a:t>
            </a:r>
            <a:r>
              <a:rPr lang="ja-JP" altLang="en-US" dirty="0" smtClean="0">
                <a:latin typeface="游ゴシック Medium" panose="020B0500000000000000" pitchFamily="50" charset="-128"/>
                <a:ea typeface="游ゴシック Medium" panose="020B0500000000000000" pitchFamily="50" charset="-128"/>
              </a:rPr>
              <a:t>いる</a:t>
            </a:r>
            <a:endParaRPr lang="ja-JP" altLang="en-US" dirty="0">
              <a:latin typeface="游ゴシック Medium" panose="020B0500000000000000" pitchFamily="50" charset="-128"/>
              <a:ea typeface="游ゴシック Medium" panose="020B0500000000000000" pitchFamily="50" charset="-128"/>
            </a:endParaRPr>
          </a:p>
        </p:txBody>
      </p:sp>
      <p:sp>
        <p:nvSpPr>
          <p:cNvPr id="16" name="テキスト ボックス 15">
            <a:extLst>
              <a:ext uri="{FF2B5EF4-FFF2-40B4-BE49-F238E27FC236}">
                <a16:creationId xmlns:a16="http://schemas.microsoft.com/office/drawing/2014/main" id="{A17064CF-3819-47E5-BD70-AFFA478A349C}"/>
              </a:ext>
            </a:extLst>
          </p:cNvPr>
          <p:cNvSpPr txBox="1"/>
          <p:nvPr/>
        </p:nvSpPr>
        <p:spPr>
          <a:xfrm>
            <a:off x="432327" y="3068536"/>
            <a:ext cx="7040845" cy="2893100"/>
          </a:xfrm>
          <a:prstGeom prst="rect">
            <a:avLst/>
          </a:prstGeom>
          <a:noFill/>
        </p:spPr>
        <p:txBody>
          <a:bodyPr wrap="square">
            <a:spAutoFit/>
          </a:bodyPr>
          <a:lstStyle/>
          <a:p>
            <a:r>
              <a:rPr lang="ja-JP" altLang="en-US" sz="2000" b="1" dirty="0">
                <a:solidFill>
                  <a:schemeClr val="accent1">
                    <a:lumMod val="75000"/>
                  </a:schemeClr>
                </a:solidFill>
                <a:latin typeface="游ゴシック Medium" panose="020B0500000000000000" pitchFamily="50" charset="-128"/>
                <a:ea typeface="游ゴシック Medium" panose="020B0500000000000000" pitchFamily="50" charset="-128"/>
              </a:rPr>
              <a:t>その他の周辺</a:t>
            </a:r>
            <a:r>
              <a:rPr lang="ja-JP" altLang="en-US" sz="2000" b="1" dirty="0" smtClean="0">
                <a:solidFill>
                  <a:schemeClr val="accent1">
                    <a:lumMod val="75000"/>
                  </a:schemeClr>
                </a:solidFill>
                <a:latin typeface="游ゴシック Medium" panose="020B0500000000000000" pitchFamily="50" charset="-128"/>
                <a:ea typeface="游ゴシック Medium" panose="020B0500000000000000" pitchFamily="50" charset="-128"/>
              </a:rPr>
              <a:t>機器</a:t>
            </a:r>
            <a:endParaRPr lang="en-US" altLang="ja-JP" dirty="0">
              <a:latin typeface="ＭＳ Ｐゴシック" panose="020B0600070205080204" pitchFamily="50" charset="-128"/>
              <a:ea typeface="ＭＳ Ｐゴシック" panose="020B0600070205080204" pitchFamily="50" charset="-128"/>
            </a:endParaRPr>
          </a:p>
          <a:p>
            <a:r>
              <a:rPr lang="en-US" altLang="ja-JP" dirty="0" smtClean="0">
                <a:solidFill>
                  <a:schemeClr val="accent1">
                    <a:lumMod val="75000"/>
                  </a:schemeClr>
                </a:solidFill>
                <a:latin typeface="游ゴシック Medium" panose="020B0500000000000000" pitchFamily="50" charset="-128"/>
                <a:ea typeface="游ゴシック Medium" panose="020B0500000000000000" pitchFamily="50" charset="-128"/>
              </a:rPr>
              <a:t>〔</a:t>
            </a:r>
            <a:r>
              <a:rPr lang="ja-JP" altLang="en-US" dirty="0" smtClean="0">
                <a:solidFill>
                  <a:schemeClr val="accent1">
                    <a:lumMod val="75000"/>
                  </a:schemeClr>
                </a:solidFill>
                <a:latin typeface="游ゴシック Medium" panose="020B0500000000000000" pitchFamily="50" charset="-128"/>
                <a:ea typeface="游ゴシック Medium" panose="020B0500000000000000" pitchFamily="50" charset="-128"/>
              </a:rPr>
              <a:t>洗浄</a:t>
            </a:r>
            <a:r>
              <a:rPr lang="ja-JP" altLang="en-US" dirty="0">
                <a:solidFill>
                  <a:schemeClr val="accent1">
                    <a:lumMod val="75000"/>
                  </a:schemeClr>
                </a:solidFill>
                <a:latin typeface="游ゴシック Medium" panose="020B0500000000000000" pitchFamily="50" charset="-128"/>
                <a:ea typeface="游ゴシック Medium" panose="020B0500000000000000" pitchFamily="50" charset="-128"/>
              </a:rPr>
              <a:t>・吸引</a:t>
            </a:r>
            <a:r>
              <a:rPr lang="ja-JP" altLang="en-US" dirty="0" smtClean="0">
                <a:solidFill>
                  <a:schemeClr val="accent1">
                    <a:lumMod val="75000"/>
                  </a:schemeClr>
                </a:solidFill>
                <a:latin typeface="游ゴシック Medium" panose="020B0500000000000000" pitchFamily="50" charset="-128"/>
                <a:ea typeface="游ゴシック Medium" panose="020B0500000000000000" pitchFamily="50" charset="-128"/>
              </a:rPr>
              <a:t>装置 </a:t>
            </a:r>
            <a:r>
              <a:rPr lang="en-US" altLang="ja-JP" dirty="0" smtClean="0">
                <a:solidFill>
                  <a:schemeClr val="accent1">
                    <a:lumMod val="75000"/>
                  </a:schemeClr>
                </a:solidFill>
                <a:latin typeface="游ゴシック Medium" panose="020B0500000000000000" pitchFamily="50" charset="-128"/>
                <a:ea typeface="游ゴシック Medium" panose="020B0500000000000000" pitchFamily="50" charset="-128"/>
              </a:rPr>
              <a:t>〕</a:t>
            </a:r>
            <a:endParaRPr lang="en-US" altLang="ja-JP" dirty="0">
              <a:solidFill>
                <a:schemeClr val="accent1">
                  <a:lumMod val="75000"/>
                </a:schemeClr>
              </a:solidFill>
              <a:latin typeface="游ゴシック Medium" panose="020B0500000000000000" pitchFamily="50" charset="-128"/>
              <a:ea typeface="游ゴシック Medium" panose="020B0500000000000000" pitchFamily="50" charset="-128"/>
            </a:endParaRPr>
          </a:p>
          <a:p>
            <a:r>
              <a:rPr lang="ja-JP" altLang="en-US" dirty="0" smtClean="0">
                <a:solidFill>
                  <a:schemeClr val="accent1">
                    <a:lumMod val="75000"/>
                  </a:schemeClr>
                </a:solidFill>
                <a:latin typeface="游ゴシック Medium" panose="020B0500000000000000" pitchFamily="50" charset="-128"/>
                <a:ea typeface="游ゴシック Medium" panose="020B0500000000000000" pitchFamily="50" charset="-128"/>
              </a:rPr>
              <a:t>・</a:t>
            </a:r>
            <a:r>
              <a:rPr lang="ja-JP" altLang="en-US" dirty="0" smtClean="0">
                <a:latin typeface="游ゴシック Medium" panose="020B0500000000000000" pitchFamily="50" charset="-128"/>
                <a:ea typeface="游ゴシック Medium" panose="020B0500000000000000" pitchFamily="50" charset="-128"/>
              </a:rPr>
              <a:t>洗浄</a:t>
            </a:r>
            <a:r>
              <a:rPr lang="ja-JP" altLang="en-US" dirty="0">
                <a:latin typeface="游ゴシック Medium" panose="020B0500000000000000" pitchFamily="50" charset="-128"/>
                <a:ea typeface="游ゴシック Medium" panose="020B0500000000000000" pitchFamily="50" charset="-128"/>
              </a:rPr>
              <a:t>装置</a:t>
            </a:r>
            <a:r>
              <a:rPr lang="ja-JP" altLang="en-US" dirty="0" smtClean="0">
                <a:latin typeface="游ゴシック Medium" panose="020B0500000000000000" pitchFamily="50" charset="-128"/>
                <a:ea typeface="游ゴシック Medium" panose="020B0500000000000000" pitchFamily="50" charset="-128"/>
              </a:rPr>
              <a:t>は，蒸留</a:t>
            </a:r>
            <a:r>
              <a:rPr lang="ja-JP" altLang="en-US" dirty="0">
                <a:latin typeface="游ゴシック Medium" panose="020B0500000000000000" pitchFamily="50" charset="-128"/>
                <a:ea typeface="游ゴシック Medium" panose="020B0500000000000000" pitchFamily="50" charset="-128"/>
              </a:rPr>
              <a:t>水を加圧</a:t>
            </a:r>
            <a:r>
              <a:rPr lang="ja-JP" altLang="en-US" dirty="0" smtClean="0">
                <a:latin typeface="游ゴシック Medium" panose="020B0500000000000000" pitchFamily="50" charset="-128"/>
                <a:ea typeface="游ゴシック Medium" panose="020B0500000000000000" pitchFamily="50" charset="-128"/>
              </a:rPr>
              <a:t>し，出血点</a:t>
            </a:r>
            <a:r>
              <a:rPr lang="ja-JP" altLang="en-US" dirty="0">
                <a:latin typeface="游ゴシック Medium" panose="020B0500000000000000" pitchFamily="50" charset="-128"/>
                <a:ea typeface="游ゴシック Medium" panose="020B0500000000000000" pitchFamily="50" charset="-128"/>
              </a:rPr>
              <a:t>の確認や洗浄のために</a:t>
            </a:r>
            <a:r>
              <a:rPr lang="ja-JP" altLang="en-US" dirty="0" smtClean="0">
                <a:latin typeface="游ゴシック Medium" panose="020B0500000000000000" pitchFamily="50" charset="-128"/>
                <a:ea typeface="游ゴシック Medium" panose="020B0500000000000000" pitchFamily="50" charset="-128"/>
              </a:rPr>
              <a:t>用</a:t>
            </a:r>
            <a:endParaRPr lang="en-US" altLang="ja-JP" dirty="0" smtClean="0">
              <a:latin typeface="游ゴシック Medium" panose="020B0500000000000000" pitchFamily="50" charset="-128"/>
              <a:ea typeface="游ゴシック Medium" panose="020B0500000000000000" pitchFamily="50" charset="-128"/>
            </a:endParaRPr>
          </a:p>
          <a:p>
            <a:r>
              <a:rPr lang="ja-JP" altLang="en-US" dirty="0" smtClean="0">
                <a:latin typeface="游ゴシック Medium" panose="020B0500000000000000" pitchFamily="50" charset="-128"/>
                <a:ea typeface="游ゴシック Medium" panose="020B0500000000000000" pitchFamily="50" charset="-128"/>
              </a:rPr>
              <a:t>　いる</a:t>
            </a:r>
            <a:endParaRPr lang="en-US" altLang="ja-JP" dirty="0" smtClean="0">
              <a:latin typeface="游ゴシック Medium" panose="020B0500000000000000" pitchFamily="50" charset="-128"/>
              <a:ea typeface="游ゴシック Medium" panose="020B0500000000000000" pitchFamily="50" charset="-128"/>
            </a:endParaRPr>
          </a:p>
          <a:p>
            <a:r>
              <a:rPr lang="ja-JP" altLang="en-US" dirty="0">
                <a:solidFill>
                  <a:schemeClr val="accent1">
                    <a:lumMod val="75000"/>
                  </a:schemeClr>
                </a:solidFill>
                <a:latin typeface="游ゴシック Medium" panose="020B0500000000000000" pitchFamily="50" charset="-128"/>
                <a:ea typeface="游ゴシック Medium" panose="020B0500000000000000" pitchFamily="50" charset="-128"/>
              </a:rPr>
              <a:t>・</a:t>
            </a:r>
            <a:r>
              <a:rPr lang="ja-JP" altLang="en-US" dirty="0" smtClean="0">
                <a:latin typeface="游ゴシック Medium" panose="020B0500000000000000" pitchFamily="50" charset="-128"/>
                <a:ea typeface="游ゴシック Medium" panose="020B0500000000000000" pitchFamily="50" charset="-128"/>
              </a:rPr>
              <a:t>吸引</a:t>
            </a:r>
            <a:r>
              <a:rPr lang="ja-JP" altLang="en-US" dirty="0">
                <a:latin typeface="游ゴシック Medium" panose="020B0500000000000000" pitchFamily="50" charset="-128"/>
                <a:ea typeface="游ゴシック Medium" panose="020B0500000000000000" pitchFamily="50" charset="-128"/>
              </a:rPr>
              <a:t>装置</a:t>
            </a:r>
            <a:r>
              <a:rPr lang="ja-JP" altLang="en-US" dirty="0" smtClean="0">
                <a:latin typeface="游ゴシック Medium" panose="020B0500000000000000" pitchFamily="50" charset="-128"/>
                <a:ea typeface="游ゴシック Medium" panose="020B0500000000000000" pitchFamily="50" charset="-128"/>
              </a:rPr>
              <a:t>は，出血</a:t>
            </a:r>
            <a:r>
              <a:rPr lang="ja-JP" altLang="en-US" dirty="0">
                <a:latin typeface="游ゴシック Medium" panose="020B0500000000000000" pitchFamily="50" charset="-128"/>
                <a:ea typeface="游ゴシック Medium" panose="020B0500000000000000" pitchFamily="50" charset="-128"/>
              </a:rPr>
              <a:t>や洗浄液を吸引するために使用</a:t>
            </a:r>
            <a:r>
              <a:rPr lang="ja-JP" altLang="en-US" dirty="0" smtClean="0">
                <a:latin typeface="游ゴシック Medium" panose="020B0500000000000000" pitchFamily="50" charset="-128"/>
                <a:ea typeface="游ゴシック Medium" panose="020B0500000000000000" pitchFamily="50" charset="-128"/>
              </a:rPr>
              <a:t>される</a:t>
            </a:r>
            <a:endParaRPr lang="en-US" altLang="ja-JP" dirty="0">
              <a:latin typeface="游ゴシック Medium" panose="020B0500000000000000" pitchFamily="50" charset="-128"/>
              <a:ea typeface="游ゴシック Medium" panose="020B0500000000000000" pitchFamily="50" charset="-128"/>
            </a:endParaRPr>
          </a:p>
          <a:p>
            <a:r>
              <a:rPr lang="en-US" altLang="ja-JP" dirty="0">
                <a:solidFill>
                  <a:schemeClr val="accent1">
                    <a:lumMod val="75000"/>
                  </a:schemeClr>
                </a:solidFill>
                <a:latin typeface="游ゴシック Medium" panose="020B0500000000000000" pitchFamily="50" charset="-128"/>
                <a:ea typeface="游ゴシック Medium" panose="020B0500000000000000" pitchFamily="50" charset="-128"/>
              </a:rPr>
              <a:t>〔</a:t>
            </a:r>
            <a:r>
              <a:rPr lang="ja-JP" altLang="en-US" dirty="0" smtClean="0">
                <a:solidFill>
                  <a:schemeClr val="accent1">
                    <a:lumMod val="75000"/>
                  </a:schemeClr>
                </a:solidFill>
                <a:latin typeface="游ゴシック Medium" panose="020B0500000000000000" pitchFamily="50" charset="-128"/>
                <a:ea typeface="游ゴシック Medium" panose="020B0500000000000000" pitchFamily="50" charset="-128"/>
              </a:rPr>
              <a:t>処置具</a:t>
            </a:r>
            <a:r>
              <a:rPr lang="en-US" altLang="ja-JP" dirty="0" smtClean="0">
                <a:solidFill>
                  <a:schemeClr val="accent1">
                    <a:lumMod val="75000"/>
                  </a:schemeClr>
                </a:solidFill>
                <a:latin typeface="游ゴシック Medium" panose="020B0500000000000000" pitchFamily="50" charset="-128"/>
                <a:ea typeface="游ゴシック Medium" panose="020B0500000000000000" pitchFamily="50" charset="-128"/>
              </a:rPr>
              <a:t>〕</a:t>
            </a:r>
            <a:endParaRPr lang="en-US" altLang="ja-JP" dirty="0">
              <a:solidFill>
                <a:schemeClr val="accent1">
                  <a:lumMod val="75000"/>
                </a:schemeClr>
              </a:solidFill>
              <a:latin typeface="游ゴシック Medium" panose="020B0500000000000000" pitchFamily="50" charset="-128"/>
              <a:ea typeface="游ゴシック Medium" panose="020B0500000000000000" pitchFamily="50" charset="-128"/>
            </a:endParaRPr>
          </a:p>
          <a:p>
            <a:r>
              <a:rPr lang="ja-JP" altLang="en-US" dirty="0" smtClean="0">
                <a:solidFill>
                  <a:schemeClr val="accent1">
                    <a:lumMod val="75000"/>
                  </a:schemeClr>
                </a:solidFill>
                <a:latin typeface="游ゴシック Medium" panose="020B0500000000000000" pitchFamily="50" charset="-128"/>
                <a:ea typeface="游ゴシック Medium" panose="020B0500000000000000" pitchFamily="50" charset="-128"/>
              </a:rPr>
              <a:t>・</a:t>
            </a:r>
            <a:r>
              <a:rPr lang="ja-JP" altLang="en-US" dirty="0" smtClean="0">
                <a:latin typeface="游ゴシック Medium" panose="020B0500000000000000" pitchFamily="50" charset="-128"/>
                <a:ea typeface="游ゴシック Medium" panose="020B0500000000000000" pitchFamily="50" charset="-128"/>
              </a:rPr>
              <a:t>スコープ</a:t>
            </a:r>
            <a:r>
              <a:rPr lang="ja-JP" altLang="en-US" dirty="0">
                <a:latin typeface="游ゴシック Medium" panose="020B0500000000000000" pitchFamily="50" charset="-128"/>
                <a:ea typeface="游ゴシック Medium" panose="020B0500000000000000" pitchFamily="50" charset="-128"/>
              </a:rPr>
              <a:t>の</a:t>
            </a:r>
            <a:r>
              <a:rPr lang="ja-JP" altLang="en-US" dirty="0" smtClean="0">
                <a:latin typeface="游ゴシック Medium" panose="020B0500000000000000" pitchFamily="50" charset="-128"/>
                <a:ea typeface="游ゴシック Medium" panose="020B0500000000000000" pitchFamily="50" charset="-128"/>
              </a:rPr>
              <a:t>チャネル内</a:t>
            </a:r>
            <a:r>
              <a:rPr lang="ja-JP" altLang="en-US" dirty="0">
                <a:latin typeface="游ゴシック Medium" panose="020B0500000000000000" pitchFamily="50" charset="-128"/>
                <a:ea typeface="游ゴシック Medium" panose="020B0500000000000000" pitchFamily="50" charset="-128"/>
              </a:rPr>
              <a:t>に挿入</a:t>
            </a:r>
            <a:r>
              <a:rPr lang="ja-JP" altLang="en-US" dirty="0" smtClean="0">
                <a:latin typeface="游ゴシック Medium" panose="020B0500000000000000" pitchFamily="50" charset="-128"/>
                <a:ea typeface="游ゴシック Medium" panose="020B0500000000000000" pitchFamily="50" charset="-128"/>
              </a:rPr>
              <a:t>し，ワイヤー</a:t>
            </a:r>
            <a:r>
              <a:rPr lang="ja-JP" altLang="en-US" dirty="0">
                <a:latin typeface="游ゴシック Medium" panose="020B0500000000000000" pitchFamily="50" charset="-128"/>
                <a:ea typeface="游ゴシック Medium" panose="020B0500000000000000" pitchFamily="50" charset="-128"/>
              </a:rPr>
              <a:t>の押し引きにより</a:t>
            </a:r>
            <a:r>
              <a:rPr lang="ja-JP" altLang="en-US" dirty="0" smtClean="0">
                <a:latin typeface="游ゴシック Medium" panose="020B0500000000000000" pitchFamily="50" charset="-128"/>
                <a:ea typeface="游ゴシック Medium" panose="020B0500000000000000" pitchFamily="50" charset="-128"/>
              </a:rPr>
              <a:t>処</a:t>
            </a:r>
            <a:endParaRPr lang="en-US" altLang="ja-JP" dirty="0" smtClean="0">
              <a:latin typeface="游ゴシック Medium" panose="020B0500000000000000" pitchFamily="50" charset="-128"/>
              <a:ea typeface="游ゴシック Medium" panose="020B0500000000000000" pitchFamily="50" charset="-128"/>
            </a:endParaRPr>
          </a:p>
          <a:p>
            <a:r>
              <a:rPr lang="ja-JP" altLang="en-US" dirty="0">
                <a:latin typeface="游ゴシック Medium" panose="020B0500000000000000" pitchFamily="50" charset="-128"/>
                <a:ea typeface="游ゴシック Medium" panose="020B0500000000000000" pitchFamily="50" charset="-128"/>
              </a:rPr>
              <a:t>　</a:t>
            </a:r>
            <a:r>
              <a:rPr lang="ja-JP" altLang="en-US" dirty="0" smtClean="0">
                <a:latin typeface="游ゴシック Medium" panose="020B0500000000000000" pitchFamily="50" charset="-128"/>
                <a:ea typeface="游ゴシック Medium" panose="020B0500000000000000" pitchFamily="50" charset="-128"/>
              </a:rPr>
              <a:t>置具先端部</a:t>
            </a:r>
            <a:r>
              <a:rPr lang="ja-JP" altLang="en-US" dirty="0">
                <a:latin typeface="游ゴシック Medium" panose="020B0500000000000000" pitchFamily="50" charset="-128"/>
                <a:ea typeface="游ゴシック Medium" panose="020B0500000000000000" pitchFamily="50" charset="-128"/>
              </a:rPr>
              <a:t>を作動</a:t>
            </a:r>
            <a:r>
              <a:rPr lang="ja-JP" altLang="en-US" dirty="0" smtClean="0">
                <a:latin typeface="游ゴシック Medium" panose="020B0500000000000000" pitchFamily="50" charset="-128"/>
                <a:ea typeface="游ゴシック Medium" panose="020B0500000000000000" pitchFamily="50" charset="-128"/>
              </a:rPr>
              <a:t>させる</a:t>
            </a:r>
            <a:endParaRPr lang="en-US" altLang="ja-JP" dirty="0" smtClean="0">
              <a:latin typeface="游ゴシック Medium" panose="020B0500000000000000" pitchFamily="50" charset="-128"/>
              <a:ea typeface="游ゴシック Medium" panose="020B0500000000000000" pitchFamily="50" charset="-128"/>
            </a:endParaRPr>
          </a:p>
          <a:p>
            <a:r>
              <a:rPr lang="ja-JP" altLang="en-US" dirty="0">
                <a:solidFill>
                  <a:schemeClr val="accent1">
                    <a:lumMod val="75000"/>
                  </a:schemeClr>
                </a:solidFill>
                <a:latin typeface="游ゴシック Medium" panose="020B0500000000000000" pitchFamily="50" charset="-128"/>
                <a:ea typeface="游ゴシック Medium" panose="020B0500000000000000" pitchFamily="50" charset="-128"/>
              </a:rPr>
              <a:t>・</a:t>
            </a:r>
            <a:r>
              <a:rPr lang="ja-JP" altLang="en-US" dirty="0" smtClean="0">
                <a:latin typeface="游ゴシック Medium" panose="020B0500000000000000" pitchFamily="50" charset="-128"/>
                <a:ea typeface="游ゴシック Medium" panose="020B0500000000000000" pitchFamily="50" charset="-128"/>
              </a:rPr>
              <a:t>さまざま</a:t>
            </a:r>
            <a:r>
              <a:rPr lang="ja-JP" altLang="en-US" dirty="0">
                <a:latin typeface="游ゴシック Medium" panose="020B0500000000000000" pitchFamily="50" charset="-128"/>
                <a:ea typeface="游ゴシック Medium" panose="020B0500000000000000" pitchFamily="50" charset="-128"/>
              </a:rPr>
              <a:t>な形状・種類（</a:t>
            </a:r>
            <a:r>
              <a:rPr lang="ja-JP" altLang="en-US" dirty="0" smtClean="0">
                <a:latin typeface="游ゴシック Medium" panose="020B0500000000000000" pitchFamily="50" charset="-128"/>
                <a:ea typeface="游ゴシック Medium" panose="020B0500000000000000" pitchFamily="50" charset="-128"/>
              </a:rPr>
              <a:t>把持鉗子，生検鉗子，高周波スネア，</a:t>
            </a:r>
            <a:endParaRPr lang="en-US" altLang="ja-JP" dirty="0" smtClean="0">
              <a:latin typeface="游ゴシック Medium" panose="020B0500000000000000" pitchFamily="50" charset="-128"/>
              <a:ea typeface="游ゴシック Medium" panose="020B0500000000000000" pitchFamily="50" charset="-128"/>
            </a:endParaRPr>
          </a:p>
          <a:p>
            <a:r>
              <a:rPr lang="ja-JP" altLang="en-US" dirty="0">
                <a:latin typeface="游ゴシック Medium" panose="020B0500000000000000" pitchFamily="50" charset="-128"/>
                <a:ea typeface="游ゴシック Medium" panose="020B0500000000000000" pitchFamily="50" charset="-128"/>
              </a:rPr>
              <a:t>　</a:t>
            </a:r>
            <a:r>
              <a:rPr lang="ja-JP" altLang="en-US" dirty="0" smtClean="0">
                <a:latin typeface="游ゴシック Medium" panose="020B0500000000000000" pitchFamily="50" charset="-128"/>
                <a:ea typeface="游ゴシック Medium" panose="020B0500000000000000" pitchFamily="50" charset="-128"/>
              </a:rPr>
              <a:t>細胞</a:t>
            </a:r>
            <a:r>
              <a:rPr lang="ja-JP" altLang="en-US" dirty="0">
                <a:latin typeface="游ゴシック Medium" panose="020B0500000000000000" pitchFamily="50" charset="-128"/>
                <a:ea typeface="游ゴシック Medium" panose="020B0500000000000000" pitchFamily="50" charset="-128"/>
              </a:rPr>
              <a:t>診</a:t>
            </a:r>
            <a:r>
              <a:rPr lang="ja-JP" altLang="en-US" dirty="0" smtClean="0">
                <a:latin typeface="游ゴシック Medium" panose="020B0500000000000000" pitchFamily="50" charset="-128"/>
                <a:ea typeface="游ゴシック Medium" panose="020B0500000000000000" pitchFamily="50" charset="-128"/>
              </a:rPr>
              <a:t>ブラシなど）</a:t>
            </a:r>
            <a:r>
              <a:rPr lang="ja-JP" altLang="en-US" dirty="0">
                <a:latin typeface="游ゴシック Medium" panose="020B0500000000000000" pitchFamily="50" charset="-128"/>
                <a:ea typeface="游ゴシック Medium" panose="020B0500000000000000" pitchFamily="50" charset="-128"/>
              </a:rPr>
              <a:t>が</a:t>
            </a:r>
            <a:r>
              <a:rPr lang="ja-JP" altLang="en-US" dirty="0" smtClean="0">
                <a:latin typeface="游ゴシック Medium" panose="020B0500000000000000" pitchFamily="50" charset="-128"/>
                <a:ea typeface="游ゴシック Medium" panose="020B0500000000000000" pitchFamily="50" charset="-128"/>
              </a:rPr>
              <a:t>あり，目的</a:t>
            </a:r>
            <a:r>
              <a:rPr lang="ja-JP" altLang="en-US" dirty="0">
                <a:latin typeface="游ゴシック Medium" panose="020B0500000000000000" pitchFamily="50" charset="-128"/>
                <a:ea typeface="游ゴシック Medium" panose="020B0500000000000000" pitchFamily="50" charset="-128"/>
              </a:rPr>
              <a:t>に合わせて使用</a:t>
            </a:r>
            <a:r>
              <a:rPr lang="ja-JP" altLang="en-US" dirty="0" smtClean="0">
                <a:latin typeface="游ゴシック Medium" panose="020B0500000000000000" pitchFamily="50" charset="-128"/>
                <a:ea typeface="游ゴシック Medium" panose="020B0500000000000000" pitchFamily="50" charset="-128"/>
              </a:rPr>
              <a:t>する</a:t>
            </a:r>
            <a:endParaRPr lang="en-US" altLang="ja-JP" dirty="0">
              <a:latin typeface="游ゴシック Medium" panose="020B0500000000000000" pitchFamily="50" charset="-128"/>
              <a:ea typeface="游ゴシック Medium" panose="020B0500000000000000" pitchFamily="50" charset="-128"/>
            </a:endParaRPr>
          </a:p>
        </p:txBody>
      </p:sp>
      <p:sp>
        <p:nvSpPr>
          <p:cNvPr id="12" name="テキスト ボックス 11">
            <a:extLst>
              <a:ext uri="{FF2B5EF4-FFF2-40B4-BE49-F238E27FC236}">
                <a16:creationId xmlns:a16="http://schemas.microsoft.com/office/drawing/2014/main" id="{F5BCA654-3336-493D-B8A0-F05ECBFC1DC9}"/>
              </a:ext>
            </a:extLst>
          </p:cNvPr>
          <p:cNvSpPr txBox="1"/>
          <p:nvPr/>
        </p:nvSpPr>
        <p:spPr>
          <a:xfrm>
            <a:off x="2003082" y="226850"/>
            <a:ext cx="7762985" cy="707886"/>
          </a:xfrm>
          <a:prstGeom prst="rect">
            <a:avLst/>
          </a:prstGeom>
          <a:noFill/>
        </p:spPr>
        <p:txBody>
          <a:bodyPr wrap="square" rtlCol="0">
            <a:spAutoFit/>
          </a:bodyPr>
          <a:lstStyle/>
          <a:p>
            <a:pPr algn="ctr"/>
            <a:r>
              <a:rPr kumimoji="1" lang="ja-JP" altLang="en-US" sz="4000" dirty="0">
                <a:solidFill>
                  <a:schemeClr val="accent1">
                    <a:lumMod val="75000"/>
                  </a:schemeClr>
                </a:solidFill>
                <a:latin typeface="ＭＳ Ｐゴシック" panose="020B0600070205080204" pitchFamily="50" charset="-128"/>
                <a:ea typeface="ＭＳ Ｐゴシック" panose="020B0600070205080204" pitchFamily="50" charset="-128"/>
              </a:rPr>
              <a:t>内視鏡装置</a:t>
            </a:r>
            <a:r>
              <a:rPr lang="ja-JP" altLang="en-US" sz="4000" dirty="0">
                <a:solidFill>
                  <a:schemeClr val="accent1">
                    <a:lumMod val="75000"/>
                  </a:schemeClr>
                </a:solidFill>
                <a:latin typeface="ＭＳ Ｐゴシック" panose="020B0600070205080204" pitchFamily="50" charset="-128"/>
                <a:ea typeface="ＭＳ Ｐゴシック" panose="020B0600070205080204" pitchFamily="50" charset="-128"/>
              </a:rPr>
              <a:t>の構成</a:t>
            </a:r>
            <a:r>
              <a:rPr lang="en-US" altLang="ja-JP" sz="4000" dirty="0">
                <a:solidFill>
                  <a:schemeClr val="accent1">
                    <a:lumMod val="75000"/>
                  </a:schemeClr>
                </a:solidFill>
                <a:latin typeface="ＭＳ Ｐゴシック" panose="020B0600070205080204" pitchFamily="50" charset="-128"/>
                <a:ea typeface="ＭＳ Ｐゴシック" panose="020B0600070205080204" pitchFamily="50" charset="-128"/>
              </a:rPr>
              <a:t>(</a:t>
            </a:r>
            <a:r>
              <a:rPr lang="ja-JP" altLang="en-US" sz="4000" dirty="0" smtClean="0">
                <a:solidFill>
                  <a:schemeClr val="accent1">
                    <a:lumMod val="75000"/>
                  </a:schemeClr>
                </a:solidFill>
                <a:latin typeface="ＭＳ Ｐゴシック" panose="020B0600070205080204" pitchFamily="50" charset="-128"/>
                <a:ea typeface="ＭＳ Ｐゴシック" panose="020B0600070205080204" pitchFamily="50" charset="-128"/>
              </a:rPr>
              <a:t>名称，役割）❷</a:t>
            </a:r>
            <a:r>
              <a:rPr lang="ja-JP" altLang="en-US" sz="3200" dirty="0">
                <a:solidFill>
                  <a:schemeClr val="accent1">
                    <a:lumMod val="75000"/>
                  </a:schemeClr>
                </a:solidFill>
                <a:latin typeface="ＭＳ Ｐゴシック" panose="020B0600070205080204" pitchFamily="50" charset="-128"/>
                <a:ea typeface="ＭＳ Ｐゴシック" panose="020B0600070205080204" pitchFamily="50" charset="-128"/>
              </a:rPr>
              <a:t>　</a:t>
            </a:r>
            <a:endParaRPr kumimoji="1" lang="ja-JP" altLang="en-US" sz="3200" dirty="0">
              <a:solidFill>
                <a:schemeClr val="accent1">
                  <a:lumMod val="75000"/>
                </a:schemeClr>
              </a:solidFill>
              <a:latin typeface="ＭＳ Ｐゴシック" panose="020B0600070205080204" pitchFamily="50" charset="-128"/>
              <a:ea typeface="ＭＳ Ｐゴシック" panose="020B0600070205080204" pitchFamily="50" charset="-128"/>
            </a:endParaRPr>
          </a:p>
        </p:txBody>
      </p:sp>
      <p:pic>
        <p:nvPicPr>
          <p:cNvPr id="5" name="図 4"/>
          <p:cNvPicPr>
            <a:picLocks noChangeAspect="1"/>
          </p:cNvPicPr>
          <p:nvPr/>
        </p:nvPicPr>
        <p:blipFill rotWithShape="1">
          <a:blip r:embed="rId2"/>
          <a:srcRect l="40903" t="33580" r="21667" b="12592"/>
          <a:stretch/>
        </p:blipFill>
        <p:spPr>
          <a:xfrm>
            <a:off x="7333472" y="1363348"/>
            <a:ext cx="4617228" cy="4598288"/>
          </a:xfrm>
          <a:prstGeom prst="rect">
            <a:avLst/>
          </a:prstGeom>
        </p:spPr>
      </p:pic>
      <p:sp>
        <p:nvSpPr>
          <p:cNvPr id="17" name="テキスト ボックス 16"/>
          <p:cNvSpPr txBox="1"/>
          <p:nvPr/>
        </p:nvSpPr>
        <p:spPr>
          <a:xfrm>
            <a:off x="6879020" y="6390248"/>
            <a:ext cx="4982547" cy="307777"/>
          </a:xfrm>
          <a:prstGeom prst="rect">
            <a:avLst/>
          </a:prstGeom>
          <a:noFill/>
        </p:spPr>
        <p:txBody>
          <a:bodyPr wrap="square" rtlCol="0">
            <a:spAutoFit/>
          </a:bodyPr>
          <a:lstStyle/>
          <a:p>
            <a:pPr algn="r"/>
            <a:r>
              <a:rPr lang="ja-JP" altLang="en-US" sz="1400" dirty="0"/>
              <a:t>🄫医学書院</a:t>
            </a:r>
            <a:r>
              <a:rPr lang="en-US" altLang="ja-JP" sz="1400" dirty="0" smtClean="0"/>
              <a:t>2021</a:t>
            </a:r>
            <a:r>
              <a:rPr lang="ja-JP" altLang="en-US" sz="1400" dirty="0" smtClean="0"/>
              <a:t>　無断</a:t>
            </a:r>
            <a:r>
              <a:rPr lang="ja-JP" altLang="en-US" sz="1400" dirty="0"/>
              <a:t>複製禁止</a:t>
            </a:r>
            <a:endParaRPr kumimoji="1" lang="ja-JP" altLang="en-US" sz="1400" dirty="0"/>
          </a:p>
        </p:txBody>
      </p:sp>
    </p:spTree>
    <p:extLst>
      <p:ext uri="{BB962C8B-B14F-4D97-AF65-F5344CB8AC3E}">
        <p14:creationId xmlns:p14="http://schemas.microsoft.com/office/powerpoint/2010/main" val="2734497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29D63FE0-9B0E-4F48-9C12-95141B737558}"/>
              </a:ext>
            </a:extLst>
          </p:cNvPr>
          <p:cNvSpPr txBox="1"/>
          <p:nvPr/>
        </p:nvSpPr>
        <p:spPr>
          <a:xfrm>
            <a:off x="2934201" y="305335"/>
            <a:ext cx="5486592" cy="707886"/>
          </a:xfrm>
          <a:prstGeom prst="rect">
            <a:avLst/>
          </a:prstGeom>
          <a:noFill/>
        </p:spPr>
        <p:txBody>
          <a:bodyPr wrap="square" rtlCol="0">
            <a:spAutoFit/>
          </a:bodyPr>
          <a:lstStyle/>
          <a:p>
            <a:pPr algn="ctr"/>
            <a:r>
              <a:rPr kumimoji="1" lang="ja-JP" altLang="en-US" sz="4000" b="1" dirty="0">
                <a:solidFill>
                  <a:schemeClr val="accent1">
                    <a:lumMod val="75000"/>
                  </a:schemeClr>
                </a:solidFill>
                <a:latin typeface="游ゴシック Medium" panose="020B0500000000000000" pitchFamily="50" charset="-128"/>
                <a:ea typeface="游ゴシック Medium" panose="020B0500000000000000" pitchFamily="50" charset="-128"/>
              </a:rPr>
              <a:t>内視鏡スコープの種類</a:t>
            </a:r>
          </a:p>
        </p:txBody>
      </p:sp>
      <p:sp>
        <p:nvSpPr>
          <p:cNvPr id="5" name="テキスト ボックス 4">
            <a:extLst>
              <a:ext uri="{FF2B5EF4-FFF2-40B4-BE49-F238E27FC236}">
                <a16:creationId xmlns:a16="http://schemas.microsoft.com/office/drawing/2014/main" id="{0FB1D476-D735-4632-AC05-D8973C20CBC7}"/>
              </a:ext>
            </a:extLst>
          </p:cNvPr>
          <p:cNvSpPr txBox="1"/>
          <p:nvPr/>
        </p:nvSpPr>
        <p:spPr>
          <a:xfrm>
            <a:off x="438148" y="1225689"/>
            <a:ext cx="7239360" cy="5355312"/>
          </a:xfrm>
          <a:prstGeom prst="rect">
            <a:avLst/>
          </a:prstGeom>
          <a:noFill/>
        </p:spPr>
        <p:txBody>
          <a:bodyPr wrap="square" rtlCol="0">
            <a:spAutoFit/>
          </a:bodyPr>
          <a:lstStyle/>
          <a:p>
            <a:r>
              <a:rPr lang="en-US" altLang="ja-JP" dirty="0" smtClean="0">
                <a:solidFill>
                  <a:schemeClr val="accent1">
                    <a:lumMod val="75000"/>
                  </a:schemeClr>
                </a:solidFill>
                <a:latin typeface="游ゴシック Medium" panose="020B0500000000000000" pitchFamily="50" charset="-128"/>
                <a:ea typeface="游ゴシック Medium" panose="020B0500000000000000" pitchFamily="50" charset="-128"/>
              </a:rPr>
              <a:t>〔</a:t>
            </a:r>
            <a:r>
              <a:rPr kumimoji="1" lang="ja-JP" altLang="en-US" dirty="0" smtClean="0">
                <a:solidFill>
                  <a:schemeClr val="accent1">
                    <a:lumMod val="75000"/>
                  </a:schemeClr>
                </a:solidFill>
                <a:latin typeface="游ゴシック Medium" panose="020B0500000000000000" pitchFamily="50" charset="-128"/>
                <a:ea typeface="游ゴシック Medium" panose="020B0500000000000000" pitchFamily="50" charset="-128"/>
              </a:rPr>
              <a:t>ファイバスコープ</a:t>
            </a:r>
            <a:r>
              <a:rPr kumimoji="1" lang="en-US" altLang="ja-JP" dirty="0" smtClean="0">
                <a:solidFill>
                  <a:schemeClr val="accent1">
                    <a:lumMod val="75000"/>
                  </a:schemeClr>
                </a:solidFill>
                <a:latin typeface="游ゴシック Medium" panose="020B0500000000000000" pitchFamily="50" charset="-128"/>
                <a:ea typeface="游ゴシック Medium" panose="020B0500000000000000" pitchFamily="50" charset="-128"/>
              </a:rPr>
              <a:t>〕</a:t>
            </a:r>
            <a:endParaRPr kumimoji="1" lang="ja-JP" altLang="en-US" dirty="0">
              <a:solidFill>
                <a:schemeClr val="accent1">
                  <a:lumMod val="75000"/>
                </a:schemeClr>
              </a:solidFill>
              <a:latin typeface="游ゴシック Medium" panose="020B0500000000000000" pitchFamily="50" charset="-128"/>
              <a:ea typeface="游ゴシック Medium" panose="020B0500000000000000" pitchFamily="50" charset="-128"/>
            </a:endParaRPr>
          </a:p>
          <a:p>
            <a:r>
              <a:rPr kumimoji="1" lang="ja-JP" altLang="en-US" dirty="0">
                <a:solidFill>
                  <a:schemeClr val="accent1">
                    <a:lumMod val="75000"/>
                  </a:schemeClr>
                </a:solidFill>
                <a:latin typeface="游ゴシック Medium" panose="020B0500000000000000" pitchFamily="50" charset="-128"/>
                <a:ea typeface="游ゴシック Medium" panose="020B0500000000000000" pitchFamily="50" charset="-128"/>
              </a:rPr>
              <a:t>・</a:t>
            </a:r>
            <a:r>
              <a:rPr kumimoji="1" lang="ja-JP" altLang="en-US" dirty="0">
                <a:latin typeface="游ゴシック Medium" panose="020B0500000000000000" pitchFamily="50" charset="-128"/>
                <a:ea typeface="游ゴシック Medium" panose="020B0500000000000000" pitchFamily="50" charset="-128"/>
              </a:rPr>
              <a:t>柔軟な直径</a:t>
            </a:r>
            <a:r>
              <a:rPr kumimoji="1" lang="en-US" altLang="ja-JP" dirty="0">
                <a:latin typeface="游ゴシック Medium" panose="020B0500000000000000" pitchFamily="50" charset="-128"/>
                <a:ea typeface="游ゴシック Medium" panose="020B0500000000000000" pitchFamily="50" charset="-128"/>
              </a:rPr>
              <a:t>8μ</a:t>
            </a:r>
            <a:r>
              <a:rPr kumimoji="1" lang="ja-JP" altLang="en-US" dirty="0">
                <a:latin typeface="游ゴシック Medium" panose="020B0500000000000000" pitchFamily="50" charset="-128"/>
                <a:ea typeface="游ゴシック Medium" panose="020B0500000000000000" pitchFamily="50" charset="-128"/>
              </a:rPr>
              <a:t>ｍ程度のガラス繊維（光を伝達する性質</a:t>
            </a:r>
            <a:r>
              <a:rPr kumimoji="1" lang="ja-JP" altLang="en-US" dirty="0" smtClean="0">
                <a:latin typeface="游ゴシック Medium" panose="020B0500000000000000" pitchFamily="50" charset="-128"/>
                <a:ea typeface="游ゴシック Medium" panose="020B0500000000000000" pitchFamily="50" charset="-128"/>
              </a:rPr>
              <a:t>をもつ</a:t>
            </a:r>
            <a:r>
              <a:rPr kumimoji="1" lang="ja-JP" altLang="en-US" dirty="0">
                <a:latin typeface="游ゴシック Medium" panose="020B0500000000000000" pitchFamily="50" charset="-128"/>
                <a:ea typeface="游ゴシック Medium" panose="020B0500000000000000" pitchFamily="50" charset="-128"/>
              </a:rPr>
              <a:t>）を　</a:t>
            </a:r>
            <a:endParaRPr kumimoji="1" lang="en-US" altLang="ja-JP" dirty="0">
              <a:latin typeface="游ゴシック Medium" panose="020B0500000000000000" pitchFamily="50" charset="-128"/>
              <a:ea typeface="游ゴシック Medium" panose="020B0500000000000000" pitchFamily="50" charset="-128"/>
            </a:endParaRPr>
          </a:p>
          <a:p>
            <a:r>
              <a:rPr lang="ja-JP" altLang="en-US" dirty="0">
                <a:latin typeface="游ゴシック Medium" panose="020B0500000000000000" pitchFamily="50" charset="-128"/>
                <a:ea typeface="游ゴシック Medium" panose="020B0500000000000000" pitchFamily="50" charset="-128"/>
              </a:rPr>
              <a:t>　</a:t>
            </a:r>
            <a:r>
              <a:rPr kumimoji="1" lang="ja-JP" altLang="en-US" dirty="0">
                <a:latin typeface="游ゴシック Medium" panose="020B0500000000000000" pitchFamily="50" charset="-128"/>
                <a:ea typeface="游ゴシック Medium" panose="020B0500000000000000" pitchFamily="50" charset="-128"/>
              </a:rPr>
              <a:t>数千～数万本規則正しく束ねたもの。スコープ</a:t>
            </a:r>
            <a:r>
              <a:rPr kumimoji="1" lang="ja-JP" altLang="en-US" dirty="0" smtClean="0">
                <a:latin typeface="游ゴシック Medium" panose="020B0500000000000000" pitchFamily="50" charset="-128"/>
                <a:ea typeface="游ゴシック Medium" panose="020B0500000000000000" pitchFamily="50" charset="-128"/>
              </a:rPr>
              <a:t>の径を</a:t>
            </a:r>
            <a:r>
              <a:rPr kumimoji="1" lang="ja-JP" altLang="en-US" dirty="0">
                <a:latin typeface="游ゴシック Medium" panose="020B0500000000000000" pitchFamily="50" charset="-128"/>
                <a:ea typeface="游ゴシック Medium" panose="020B0500000000000000" pitchFamily="50" charset="-128"/>
              </a:rPr>
              <a:t>細く</a:t>
            </a:r>
            <a:r>
              <a:rPr kumimoji="1" lang="ja-JP" altLang="en-US" dirty="0" smtClean="0">
                <a:latin typeface="游ゴシック Medium" panose="020B0500000000000000" pitchFamily="50" charset="-128"/>
                <a:ea typeface="游ゴシック Medium" panose="020B0500000000000000" pitchFamily="50" charset="-128"/>
              </a:rPr>
              <a:t>でき，</a:t>
            </a:r>
            <a:endParaRPr kumimoji="1" lang="en-US" altLang="ja-JP" dirty="0">
              <a:latin typeface="游ゴシック Medium" panose="020B0500000000000000" pitchFamily="50" charset="-128"/>
              <a:ea typeface="游ゴシック Medium" panose="020B0500000000000000" pitchFamily="50" charset="-128"/>
            </a:endParaRPr>
          </a:p>
          <a:p>
            <a:r>
              <a:rPr lang="ja-JP" altLang="en-US" dirty="0">
                <a:latin typeface="游ゴシック Medium" panose="020B0500000000000000" pitchFamily="50" charset="-128"/>
                <a:ea typeface="游ゴシック Medium" panose="020B0500000000000000" pitchFamily="50" charset="-128"/>
              </a:rPr>
              <a:t>　</a:t>
            </a:r>
            <a:r>
              <a:rPr kumimoji="1" lang="ja-JP" altLang="en-US" dirty="0">
                <a:latin typeface="游ゴシック Medium" panose="020B0500000000000000" pitchFamily="50" charset="-128"/>
                <a:ea typeface="游ゴシック Medium" panose="020B0500000000000000" pitchFamily="50" charset="-128"/>
              </a:rPr>
              <a:t>胆管や気管支などの細い臓器にも使用することが</a:t>
            </a:r>
            <a:r>
              <a:rPr kumimoji="1" lang="ja-JP" altLang="en-US" dirty="0" smtClean="0">
                <a:latin typeface="游ゴシック Medium" panose="020B0500000000000000" pitchFamily="50" charset="-128"/>
                <a:ea typeface="游ゴシック Medium" panose="020B0500000000000000" pitchFamily="50" charset="-128"/>
              </a:rPr>
              <a:t>できる</a:t>
            </a:r>
            <a:endParaRPr kumimoji="1" lang="ja-JP" altLang="en-US" dirty="0">
              <a:latin typeface="游ゴシック Medium" panose="020B0500000000000000" pitchFamily="50" charset="-128"/>
              <a:ea typeface="游ゴシック Medium" panose="020B0500000000000000" pitchFamily="50" charset="-128"/>
            </a:endParaRPr>
          </a:p>
          <a:p>
            <a:r>
              <a:rPr kumimoji="1" lang="ja-JP" altLang="en-US" dirty="0">
                <a:solidFill>
                  <a:schemeClr val="accent1">
                    <a:lumMod val="75000"/>
                  </a:schemeClr>
                </a:solidFill>
                <a:latin typeface="游ゴシック Medium" panose="020B0500000000000000" pitchFamily="50" charset="-128"/>
                <a:ea typeface="游ゴシック Medium" panose="020B0500000000000000" pitchFamily="50" charset="-128"/>
              </a:rPr>
              <a:t>・</a:t>
            </a:r>
            <a:r>
              <a:rPr kumimoji="1" lang="ja-JP" altLang="en-US" dirty="0">
                <a:latin typeface="游ゴシック Medium" panose="020B0500000000000000" pitchFamily="50" charset="-128"/>
                <a:ea typeface="游ゴシック Medium" panose="020B0500000000000000" pitchFamily="50" charset="-128"/>
              </a:rPr>
              <a:t>電池式の光源を使用</a:t>
            </a:r>
            <a:r>
              <a:rPr kumimoji="1" lang="ja-JP" altLang="en-US" dirty="0" smtClean="0">
                <a:latin typeface="游ゴシック Medium" panose="020B0500000000000000" pitchFamily="50" charset="-128"/>
                <a:ea typeface="游ゴシック Medium" panose="020B0500000000000000" pitchFamily="50" charset="-128"/>
              </a:rPr>
              <a:t>すれば，スコープ</a:t>
            </a:r>
            <a:r>
              <a:rPr kumimoji="1" lang="ja-JP" altLang="en-US" dirty="0">
                <a:latin typeface="游ゴシック Medium" panose="020B0500000000000000" pitchFamily="50" charset="-128"/>
                <a:ea typeface="游ゴシック Medium" panose="020B0500000000000000" pitchFamily="50" charset="-128"/>
              </a:rPr>
              <a:t>単体による直視が可能な</a:t>
            </a:r>
            <a:endParaRPr kumimoji="1" lang="en-US" altLang="ja-JP" dirty="0">
              <a:latin typeface="游ゴシック Medium" panose="020B0500000000000000" pitchFamily="50" charset="-128"/>
              <a:ea typeface="游ゴシック Medium" panose="020B0500000000000000" pitchFamily="50" charset="-128"/>
            </a:endParaRPr>
          </a:p>
          <a:p>
            <a:r>
              <a:rPr lang="ja-JP" altLang="en-US" dirty="0">
                <a:latin typeface="游ゴシック Medium" panose="020B0500000000000000" pitchFamily="50" charset="-128"/>
                <a:ea typeface="游ゴシック Medium" panose="020B0500000000000000" pitchFamily="50" charset="-128"/>
              </a:rPr>
              <a:t>　</a:t>
            </a:r>
            <a:r>
              <a:rPr kumimoji="1" lang="ja-JP" altLang="en-US" dirty="0" smtClean="0">
                <a:latin typeface="游ゴシック Medium" panose="020B0500000000000000" pitchFamily="50" charset="-128"/>
                <a:ea typeface="游ゴシック Medium" panose="020B0500000000000000" pitchFamily="50" charset="-128"/>
              </a:rPr>
              <a:t>ため，病棟</a:t>
            </a:r>
            <a:r>
              <a:rPr kumimoji="1" lang="ja-JP" altLang="en-US" dirty="0">
                <a:latin typeface="游ゴシック Medium" panose="020B0500000000000000" pitchFamily="50" charset="-128"/>
                <a:ea typeface="游ゴシック Medium" panose="020B0500000000000000" pitchFamily="50" charset="-128"/>
              </a:rPr>
              <a:t>や緊急時の検査が</a:t>
            </a:r>
            <a:r>
              <a:rPr kumimoji="1" lang="ja-JP" altLang="en-US" dirty="0" smtClean="0">
                <a:latin typeface="游ゴシック Medium" panose="020B0500000000000000" pitchFamily="50" charset="-128"/>
                <a:ea typeface="游ゴシック Medium" panose="020B0500000000000000" pitchFamily="50" charset="-128"/>
              </a:rPr>
              <a:t>容易</a:t>
            </a:r>
            <a:endParaRPr kumimoji="1" lang="ja-JP" altLang="en-US" dirty="0">
              <a:latin typeface="游ゴシック Medium" panose="020B0500000000000000" pitchFamily="50" charset="-128"/>
              <a:ea typeface="游ゴシック Medium" panose="020B0500000000000000" pitchFamily="50" charset="-128"/>
            </a:endParaRPr>
          </a:p>
          <a:p>
            <a:r>
              <a:rPr kumimoji="1" lang="en-US" altLang="ja-JP" dirty="0" smtClean="0">
                <a:solidFill>
                  <a:schemeClr val="accent1">
                    <a:lumMod val="75000"/>
                  </a:schemeClr>
                </a:solidFill>
                <a:latin typeface="游ゴシック Medium" panose="020B0500000000000000" pitchFamily="50" charset="-128"/>
                <a:ea typeface="游ゴシック Medium" panose="020B0500000000000000" pitchFamily="50" charset="-128"/>
              </a:rPr>
              <a:t>〔</a:t>
            </a:r>
            <a:r>
              <a:rPr kumimoji="1" lang="ja-JP" altLang="en-US" dirty="0" smtClean="0">
                <a:solidFill>
                  <a:schemeClr val="accent1">
                    <a:lumMod val="75000"/>
                  </a:schemeClr>
                </a:solidFill>
                <a:latin typeface="游ゴシック Medium" panose="020B0500000000000000" pitchFamily="50" charset="-128"/>
                <a:ea typeface="游ゴシック Medium" panose="020B0500000000000000" pitchFamily="50" charset="-128"/>
              </a:rPr>
              <a:t>電子</a:t>
            </a:r>
            <a:r>
              <a:rPr kumimoji="1" lang="ja-JP" altLang="en-US" dirty="0">
                <a:solidFill>
                  <a:schemeClr val="accent1">
                    <a:lumMod val="75000"/>
                  </a:schemeClr>
                </a:solidFill>
                <a:latin typeface="游ゴシック Medium" panose="020B0500000000000000" pitchFamily="50" charset="-128"/>
                <a:ea typeface="游ゴシック Medium" panose="020B0500000000000000" pitchFamily="50" charset="-128"/>
              </a:rPr>
              <a:t>スコープ（ビデオスコープ</a:t>
            </a:r>
            <a:r>
              <a:rPr kumimoji="1" lang="ja-JP" altLang="en-US" dirty="0" smtClean="0">
                <a:solidFill>
                  <a:schemeClr val="accent1">
                    <a:lumMod val="75000"/>
                  </a:schemeClr>
                </a:solidFill>
                <a:latin typeface="游ゴシック Medium" panose="020B0500000000000000" pitchFamily="50" charset="-128"/>
                <a:ea typeface="游ゴシック Medium" panose="020B0500000000000000" pitchFamily="50" charset="-128"/>
              </a:rPr>
              <a:t>）</a:t>
            </a:r>
            <a:r>
              <a:rPr kumimoji="1" lang="en-US" altLang="ja-JP" dirty="0" smtClean="0">
                <a:solidFill>
                  <a:schemeClr val="accent1">
                    <a:lumMod val="75000"/>
                  </a:schemeClr>
                </a:solidFill>
                <a:latin typeface="游ゴシック Medium" panose="020B0500000000000000" pitchFamily="50" charset="-128"/>
                <a:ea typeface="游ゴシック Medium" panose="020B0500000000000000" pitchFamily="50" charset="-128"/>
              </a:rPr>
              <a:t>〕</a:t>
            </a:r>
            <a:endParaRPr kumimoji="1" lang="ja-JP" altLang="en-US" dirty="0">
              <a:solidFill>
                <a:schemeClr val="accent1">
                  <a:lumMod val="75000"/>
                </a:schemeClr>
              </a:solidFill>
              <a:latin typeface="游ゴシック Medium" panose="020B0500000000000000" pitchFamily="50" charset="-128"/>
              <a:ea typeface="游ゴシック Medium" panose="020B0500000000000000" pitchFamily="50" charset="-128"/>
            </a:endParaRPr>
          </a:p>
          <a:p>
            <a:r>
              <a:rPr kumimoji="1" lang="ja-JP" altLang="en-US" dirty="0">
                <a:solidFill>
                  <a:schemeClr val="accent1">
                    <a:lumMod val="75000"/>
                  </a:schemeClr>
                </a:solidFill>
                <a:latin typeface="游ゴシック Medium" panose="020B0500000000000000" pitchFamily="50" charset="-128"/>
                <a:ea typeface="游ゴシック Medium" panose="020B0500000000000000" pitchFamily="50" charset="-128"/>
              </a:rPr>
              <a:t>・</a:t>
            </a:r>
            <a:r>
              <a:rPr kumimoji="1" lang="ja-JP" altLang="en-US" dirty="0">
                <a:latin typeface="游ゴシック Medium" panose="020B0500000000000000" pitchFamily="50" charset="-128"/>
                <a:ea typeface="游ゴシック Medium" panose="020B0500000000000000" pitchFamily="50" charset="-128"/>
              </a:rPr>
              <a:t>先端に</a:t>
            </a:r>
            <a:r>
              <a:rPr kumimoji="1" lang="en-US" altLang="ja-JP" dirty="0">
                <a:latin typeface="游ゴシック Medium" panose="020B0500000000000000" pitchFamily="50" charset="-128"/>
                <a:ea typeface="游ゴシック Medium" panose="020B0500000000000000" pitchFamily="50" charset="-128"/>
              </a:rPr>
              <a:t>CCD</a:t>
            </a:r>
            <a:r>
              <a:rPr kumimoji="1" lang="ja-JP" altLang="en-US" dirty="0">
                <a:latin typeface="游ゴシック Medium" panose="020B0500000000000000" pitchFamily="50" charset="-128"/>
                <a:ea typeface="游ゴシック Medium" panose="020B0500000000000000" pitchFamily="50" charset="-128"/>
              </a:rPr>
              <a:t>（電荷結合素子）カメラが組み込まれた</a:t>
            </a:r>
            <a:r>
              <a:rPr kumimoji="1" lang="ja-JP" altLang="en-US" dirty="0" smtClean="0">
                <a:latin typeface="游ゴシック Medium" panose="020B0500000000000000" pitchFamily="50" charset="-128"/>
                <a:ea typeface="游ゴシック Medium" panose="020B0500000000000000" pitchFamily="50" charset="-128"/>
              </a:rPr>
              <a:t>もの</a:t>
            </a:r>
            <a:endParaRPr kumimoji="1" lang="en-US" altLang="ja-JP" dirty="0">
              <a:latin typeface="游ゴシック Medium" panose="020B0500000000000000" pitchFamily="50" charset="-128"/>
              <a:ea typeface="游ゴシック Medium" panose="020B0500000000000000" pitchFamily="50" charset="-128"/>
            </a:endParaRPr>
          </a:p>
          <a:p>
            <a:r>
              <a:rPr lang="ja-JP" altLang="en-US" dirty="0">
                <a:solidFill>
                  <a:schemeClr val="accent1">
                    <a:lumMod val="75000"/>
                  </a:schemeClr>
                </a:solidFill>
                <a:latin typeface="游ゴシック Medium" panose="020B0500000000000000" pitchFamily="50" charset="-128"/>
                <a:ea typeface="游ゴシック Medium" panose="020B0500000000000000" pitchFamily="50" charset="-128"/>
              </a:rPr>
              <a:t>・</a:t>
            </a:r>
            <a:r>
              <a:rPr kumimoji="1" lang="ja-JP" altLang="en-US" dirty="0" smtClean="0">
                <a:latin typeface="游ゴシック Medium" panose="020B0500000000000000" pitchFamily="50" charset="-128"/>
                <a:ea typeface="游ゴシック Medium" panose="020B0500000000000000" pitchFamily="50" charset="-128"/>
              </a:rPr>
              <a:t>観察</a:t>
            </a:r>
            <a:r>
              <a:rPr kumimoji="1" lang="ja-JP" altLang="en-US" dirty="0">
                <a:latin typeface="游ゴシック Medium" panose="020B0500000000000000" pitchFamily="50" charset="-128"/>
                <a:ea typeface="游ゴシック Medium" panose="020B0500000000000000" pitchFamily="50" charset="-128"/>
              </a:rPr>
              <a:t>対象物（</a:t>
            </a:r>
            <a:r>
              <a:rPr kumimoji="1" lang="ja-JP" altLang="en-US" dirty="0" smtClean="0">
                <a:latin typeface="游ゴシック Medium" panose="020B0500000000000000" pitchFamily="50" charset="-128"/>
                <a:ea typeface="游ゴシック Medium" panose="020B0500000000000000" pitchFamily="50" charset="-128"/>
              </a:rPr>
              <a:t>臓器，組織</a:t>
            </a:r>
            <a:r>
              <a:rPr kumimoji="1" lang="ja-JP" altLang="en-US" dirty="0">
                <a:latin typeface="游ゴシック Medium" panose="020B0500000000000000" pitchFamily="50" charset="-128"/>
                <a:ea typeface="游ゴシック Medium" panose="020B0500000000000000" pitchFamily="50" charset="-128"/>
              </a:rPr>
              <a:t>）に光を当て</a:t>
            </a:r>
            <a:r>
              <a:rPr kumimoji="1" lang="en-US" altLang="ja-JP" dirty="0">
                <a:latin typeface="游ゴシック Medium" panose="020B0500000000000000" pitchFamily="50" charset="-128"/>
                <a:ea typeface="游ゴシック Medium" panose="020B0500000000000000" pitchFamily="50" charset="-128"/>
              </a:rPr>
              <a:t>CCD</a:t>
            </a:r>
            <a:r>
              <a:rPr kumimoji="1" lang="ja-JP" altLang="en-US" dirty="0">
                <a:latin typeface="游ゴシック Medium" panose="020B0500000000000000" pitchFamily="50" charset="-128"/>
                <a:ea typeface="游ゴシック Medium" panose="020B0500000000000000" pitchFamily="50" charset="-128"/>
              </a:rPr>
              <a:t>カメラにより電気</a:t>
            </a:r>
            <a:r>
              <a:rPr kumimoji="1" lang="ja-JP" altLang="en-US" dirty="0" smtClean="0">
                <a:latin typeface="游ゴシック Medium" panose="020B0500000000000000" pitchFamily="50" charset="-128"/>
                <a:ea typeface="游ゴシック Medium" panose="020B0500000000000000" pitchFamily="50" charset="-128"/>
              </a:rPr>
              <a:t>信号</a:t>
            </a:r>
            <a:endParaRPr kumimoji="1" lang="en-US" altLang="ja-JP" dirty="0" smtClean="0">
              <a:latin typeface="游ゴシック Medium" panose="020B0500000000000000" pitchFamily="50" charset="-128"/>
              <a:ea typeface="游ゴシック Medium" panose="020B0500000000000000" pitchFamily="50" charset="-128"/>
            </a:endParaRPr>
          </a:p>
          <a:p>
            <a:r>
              <a:rPr lang="ja-JP" altLang="en-US" dirty="0">
                <a:latin typeface="游ゴシック Medium" panose="020B0500000000000000" pitchFamily="50" charset="-128"/>
                <a:ea typeface="游ゴシック Medium" panose="020B0500000000000000" pitchFamily="50" charset="-128"/>
              </a:rPr>
              <a:t>　</a:t>
            </a:r>
            <a:r>
              <a:rPr kumimoji="1" lang="ja-JP" altLang="en-US" dirty="0" smtClean="0">
                <a:latin typeface="游ゴシック Medium" panose="020B0500000000000000" pitchFamily="50" charset="-128"/>
                <a:ea typeface="游ゴシック Medium" panose="020B0500000000000000" pitchFamily="50" charset="-128"/>
              </a:rPr>
              <a:t>に変換し，受像</a:t>
            </a:r>
            <a:r>
              <a:rPr kumimoji="1" lang="ja-JP" altLang="en-US" dirty="0">
                <a:latin typeface="游ゴシック Medium" panose="020B0500000000000000" pitchFamily="50" charset="-128"/>
                <a:ea typeface="游ゴシック Medium" panose="020B0500000000000000" pitchFamily="50" charset="-128"/>
              </a:rPr>
              <a:t>装置からテレビ映像に</a:t>
            </a:r>
            <a:r>
              <a:rPr kumimoji="1" lang="ja-JP" altLang="en-US" dirty="0" smtClean="0">
                <a:latin typeface="游ゴシック Medium" panose="020B0500000000000000" pitchFamily="50" charset="-128"/>
                <a:ea typeface="游ゴシック Medium" panose="020B0500000000000000" pitchFamily="50" charset="-128"/>
              </a:rPr>
              <a:t>変換後，テレビモニタ装置</a:t>
            </a:r>
            <a:endParaRPr kumimoji="1" lang="en-US" altLang="ja-JP" dirty="0" smtClean="0">
              <a:latin typeface="游ゴシック Medium" panose="020B0500000000000000" pitchFamily="50" charset="-128"/>
              <a:ea typeface="游ゴシック Medium" panose="020B0500000000000000" pitchFamily="50" charset="-128"/>
            </a:endParaRPr>
          </a:p>
          <a:p>
            <a:r>
              <a:rPr lang="ja-JP" altLang="en-US" dirty="0">
                <a:latin typeface="游ゴシック Medium" panose="020B0500000000000000" pitchFamily="50" charset="-128"/>
                <a:ea typeface="游ゴシック Medium" panose="020B0500000000000000" pitchFamily="50" charset="-128"/>
              </a:rPr>
              <a:t>　</a:t>
            </a:r>
            <a:r>
              <a:rPr kumimoji="1" lang="ja-JP" altLang="en-US" dirty="0" smtClean="0">
                <a:latin typeface="游ゴシック Medium" panose="020B0500000000000000" pitchFamily="50" charset="-128"/>
                <a:ea typeface="游ゴシック Medium" panose="020B0500000000000000" pitchFamily="50" charset="-128"/>
              </a:rPr>
              <a:t>に映出</a:t>
            </a:r>
            <a:endParaRPr kumimoji="1" lang="ja-JP" altLang="en-US" dirty="0">
              <a:latin typeface="游ゴシック Medium" panose="020B0500000000000000" pitchFamily="50" charset="-128"/>
              <a:ea typeface="游ゴシック Medium" panose="020B0500000000000000" pitchFamily="50" charset="-128"/>
            </a:endParaRPr>
          </a:p>
          <a:p>
            <a:r>
              <a:rPr lang="en-US" altLang="ja-JP" dirty="0">
                <a:solidFill>
                  <a:schemeClr val="accent1">
                    <a:lumMod val="75000"/>
                  </a:schemeClr>
                </a:solidFill>
                <a:latin typeface="游ゴシック Medium" panose="020B0500000000000000" pitchFamily="50" charset="-128"/>
                <a:ea typeface="游ゴシック Medium" panose="020B0500000000000000" pitchFamily="50" charset="-128"/>
              </a:rPr>
              <a:t>〔</a:t>
            </a:r>
            <a:r>
              <a:rPr kumimoji="1" lang="ja-JP" altLang="en-US" dirty="0" smtClean="0">
                <a:solidFill>
                  <a:schemeClr val="accent1">
                    <a:lumMod val="75000"/>
                  </a:schemeClr>
                </a:solidFill>
                <a:latin typeface="游ゴシック Medium" panose="020B0500000000000000" pitchFamily="50" charset="-128"/>
                <a:ea typeface="游ゴシック Medium" panose="020B0500000000000000" pitchFamily="50" charset="-128"/>
              </a:rPr>
              <a:t>超音波内</a:t>
            </a:r>
            <a:r>
              <a:rPr kumimoji="1" lang="ja-JP" altLang="en-US" dirty="0">
                <a:solidFill>
                  <a:schemeClr val="accent1">
                    <a:lumMod val="75000"/>
                  </a:schemeClr>
                </a:solidFill>
                <a:latin typeface="游ゴシック Medium" panose="020B0500000000000000" pitchFamily="50" charset="-128"/>
                <a:ea typeface="游ゴシック Medium" panose="020B0500000000000000" pitchFamily="50" charset="-128"/>
              </a:rPr>
              <a:t>視</a:t>
            </a:r>
            <a:r>
              <a:rPr kumimoji="1" lang="ja-JP" altLang="en-US" dirty="0" smtClean="0">
                <a:solidFill>
                  <a:schemeClr val="accent1">
                    <a:lumMod val="75000"/>
                  </a:schemeClr>
                </a:solidFill>
                <a:latin typeface="游ゴシック Medium" panose="020B0500000000000000" pitchFamily="50" charset="-128"/>
                <a:ea typeface="游ゴシック Medium" panose="020B0500000000000000" pitchFamily="50" charset="-128"/>
              </a:rPr>
              <a:t>鏡</a:t>
            </a:r>
            <a:r>
              <a:rPr kumimoji="1" lang="en-US" altLang="ja-JP" dirty="0" smtClean="0">
                <a:solidFill>
                  <a:schemeClr val="accent1">
                    <a:lumMod val="75000"/>
                  </a:schemeClr>
                </a:solidFill>
                <a:latin typeface="游ゴシック Medium" panose="020B0500000000000000" pitchFamily="50" charset="-128"/>
                <a:ea typeface="游ゴシック Medium" panose="020B0500000000000000" pitchFamily="50" charset="-128"/>
              </a:rPr>
              <a:t>〕</a:t>
            </a:r>
            <a:endParaRPr kumimoji="1" lang="ja-JP" altLang="en-US" dirty="0">
              <a:solidFill>
                <a:schemeClr val="accent1">
                  <a:lumMod val="75000"/>
                </a:schemeClr>
              </a:solidFill>
              <a:latin typeface="游ゴシック Medium" panose="020B0500000000000000" pitchFamily="50" charset="-128"/>
              <a:ea typeface="游ゴシック Medium" panose="020B0500000000000000" pitchFamily="50" charset="-128"/>
            </a:endParaRPr>
          </a:p>
          <a:p>
            <a:r>
              <a:rPr kumimoji="1" lang="ja-JP" altLang="en-US" dirty="0">
                <a:solidFill>
                  <a:schemeClr val="accent1">
                    <a:lumMod val="75000"/>
                  </a:schemeClr>
                </a:solidFill>
                <a:latin typeface="游ゴシック Medium" panose="020B0500000000000000" pitchFamily="50" charset="-128"/>
                <a:ea typeface="游ゴシック Medium" panose="020B0500000000000000" pitchFamily="50" charset="-128"/>
              </a:rPr>
              <a:t>・</a:t>
            </a:r>
            <a:r>
              <a:rPr kumimoji="1" lang="ja-JP" altLang="en-US" dirty="0">
                <a:latin typeface="游ゴシック Medium" panose="020B0500000000000000" pitchFamily="50" charset="-128"/>
                <a:ea typeface="游ゴシック Medium" panose="020B0500000000000000" pitchFamily="50" charset="-128"/>
              </a:rPr>
              <a:t>先端に超音波振動子を組み込んだもの。観察対象物に超音波</a:t>
            </a:r>
            <a:r>
              <a:rPr kumimoji="1" lang="ja-JP" altLang="en-US" dirty="0" smtClean="0">
                <a:latin typeface="游ゴシック Medium" panose="020B0500000000000000" pitchFamily="50" charset="-128"/>
                <a:ea typeface="游ゴシック Medium" panose="020B0500000000000000" pitchFamily="50" charset="-128"/>
              </a:rPr>
              <a:t>を発</a:t>
            </a:r>
            <a:endParaRPr kumimoji="1" lang="en-US" altLang="ja-JP" dirty="0" smtClean="0">
              <a:latin typeface="游ゴシック Medium" panose="020B0500000000000000" pitchFamily="50" charset="-128"/>
              <a:ea typeface="游ゴシック Medium" panose="020B0500000000000000" pitchFamily="50" charset="-128"/>
            </a:endParaRPr>
          </a:p>
          <a:p>
            <a:r>
              <a:rPr lang="ja-JP" altLang="en-US" dirty="0">
                <a:latin typeface="游ゴシック Medium" panose="020B0500000000000000" pitchFamily="50" charset="-128"/>
                <a:ea typeface="游ゴシック Medium" panose="020B0500000000000000" pitchFamily="50" charset="-128"/>
              </a:rPr>
              <a:t>　</a:t>
            </a:r>
            <a:r>
              <a:rPr kumimoji="1" lang="ja-JP" altLang="en-US" dirty="0" err="1" smtClean="0">
                <a:latin typeface="游ゴシック Medium" panose="020B0500000000000000" pitchFamily="50" charset="-128"/>
                <a:ea typeface="游ゴシック Medium" panose="020B0500000000000000" pitchFamily="50" charset="-128"/>
              </a:rPr>
              <a:t>信し</a:t>
            </a:r>
            <a:r>
              <a:rPr kumimoji="1" lang="ja-JP" altLang="en-US" dirty="0" smtClean="0">
                <a:latin typeface="游ゴシック Medium" panose="020B0500000000000000" pitchFamily="50" charset="-128"/>
                <a:ea typeface="游ゴシック Medium" panose="020B0500000000000000" pitchFamily="50" charset="-128"/>
              </a:rPr>
              <a:t>，その</a:t>
            </a:r>
            <a:r>
              <a:rPr kumimoji="1" lang="ja-JP" altLang="en-US" dirty="0">
                <a:latin typeface="游ゴシック Medium" panose="020B0500000000000000" pitchFamily="50" charset="-128"/>
                <a:ea typeface="游ゴシック Medium" panose="020B0500000000000000" pitchFamily="50" charset="-128"/>
              </a:rPr>
              <a:t>反射波を</a:t>
            </a:r>
            <a:r>
              <a:rPr kumimoji="1" lang="ja-JP" altLang="en-US" dirty="0" smtClean="0">
                <a:latin typeface="游ゴシック Medium" panose="020B0500000000000000" pitchFamily="50" charset="-128"/>
                <a:ea typeface="游ゴシック Medium" panose="020B0500000000000000" pitchFamily="50" charset="-128"/>
              </a:rPr>
              <a:t>とらえ，画像化する</a:t>
            </a:r>
            <a:endParaRPr kumimoji="1" lang="en-US" altLang="ja-JP" dirty="0">
              <a:latin typeface="游ゴシック Medium" panose="020B0500000000000000" pitchFamily="50" charset="-128"/>
              <a:ea typeface="游ゴシック Medium" panose="020B0500000000000000" pitchFamily="50" charset="-128"/>
            </a:endParaRPr>
          </a:p>
          <a:p>
            <a:r>
              <a:rPr lang="ja-JP" altLang="en-US" dirty="0">
                <a:solidFill>
                  <a:schemeClr val="accent1">
                    <a:lumMod val="75000"/>
                  </a:schemeClr>
                </a:solidFill>
                <a:latin typeface="游ゴシック Medium" panose="020B0500000000000000" pitchFamily="50" charset="-128"/>
                <a:ea typeface="游ゴシック Medium" panose="020B0500000000000000" pitchFamily="50" charset="-128"/>
              </a:rPr>
              <a:t>・</a:t>
            </a:r>
            <a:r>
              <a:rPr kumimoji="1" lang="ja-JP" altLang="en-US" dirty="0">
                <a:latin typeface="游ゴシック Medium" panose="020B0500000000000000" pitchFamily="50" charset="-128"/>
                <a:ea typeface="游ゴシック Medium" panose="020B0500000000000000" pitchFamily="50" charset="-128"/>
              </a:rPr>
              <a:t>消化管の壁構造や周囲の</a:t>
            </a:r>
            <a:r>
              <a:rPr kumimoji="1" lang="ja-JP" altLang="en-US" dirty="0" smtClean="0">
                <a:latin typeface="游ゴシック Medium" panose="020B0500000000000000" pitchFamily="50" charset="-128"/>
                <a:ea typeface="游ゴシック Medium" panose="020B0500000000000000" pitchFamily="50" charset="-128"/>
              </a:rPr>
              <a:t>臓器，血管</a:t>
            </a:r>
            <a:r>
              <a:rPr kumimoji="1" lang="ja-JP" altLang="en-US" dirty="0">
                <a:latin typeface="游ゴシック Medium" panose="020B0500000000000000" pitchFamily="50" charset="-128"/>
                <a:ea typeface="游ゴシック Medium" panose="020B0500000000000000" pitchFamily="50" charset="-128"/>
              </a:rPr>
              <a:t>リンパ節などの情報を得る</a:t>
            </a:r>
            <a:r>
              <a:rPr kumimoji="1" lang="ja-JP" altLang="en-US" dirty="0" err="1" smtClean="0">
                <a:latin typeface="游ゴシック Medium" panose="020B0500000000000000" pitchFamily="50" charset="-128"/>
                <a:ea typeface="游ゴシック Medium" panose="020B0500000000000000" pitchFamily="50" charset="-128"/>
              </a:rPr>
              <a:t>こ</a:t>
            </a:r>
            <a:endParaRPr kumimoji="1" lang="en-US" altLang="ja-JP" dirty="0" smtClean="0">
              <a:latin typeface="游ゴシック Medium" panose="020B0500000000000000" pitchFamily="50" charset="-128"/>
              <a:ea typeface="游ゴシック Medium" panose="020B0500000000000000" pitchFamily="50" charset="-128"/>
            </a:endParaRPr>
          </a:p>
          <a:p>
            <a:r>
              <a:rPr lang="ja-JP" altLang="en-US" dirty="0">
                <a:latin typeface="游ゴシック Medium" panose="020B0500000000000000" pitchFamily="50" charset="-128"/>
                <a:ea typeface="游ゴシック Medium" panose="020B0500000000000000" pitchFamily="50" charset="-128"/>
              </a:rPr>
              <a:t>　</a:t>
            </a:r>
            <a:r>
              <a:rPr kumimoji="1" lang="ja-JP" altLang="en-US" dirty="0" smtClean="0">
                <a:latin typeface="游ゴシック Medium" panose="020B0500000000000000" pitchFamily="50" charset="-128"/>
                <a:ea typeface="游ゴシック Medium" panose="020B0500000000000000" pitchFamily="50" charset="-128"/>
              </a:rPr>
              <a:t>とが可能</a:t>
            </a:r>
            <a:endParaRPr kumimoji="1" lang="ja-JP" altLang="en-US" dirty="0">
              <a:latin typeface="游ゴシック Medium" panose="020B0500000000000000" pitchFamily="50" charset="-128"/>
              <a:ea typeface="游ゴシック Medium" panose="020B0500000000000000" pitchFamily="50" charset="-128"/>
            </a:endParaRPr>
          </a:p>
          <a:p>
            <a:r>
              <a:rPr kumimoji="1" lang="ja-JP" altLang="en-US" dirty="0">
                <a:solidFill>
                  <a:schemeClr val="accent1">
                    <a:lumMod val="75000"/>
                  </a:schemeClr>
                </a:solidFill>
                <a:latin typeface="游ゴシック Medium" panose="020B0500000000000000" pitchFamily="50" charset="-128"/>
                <a:ea typeface="游ゴシック Medium" panose="020B0500000000000000" pitchFamily="50" charset="-128"/>
              </a:rPr>
              <a:t>・</a:t>
            </a:r>
            <a:r>
              <a:rPr kumimoji="1" lang="ja-JP" altLang="en-US" dirty="0">
                <a:latin typeface="游ゴシック Medium" panose="020B0500000000000000" pitchFamily="50" charset="-128"/>
                <a:ea typeface="游ゴシック Medium" panose="020B0500000000000000" pitchFamily="50" charset="-128"/>
              </a:rPr>
              <a:t>内視鏡機能と超音波機能が一体化した専用機器</a:t>
            </a:r>
            <a:r>
              <a:rPr kumimoji="1" lang="ja-JP" altLang="en-US" dirty="0" smtClean="0">
                <a:latin typeface="游ゴシック Medium" panose="020B0500000000000000" pitchFamily="50" charset="-128"/>
                <a:ea typeface="游ゴシック Medium" panose="020B0500000000000000" pitchFamily="50" charset="-128"/>
              </a:rPr>
              <a:t>と，ファイバス</a:t>
            </a:r>
            <a:endParaRPr kumimoji="1" lang="en-US" altLang="ja-JP" dirty="0" smtClean="0">
              <a:latin typeface="游ゴシック Medium" panose="020B0500000000000000" pitchFamily="50" charset="-128"/>
              <a:ea typeface="游ゴシック Medium" panose="020B0500000000000000" pitchFamily="50" charset="-128"/>
            </a:endParaRPr>
          </a:p>
          <a:p>
            <a:r>
              <a:rPr lang="ja-JP" altLang="en-US" dirty="0">
                <a:latin typeface="游ゴシック Medium" panose="020B0500000000000000" pitchFamily="50" charset="-128"/>
                <a:ea typeface="游ゴシック Medium" panose="020B0500000000000000" pitchFamily="50" charset="-128"/>
              </a:rPr>
              <a:t>　</a:t>
            </a:r>
            <a:r>
              <a:rPr kumimoji="1" lang="ja-JP" altLang="en-US" dirty="0" smtClean="0">
                <a:latin typeface="游ゴシック Medium" panose="020B0500000000000000" pitchFamily="50" charset="-128"/>
                <a:ea typeface="游ゴシック Medium" panose="020B0500000000000000" pitchFamily="50" charset="-128"/>
              </a:rPr>
              <a:t>コープや電子</a:t>
            </a:r>
            <a:r>
              <a:rPr kumimoji="1" lang="ja-JP" altLang="en-US" dirty="0">
                <a:latin typeface="游ゴシック Medium" panose="020B0500000000000000" pitchFamily="50" charset="-128"/>
                <a:ea typeface="游ゴシック Medium" panose="020B0500000000000000" pitchFamily="50" charset="-128"/>
              </a:rPr>
              <a:t>スコープの</a:t>
            </a:r>
            <a:r>
              <a:rPr kumimoji="1" lang="ja-JP" altLang="en-US" dirty="0" smtClean="0">
                <a:latin typeface="游ゴシック Medium" panose="020B0500000000000000" pitchFamily="50" charset="-128"/>
                <a:ea typeface="游ゴシック Medium" panose="020B0500000000000000" pitchFamily="50" charset="-128"/>
              </a:rPr>
              <a:t>チャネル</a:t>
            </a:r>
            <a:r>
              <a:rPr kumimoji="1" lang="ja-JP" altLang="en-US" dirty="0">
                <a:latin typeface="游ゴシック Medium" panose="020B0500000000000000" pitchFamily="50" charset="-128"/>
                <a:ea typeface="游ゴシック Medium" panose="020B0500000000000000" pitchFamily="50" charset="-128"/>
              </a:rPr>
              <a:t>に挿入して使用する</a:t>
            </a:r>
            <a:r>
              <a:rPr kumimoji="1" lang="ja-JP" altLang="en-US" dirty="0" smtClean="0">
                <a:latin typeface="游ゴシック Medium" panose="020B0500000000000000" pitchFamily="50" charset="-128"/>
                <a:ea typeface="游ゴシック Medium" panose="020B0500000000000000" pitchFamily="50" charset="-128"/>
              </a:rPr>
              <a:t>プローブタ</a:t>
            </a:r>
            <a:endParaRPr kumimoji="1" lang="en-US" altLang="ja-JP" dirty="0" smtClean="0">
              <a:latin typeface="游ゴシック Medium" panose="020B0500000000000000" pitchFamily="50" charset="-128"/>
              <a:ea typeface="游ゴシック Medium" panose="020B0500000000000000" pitchFamily="50" charset="-128"/>
            </a:endParaRPr>
          </a:p>
          <a:p>
            <a:r>
              <a:rPr lang="ja-JP" altLang="en-US" dirty="0">
                <a:latin typeface="游ゴシック Medium" panose="020B0500000000000000" pitchFamily="50" charset="-128"/>
                <a:ea typeface="游ゴシック Medium" panose="020B0500000000000000" pitchFamily="50" charset="-128"/>
              </a:rPr>
              <a:t>　</a:t>
            </a:r>
            <a:r>
              <a:rPr kumimoji="1" lang="ja-JP" altLang="en-US" dirty="0" smtClean="0">
                <a:latin typeface="游ゴシック Medium" panose="020B0500000000000000" pitchFamily="50" charset="-128"/>
                <a:ea typeface="游ゴシック Medium" panose="020B0500000000000000" pitchFamily="50" charset="-128"/>
              </a:rPr>
              <a:t>イプがある</a:t>
            </a:r>
            <a:endParaRPr kumimoji="1" lang="en-US" altLang="ja-JP" dirty="0">
              <a:latin typeface="游ゴシック Medium" panose="020B0500000000000000" pitchFamily="50" charset="-128"/>
              <a:ea typeface="游ゴシック Medium" panose="020B0500000000000000" pitchFamily="50" charset="-128"/>
            </a:endParaRPr>
          </a:p>
        </p:txBody>
      </p:sp>
      <p:pic>
        <p:nvPicPr>
          <p:cNvPr id="7" name="図 6">
            <a:extLst>
              <a:ext uri="{FF2B5EF4-FFF2-40B4-BE49-F238E27FC236}">
                <a16:creationId xmlns:a16="http://schemas.microsoft.com/office/drawing/2014/main" id="{D49F2875-91D2-4EDA-ADA6-1D04F476A0BA}"/>
              </a:ext>
            </a:extLst>
          </p:cNvPr>
          <p:cNvPicPr>
            <a:picLocks noChangeAspect="1"/>
          </p:cNvPicPr>
          <p:nvPr/>
        </p:nvPicPr>
        <p:blipFill rotWithShape="1">
          <a:blip r:embed="rId2"/>
          <a:srcRect l="57924" t="23145" r="17508" b="36065"/>
          <a:stretch/>
        </p:blipFill>
        <p:spPr>
          <a:xfrm>
            <a:off x="7677508" y="1013221"/>
            <a:ext cx="3873261" cy="3617317"/>
          </a:xfrm>
          <a:prstGeom prst="rect">
            <a:avLst/>
          </a:prstGeom>
        </p:spPr>
      </p:pic>
      <p:sp>
        <p:nvSpPr>
          <p:cNvPr id="8" name="テキスト ボックス 7">
            <a:extLst>
              <a:ext uri="{FF2B5EF4-FFF2-40B4-BE49-F238E27FC236}">
                <a16:creationId xmlns:a16="http://schemas.microsoft.com/office/drawing/2014/main" id="{E337CF0B-7CCF-4D13-9D28-0189598368FC}"/>
              </a:ext>
            </a:extLst>
          </p:cNvPr>
          <p:cNvSpPr txBox="1"/>
          <p:nvPr/>
        </p:nvSpPr>
        <p:spPr>
          <a:xfrm>
            <a:off x="8420793" y="4461261"/>
            <a:ext cx="3047281" cy="338554"/>
          </a:xfrm>
          <a:prstGeom prst="rect">
            <a:avLst/>
          </a:prstGeom>
          <a:noFill/>
        </p:spPr>
        <p:txBody>
          <a:bodyPr wrap="square">
            <a:spAutoFit/>
          </a:bodyPr>
          <a:lstStyle/>
          <a:p>
            <a:r>
              <a:rPr kumimoji="1" lang="ja-JP" altLang="en-US" sz="1600" b="0" i="0" u="none" strike="noStrike" kern="1200" cap="none" spc="0" normalizeH="0" baseline="0" noProof="0" dirty="0" smtClean="0">
                <a:ln>
                  <a:noFill/>
                </a:ln>
                <a:solidFill>
                  <a:prstClr val="black"/>
                </a:solidFill>
                <a:effectLst/>
                <a:uLnTx/>
                <a:uFillTx/>
                <a:latin typeface="游ゴシック Medium" panose="020B0500000000000000" pitchFamily="50" charset="-128"/>
                <a:ea typeface="游ゴシック Medium" panose="020B0500000000000000" pitchFamily="50" charset="-128"/>
              </a:rPr>
              <a:t>ファイバスコープ</a:t>
            </a:r>
            <a:r>
              <a:rPr kumimoji="1" lang="ja-JP" altLang="en-US" sz="16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rPr>
              <a:t>の原理</a:t>
            </a:r>
            <a:endParaRPr lang="ja-JP" altLang="en-US" sz="1200" dirty="0">
              <a:latin typeface="游ゴシック Medium" panose="020B0500000000000000" pitchFamily="50" charset="-128"/>
              <a:ea typeface="游ゴシック Medium" panose="020B0500000000000000" pitchFamily="50" charset="-128"/>
            </a:endParaRPr>
          </a:p>
        </p:txBody>
      </p:sp>
      <p:sp>
        <p:nvSpPr>
          <p:cNvPr id="6" name="テキスト ボックス 5"/>
          <p:cNvSpPr txBox="1"/>
          <p:nvPr/>
        </p:nvSpPr>
        <p:spPr>
          <a:xfrm>
            <a:off x="6741885" y="6485692"/>
            <a:ext cx="4982547" cy="307777"/>
          </a:xfrm>
          <a:prstGeom prst="rect">
            <a:avLst/>
          </a:prstGeom>
          <a:noFill/>
        </p:spPr>
        <p:txBody>
          <a:bodyPr wrap="square" rtlCol="0">
            <a:spAutoFit/>
          </a:bodyPr>
          <a:lstStyle/>
          <a:p>
            <a:pPr algn="r"/>
            <a:r>
              <a:rPr lang="ja-JP" altLang="en-US" sz="1400" dirty="0"/>
              <a:t>🄫医学書院</a:t>
            </a:r>
            <a:r>
              <a:rPr lang="en-US" altLang="ja-JP" sz="1400" dirty="0" smtClean="0"/>
              <a:t>2021</a:t>
            </a:r>
            <a:r>
              <a:rPr lang="ja-JP" altLang="en-US" sz="1400" dirty="0" smtClean="0"/>
              <a:t>　無断</a:t>
            </a:r>
            <a:r>
              <a:rPr lang="ja-JP" altLang="en-US" sz="1400" dirty="0"/>
              <a:t>複製禁止</a:t>
            </a:r>
            <a:endParaRPr kumimoji="1" lang="ja-JP" altLang="en-US" sz="1400" dirty="0"/>
          </a:p>
        </p:txBody>
      </p:sp>
    </p:spTree>
    <p:extLst>
      <p:ext uri="{BB962C8B-B14F-4D97-AF65-F5344CB8AC3E}">
        <p14:creationId xmlns:p14="http://schemas.microsoft.com/office/powerpoint/2010/main" val="1316008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29D63FE0-9B0E-4F48-9C12-95141B737558}"/>
              </a:ext>
            </a:extLst>
          </p:cNvPr>
          <p:cNvSpPr txBox="1"/>
          <p:nvPr/>
        </p:nvSpPr>
        <p:spPr>
          <a:xfrm>
            <a:off x="2604372" y="288012"/>
            <a:ext cx="6872138" cy="707886"/>
          </a:xfrm>
          <a:prstGeom prst="rect">
            <a:avLst/>
          </a:prstGeom>
          <a:noFill/>
        </p:spPr>
        <p:txBody>
          <a:bodyPr wrap="square" rtlCol="0">
            <a:spAutoFit/>
          </a:bodyPr>
          <a:lstStyle/>
          <a:p>
            <a:pPr algn="ctr"/>
            <a:r>
              <a:rPr kumimoji="1" lang="ja-JP" altLang="en-US" sz="4000" b="1" dirty="0" smtClean="0">
                <a:solidFill>
                  <a:schemeClr val="accent1">
                    <a:lumMod val="75000"/>
                  </a:schemeClr>
                </a:solidFill>
                <a:latin typeface="游ゴシック Medium" panose="020B0500000000000000" pitchFamily="50" charset="-128"/>
                <a:ea typeface="游ゴシック Medium" panose="020B0500000000000000" pitchFamily="50" charset="-128"/>
              </a:rPr>
              <a:t>取り扱い</a:t>
            </a:r>
            <a:r>
              <a:rPr kumimoji="1" lang="ja-JP" altLang="en-US" sz="4000" b="1" dirty="0">
                <a:solidFill>
                  <a:schemeClr val="accent1">
                    <a:lumMod val="75000"/>
                  </a:schemeClr>
                </a:solidFill>
                <a:latin typeface="游ゴシック Medium" panose="020B0500000000000000" pitchFamily="50" charset="-128"/>
                <a:ea typeface="游ゴシック Medium" panose="020B0500000000000000" pitchFamily="50" charset="-128"/>
              </a:rPr>
              <a:t>手順と注意点</a:t>
            </a:r>
          </a:p>
        </p:txBody>
      </p:sp>
      <p:sp>
        <p:nvSpPr>
          <p:cNvPr id="5" name="テキスト ボックス 4">
            <a:extLst>
              <a:ext uri="{FF2B5EF4-FFF2-40B4-BE49-F238E27FC236}">
                <a16:creationId xmlns:a16="http://schemas.microsoft.com/office/drawing/2014/main" id="{0FB1D476-D735-4632-AC05-D8973C20CBC7}"/>
              </a:ext>
            </a:extLst>
          </p:cNvPr>
          <p:cNvSpPr txBox="1"/>
          <p:nvPr/>
        </p:nvSpPr>
        <p:spPr>
          <a:xfrm>
            <a:off x="468340" y="1557917"/>
            <a:ext cx="6930970" cy="1938992"/>
          </a:xfrm>
          <a:prstGeom prst="rect">
            <a:avLst/>
          </a:prstGeom>
          <a:noFill/>
        </p:spPr>
        <p:txBody>
          <a:bodyPr wrap="square" rtlCol="0">
            <a:spAutoFit/>
          </a:bodyPr>
          <a:lstStyle/>
          <a:p>
            <a:r>
              <a:rPr lang="ja-JP" altLang="en-US" sz="2400" dirty="0">
                <a:solidFill>
                  <a:schemeClr val="accent1">
                    <a:lumMod val="75000"/>
                  </a:schemeClr>
                </a:solidFill>
                <a:latin typeface="游ゴシック Medium" panose="020B0500000000000000" pitchFamily="50" charset="-128"/>
                <a:ea typeface="游ゴシック Medium" panose="020B0500000000000000" pitchFamily="50" charset="-128"/>
              </a:rPr>
              <a:t>➊</a:t>
            </a:r>
            <a:r>
              <a:rPr kumimoji="1" lang="ja-JP" altLang="en-US" sz="2400" dirty="0" smtClean="0">
                <a:latin typeface="游ゴシック Medium" panose="020B0500000000000000" pitchFamily="50" charset="-128"/>
                <a:ea typeface="游ゴシック Medium" panose="020B0500000000000000" pitchFamily="50" charset="-128"/>
              </a:rPr>
              <a:t>本体</a:t>
            </a:r>
            <a:r>
              <a:rPr kumimoji="1" lang="ja-JP" altLang="en-US" sz="2400" dirty="0">
                <a:latin typeface="游ゴシック Medium" panose="020B0500000000000000" pitchFamily="50" charset="-128"/>
                <a:ea typeface="游ゴシック Medium" panose="020B0500000000000000" pitchFamily="50" charset="-128"/>
              </a:rPr>
              <a:t>の電源を</a:t>
            </a:r>
            <a:r>
              <a:rPr kumimoji="1" lang="ja-JP" altLang="en-US" sz="2400" dirty="0" smtClean="0">
                <a:latin typeface="游ゴシック Medium" panose="020B0500000000000000" pitchFamily="50" charset="-128"/>
                <a:ea typeface="游ゴシック Medium" panose="020B0500000000000000" pitchFamily="50" charset="-128"/>
              </a:rPr>
              <a:t>入れる</a:t>
            </a:r>
            <a:endParaRPr kumimoji="1" lang="en-US" altLang="ja-JP" sz="2400" dirty="0">
              <a:latin typeface="游ゴシック Medium" panose="020B0500000000000000" pitchFamily="50" charset="-128"/>
              <a:ea typeface="游ゴシック Medium" panose="020B0500000000000000" pitchFamily="50" charset="-128"/>
            </a:endParaRPr>
          </a:p>
          <a:p>
            <a:r>
              <a:rPr lang="ja-JP" altLang="en-US" sz="2400" dirty="0">
                <a:solidFill>
                  <a:schemeClr val="accent1">
                    <a:lumMod val="75000"/>
                  </a:schemeClr>
                </a:solidFill>
                <a:latin typeface="游ゴシック Medium" panose="020B0500000000000000" pitchFamily="50" charset="-128"/>
                <a:ea typeface="游ゴシック Medium" panose="020B0500000000000000" pitchFamily="50" charset="-128"/>
              </a:rPr>
              <a:t>❷</a:t>
            </a:r>
            <a:r>
              <a:rPr lang="ja-JP" altLang="en-US" sz="2400" dirty="0" smtClean="0">
                <a:latin typeface="游ゴシック Medium" panose="020B0500000000000000" pitchFamily="50" charset="-128"/>
                <a:ea typeface="游ゴシック Medium" panose="020B0500000000000000" pitchFamily="50" charset="-128"/>
              </a:rPr>
              <a:t>スコープ</a:t>
            </a:r>
            <a:r>
              <a:rPr lang="ja-JP" altLang="en-US" sz="2400" dirty="0">
                <a:latin typeface="游ゴシック Medium" panose="020B0500000000000000" pitchFamily="50" charset="-128"/>
                <a:ea typeface="游ゴシック Medium" panose="020B0500000000000000" pitchFamily="50" charset="-128"/>
              </a:rPr>
              <a:t>にスコープケーブルを接続</a:t>
            </a:r>
            <a:r>
              <a:rPr lang="ja-JP" altLang="en-US" sz="2400" dirty="0" smtClean="0">
                <a:latin typeface="游ゴシック Medium" panose="020B0500000000000000" pitchFamily="50" charset="-128"/>
                <a:ea typeface="游ゴシック Medium" panose="020B0500000000000000" pitchFamily="50" charset="-128"/>
              </a:rPr>
              <a:t>する</a:t>
            </a:r>
            <a:endParaRPr kumimoji="1" lang="en-US" altLang="ja-JP" sz="2400" dirty="0">
              <a:latin typeface="游ゴシック Medium" panose="020B0500000000000000" pitchFamily="50" charset="-128"/>
              <a:ea typeface="游ゴシック Medium" panose="020B0500000000000000" pitchFamily="50" charset="-128"/>
            </a:endParaRPr>
          </a:p>
          <a:p>
            <a:r>
              <a:rPr lang="ja-JP" altLang="en-US" sz="2400" dirty="0">
                <a:solidFill>
                  <a:schemeClr val="accent1">
                    <a:lumMod val="75000"/>
                  </a:schemeClr>
                </a:solidFill>
                <a:latin typeface="游ゴシック Medium" panose="020B0500000000000000" pitchFamily="50" charset="-128"/>
                <a:ea typeface="游ゴシック Medium" panose="020B0500000000000000" pitchFamily="50" charset="-128"/>
              </a:rPr>
              <a:t>❸</a:t>
            </a:r>
            <a:r>
              <a:rPr kumimoji="1" lang="ja-JP" altLang="en-US" sz="2400" dirty="0" smtClean="0">
                <a:latin typeface="游ゴシック Medium" panose="020B0500000000000000" pitchFamily="50" charset="-128"/>
                <a:ea typeface="游ゴシック Medium" panose="020B0500000000000000" pitchFamily="50" charset="-128"/>
              </a:rPr>
              <a:t>受像</a:t>
            </a:r>
            <a:r>
              <a:rPr kumimoji="1" lang="ja-JP" altLang="en-US" sz="2400" dirty="0">
                <a:latin typeface="游ゴシック Medium" panose="020B0500000000000000" pitchFamily="50" charset="-128"/>
                <a:ea typeface="游ゴシック Medium" panose="020B0500000000000000" pitchFamily="50" charset="-128"/>
              </a:rPr>
              <a:t>装置本体にスコープケーブルを接続</a:t>
            </a:r>
            <a:r>
              <a:rPr kumimoji="1" lang="ja-JP" altLang="en-US" sz="2400" dirty="0" smtClean="0">
                <a:latin typeface="游ゴシック Medium" panose="020B0500000000000000" pitchFamily="50" charset="-128"/>
                <a:ea typeface="游ゴシック Medium" panose="020B0500000000000000" pitchFamily="50" charset="-128"/>
              </a:rPr>
              <a:t>する</a:t>
            </a:r>
            <a:endParaRPr kumimoji="1" lang="en-US" altLang="ja-JP" sz="2400" dirty="0">
              <a:latin typeface="游ゴシック Medium" panose="020B0500000000000000" pitchFamily="50" charset="-128"/>
              <a:ea typeface="游ゴシック Medium" panose="020B0500000000000000" pitchFamily="50" charset="-128"/>
            </a:endParaRPr>
          </a:p>
          <a:p>
            <a:r>
              <a:rPr lang="ja-JP" altLang="en-US" sz="2400" dirty="0">
                <a:solidFill>
                  <a:schemeClr val="accent1">
                    <a:lumMod val="75000"/>
                  </a:schemeClr>
                </a:solidFill>
                <a:latin typeface="游ゴシック Medium" panose="020B0500000000000000" pitchFamily="50" charset="-128"/>
                <a:ea typeface="游ゴシック Medium" panose="020B0500000000000000" pitchFamily="50" charset="-128"/>
              </a:rPr>
              <a:t>➍</a:t>
            </a:r>
            <a:r>
              <a:rPr kumimoji="1" lang="ja-JP" altLang="en-US" sz="2400" dirty="0" smtClean="0">
                <a:latin typeface="游ゴシック Medium" panose="020B0500000000000000" pitchFamily="50" charset="-128"/>
                <a:ea typeface="游ゴシック Medium" panose="020B0500000000000000" pitchFamily="50" charset="-128"/>
              </a:rPr>
              <a:t>受像</a:t>
            </a:r>
            <a:r>
              <a:rPr kumimoji="1" lang="ja-JP" altLang="en-US" sz="2400" dirty="0">
                <a:latin typeface="游ゴシック Medium" panose="020B0500000000000000" pitchFamily="50" charset="-128"/>
                <a:ea typeface="游ゴシック Medium" panose="020B0500000000000000" pitchFamily="50" charset="-128"/>
              </a:rPr>
              <a:t>装置の電源を</a:t>
            </a:r>
            <a:r>
              <a:rPr kumimoji="1" lang="ja-JP" altLang="en-US" sz="2400" dirty="0" smtClean="0">
                <a:latin typeface="游ゴシック Medium" panose="020B0500000000000000" pitchFamily="50" charset="-128"/>
                <a:ea typeface="游ゴシック Medium" panose="020B0500000000000000" pitchFamily="50" charset="-128"/>
              </a:rPr>
              <a:t>入れる</a:t>
            </a:r>
            <a:endParaRPr kumimoji="1" lang="en-US" altLang="ja-JP" sz="2400" dirty="0">
              <a:latin typeface="游ゴシック Medium" panose="020B0500000000000000" pitchFamily="50" charset="-128"/>
              <a:ea typeface="游ゴシック Medium" panose="020B0500000000000000" pitchFamily="50" charset="-128"/>
            </a:endParaRPr>
          </a:p>
          <a:p>
            <a:r>
              <a:rPr lang="ja-JP" altLang="en-US" sz="2400" dirty="0">
                <a:solidFill>
                  <a:schemeClr val="accent1">
                    <a:lumMod val="75000"/>
                  </a:schemeClr>
                </a:solidFill>
                <a:latin typeface="游ゴシック Medium" panose="020B0500000000000000" pitchFamily="50" charset="-128"/>
                <a:ea typeface="游ゴシック Medium" panose="020B0500000000000000" pitchFamily="50" charset="-128"/>
              </a:rPr>
              <a:t>❺</a:t>
            </a:r>
            <a:r>
              <a:rPr lang="ja-JP" altLang="en-US" sz="2400" dirty="0" smtClean="0">
                <a:latin typeface="游ゴシック Medium" panose="020B0500000000000000" pitchFamily="50" charset="-128"/>
                <a:ea typeface="游ゴシック Medium" panose="020B0500000000000000" pitchFamily="50" charset="-128"/>
              </a:rPr>
              <a:t>ホワイトバランスを</a:t>
            </a:r>
            <a:r>
              <a:rPr lang="ja-JP" altLang="en-US" sz="2400" dirty="0">
                <a:latin typeface="游ゴシック Medium" panose="020B0500000000000000" pitchFamily="50" charset="-128"/>
                <a:ea typeface="游ゴシック Medium" panose="020B0500000000000000" pitchFamily="50" charset="-128"/>
              </a:rPr>
              <a:t>と</a:t>
            </a:r>
            <a:r>
              <a:rPr lang="ja-JP" altLang="en-US" sz="2400" dirty="0" smtClean="0">
                <a:latin typeface="游ゴシック Medium" panose="020B0500000000000000" pitchFamily="50" charset="-128"/>
                <a:ea typeface="游ゴシック Medium" panose="020B0500000000000000" pitchFamily="50" charset="-128"/>
              </a:rPr>
              <a:t>り，映像</a:t>
            </a:r>
            <a:r>
              <a:rPr lang="ja-JP" altLang="en-US" sz="2400" dirty="0">
                <a:latin typeface="游ゴシック Medium" panose="020B0500000000000000" pitchFamily="50" charset="-128"/>
                <a:ea typeface="游ゴシック Medium" panose="020B0500000000000000" pitchFamily="50" charset="-128"/>
              </a:rPr>
              <a:t>を確認</a:t>
            </a:r>
            <a:r>
              <a:rPr lang="ja-JP" altLang="en-US" sz="2400" dirty="0" smtClean="0">
                <a:latin typeface="游ゴシック Medium" panose="020B0500000000000000" pitchFamily="50" charset="-128"/>
                <a:ea typeface="游ゴシック Medium" panose="020B0500000000000000" pitchFamily="50" charset="-128"/>
              </a:rPr>
              <a:t>する</a:t>
            </a:r>
            <a:endParaRPr kumimoji="1" lang="ja-JP" altLang="en-US" sz="2400" dirty="0">
              <a:latin typeface="游ゴシック Medium" panose="020B0500000000000000" pitchFamily="50" charset="-128"/>
              <a:ea typeface="游ゴシック Medium" panose="020B0500000000000000" pitchFamily="50" charset="-128"/>
            </a:endParaRPr>
          </a:p>
        </p:txBody>
      </p:sp>
      <p:pic>
        <p:nvPicPr>
          <p:cNvPr id="6" name="図 5">
            <a:extLst>
              <a:ext uri="{FF2B5EF4-FFF2-40B4-BE49-F238E27FC236}">
                <a16:creationId xmlns:a16="http://schemas.microsoft.com/office/drawing/2014/main" id="{829C52CB-F7D8-4491-B9ED-34C96799AFF6}"/>
              </a:ext>
            </a:extLst>
          </p:cNvPr>
          <p:cNvPicPr>
            <a:picLocks noChangeAspect="1"/>
          </p:cNvPicPr>
          <p:nvPr/>
        </p:nvPicPr>
        <p:blipFill rotWithShape="1">
          <a:blip r:embed="rId2"/>
          <a:srcRect l="35112" t="16546" r="27320" b="16067"/>
          <a:stretch/>
        </p:blipFill>
        <p:spPr>
          <a:xfrm>
            <a:off x="7564582" y="1557917"/>
            <a:ext cx="4203413" cy="4241214"/>
          </a:xfrm>
          <a:prstGeom prst="rect">
            <a:avLst/>
          </a:prstGeom>
        </p:spPr>
      </p:pic>
      <p:sp>
        <p:nvSpPr>
          <p:cNvPr id="9" name="テキスト ボックス 8">
            <a:extLst>
              <a:ext uri="{FF2B5EF4-FFF2-40B4-BE49-F238E27FC236}">
                <a16:creationId xmlns:a16="http://schemas.microsoft.com/office/drawing/2014/main" id="{14A17C93-7A6C-41E4-B8AB-3A182ED393DC}"/>
              </a:ext>
            </a:extLst>
          </p:cNvPr>
          <p:cNvSpPr txBox="1"/>
          <p:nvPr/>
        </p:nvSpPr>
        <p:spPr>
          <a:xfrm>
            <a:off x="600882" y="3922487"/>
            <a:ext cx="6665885" cy="1938992"/>
          </a:xfrm>
          <a:prstGeom prst="rect">
            <a:avLst/>
          </a:prstGeom>
          <a:noFill/>
          <a:ln>
            <a:solidFill>
              <a:srgbClr val="C00000"/>
            </a:solidFill>
            <a:prstDash val="sysDash"/>
          </a:ln>
        </p:spPr>
        <p:txBody>
          <a:bodyPr wrap="square">
            <a:spAutoFit/>
          </a:bodyPr>
          <a:lstStyle/>
          <a:p>
            <a:r>
              <a:rPr lang="ja-JP" altLang="en-US" sz="2400" dirty="0">
                <a:solidFill>
                  <a:srgbClr val="FF0000"/>
                </a:solidFill>
                <a:latin typeface="游ゴシック Medium" panose="020B0500000000000000" pitchFamily="50" charset="-128"/>
                <a:ea typeface="游ゴシック Medium" panose="020B0500000000000000" pitchFamily="50" charset="-128"/>
              </a:rPr>
              <a:t>スコープ接続時の注意点</a:t>
            </a:r>
            <a:endParaRPr lang="en-US" altLang="ja-JP" sz="2400" dirty="0">
              <a:solidFill>
                <a:srgbClr val="FF0000"/>
              </a:solidFill>
              <a:latin typeface="游ゴシック Medium" panose="020B0500000000000000" pitchFamily="50" charset="-128"/>
              <a:ea typeface="游ゴシック Medium" panose="020B0500000000000000" pitchFamily="50" charset="-128"/>
            </a:endParaRPr>
          </a:p>
          <a:p>
            <a:r>
              <a:rPr lang="ja-JP" altLang="en-US" sz="2400" dirty="0" smtClean="0">
                <a:solidFill>
                  <a:srgbClr val="FF0000"/>
                </a:solidFill>
                <a:latin typeface="游ゴシック Medium" panose="020B0500000000000000" pitchFamily="50" charset="-128"/>
                <a:ea typeface="游ゴシック Medium" panose="020B0500000000000000" pitchFamily="50" charset="-128"/>
              </a:rPr>
              <a:t>・</a:t>
            </a:r>
            <a:r>
              <a:rPr lang="ja-JP" altLang="en-US" sz="2400" dirty="0" smtClean="0">
                <a:latin typeface="游ゴシック Medium" panose="020B0500000000000000" pitchFamily="50" charset="-128"/>
                <a:ea typeface="游ゴシック Medium" panose="020B0500000000000000" pitchFamily="50" charset="-128"/>
              </a:rPr>
              <a:t>受像</a:t>
            </a:r>
            <a:r>
              <a:rPr lang="ja-JP" altLang="en-US" sz="2400" dirty="0">
                <a:latin typeface="游ゴシック Medium" panose="020B0500000000000000" pitchFamily="50" charset="-128"/>
                <a:ea typeface="游ゴシック Medium" panose="020B0500000000000000" pitchFamily="50" charset="-128"/>
              </a:rPr>
              <a:t>装置の電源が入ったまま</a:t>
            </a:r>
            <a:r>
              <a:rPr lang="ja-JP" altLang="en-US" sz="2400" dirty="0" smtClean="0">
                <a:latin typeface="游ゴシック Medium" panose="020B0500000000000000" pitchFamily="50" charset="-128"/>
                <a:ea typeface="游ゴシック Medium" panose="020B0500000000000000" pitchFamily="50" charset="-128"/>
              </a:rPr>
              <a:t>スコープケーブ</a:t>
            </a:r>
            <a:endParaRPr lang="en-US" altLang="ja-JP" sz="2400" dirty="0" smtClean="0">
              <a:latin typeface="游ゴシック Medium" panose="020B0500000000000000" pitchFamily="50" charset="-128"/>
              <a:ea typeface="游ゴシック Medium" panose="020B0500000000000000" pitchFamily="50" charset="-128"/>
            </a:endParaRPr>
          </a:p>
          <a:p>
            <a:r>
              <a:rPr lang="ja-JP" altLang="en-US" sz="2400" dirty="0">
                <a:latin typeface="游ゴシック Medium" panose="020B0500000000000000" pitchFamily="50" charset="-128"/>
                <a:ea typeface="游ゴシック Medium" panose="020B0500000000000000" pitchFamily="50" charset="-128"/>
              </a:rPr>
              <a:t>　</a:t>
            </a:r>
            <a:r>
              <a:rPr lang="ja-JP" altLang="en-US" sz="2400" dirty="0" smtClean="0">
                <a:latin typeface="游ゴシック Medium" panose="020B0500000000000000" pitchFamily="50" charset="-128"/>
                <a:ea typeface="游ゴシック Medium" panose="020B0500000000000000" pitchFamily="50" charset="-128"/>
              </a:rPr>
              <a:t>ル</a:t>
            </a:r>
            <a:r>
              <a:rPr lang="ja-JP" altLang="en-US" sz="2400" dirty="0">
                <a:latin typeface="游ゴシック Medium" panose="020B0500000000000000" pitchFamily="50" charset="-128"/>
                <a:ea typeface="游ゴシック Medium" panose="020B0500000000000000" pitchFamily="50" charset="-128"/>
              </a:rPr>
              <a:t>を着脱する</a:t>
            </a:r>
            <a:r>
              <a:rPr lang="ja-JP" altLang="en-US" sz="2400" dirty="0" smtClean="0">
                <a:latin typeface="游ゴシック Medium" panose="020B0500000000000000" pitchFamily="50" charset="-128"/>
                <a:ea typeface="游ゴシック Medium" panose="020B0500000000000000" pitchFamily="50" charset="-128"/>
              </a:rPr>
              <a:t>と，</a:t>
            </a:r>
            <a:r>
              <a:rPr lang="en-US" altLang="ja-JP" sz="2400" dirty="0" smtClean="0">
                <a:latin typeface="游ゴシック Medium" panose="020B0500000000000000" pitchFamily="50" charset="-128"/>
                <a:ea typeface="游ゴシック Medium" panose="020B0500000000000000" pitchFamily="50" charset="-128"/>
              </a:rPr>
              <a:t>CCD</a:t>
            </a:r>
            <a:r>
              <a:rPr lang="ja-JP" altLang="en-US" sz="2400" dirty="0">
                <a:latin typeface="游ゴシック Medium" panose="020B0500000000000000" pitchFamily="50" charset="-128"/>
                <a:ea typeface="游ゴシック Medium" panose="020B0500000000000000" pitchFamily="50" charset="-128"/>
              </a:rPr>
              <a:t>カメラが破損または</a:t>
            </a:r>
            <a:r>
              <a:rPr lang="ja-JP" altLang="en-US" sz="2400" dirty="0" smtClean="0">
                <a:latin typeface="游ゴシック Medium" panose="020B0500000000000000" pitchFamily="50" charset="-128"/>
                <a:ea typeface="游ゴシック Medium" panose="020B0500000000000000" pitchFamily="50" charset="-128"/>
              </a:rPr>
              <a:t>映　</a:t>
            </a:r>
            <a:endParaRPr lang="en-US" altLang="ja-JP" sz="2400" dirty="0" smtClean="0">
              <a:latin typeface="游ゴシック Medium" panose="020B0500000000000000" pitchFamily="50" charset="-128"/>
              <a:ea typeface="游ゴシック Medium" panose="020B0500000000000000" pitchFamily="50" charset="-128"/>
            </a:endParaRPr>
          </a:p>
          <a:p>
            <a:r>
              <a:rPr lang="ja-JP" altLang="en-US" sz="2400" dirty="0">
                <a:latin typeface="游ゴシック Medium" panose="020B0500000000000000" pitchFamily="50" charset="-128"/>
                <a:ea typeface="游ゴシック Medium" panose="020B0500000000000000" pitchFamily="50" charset="-128"/>
              </a:rPr>
              <a:t>　</a:t>
            </a:r>
            <a:r>
              <a:rPr lang="ja-JP" altLang="en-US" sz="2400" dirty="0" smtClean="0">
                <a:latin typeface="游ゴシック Medium" panose="020B0500000000000000" pitchFamily="50" charset="-128"/>
                <a:ea typeface="游ゴシック Medium" panose="020B0500000000000000" pitchFamily="50" charset="-128"/>
              </a:rPr>
              <a:t>像</a:t>
            </a:r>
            <a:r>
              <a:rPr lang="ja-JP" altLang="en-US" sz="2400" dirty="0">
                <a:latin typeface="游ゴシック Medium" panose="020B0500000000000000" pitchFamily="50" charset="-128"/>
                <a:ea typeface="游ゴシック Medium" panose="020B0500000000000000" pitchFamily="50" charset="-128"/>
              </a:rPr>
              <a:t>が正しく表示できなくなる</a:t>
            </a:r>
            <a:r>
              <a:rPr lang="ja-JP" altLang="en-US" sz="2400" dirty="0" smtClean="0">
                <a:latin typeface="游ゴシック Medium" panose="020B0500000000000000" pitchFamily="50" charset="-128"/>
                <a:ea typeface="游ゴシック Medium" panose="020B0500000000000000" pitchFamily="50" charset="-128"/>
              </a:rPr>
              <a:t>ため，必ず受像</a:t>
            </a:r>
            <a:endParaRPr lang="en-US" altLang="ja-JP" sz="2400" dirty="0" smtClean="0">
              <a:latin typeface="游ゴシック Medium" panose="020B0500000000000000" pitchFamily="50" charset="-128"/>
              <a:ea typeface="游ゴシック Medium" panose="020B0500000000000000" pitchFamily="50" charset="-128"/>
            </a:endParaRPr>
          </a:p>
          <a:p>
            <a:r>
              <a:rPr lang="ja-JP" altLang="en-US" sz="2400" dirty="0">
                <a:latin typeface="游ゴシック Medium" panose="020B0500000000000000" pitchFamily="50" charset="-128"/>
                <a:ea typeface="游ゴシック Medium" panose="020B0500000000000000" pitchFamily="50" charset="-128"/>
              </a:rPr>
              <a:t>　</a:t>
            </a:r>
            <a:r>
              <a:rPr lang="ja-JP" altLang="en-US" sz="2400" dirty="0" smtClean="0">
                <a:latin typeface="游ゴシック Medium" panose="020B0500000000000000" pitchFamily="50" charset="-128"/>
                <a:ea typeface="游ゴシック Medium" panose="020B0500000000000000" pitchFamily="50" charset="-128"/>
              </a:rPr>
              <a:t>装置</a:t>
            </a:r>
            <a:r>
              <a:rPr lang="ja-JP" altLang="en-US" sz="2400" dirty="0">
                <a:latin typeface="游ゴシック Medium" panose="020B0500000000000000" pitchFamily="50" charset="-128"/>
                <a:ea typeface="游ゴシック Medium" panose="020B0500000000000000" pitchFamily="50" charset="-128"/>
              </a:rPr>
              <a:t>が</a:t>
            </a:r>
            <a:r>
              <a:rPr lang="en-US" altLang="ja-JP" sz="2400" dirty="0">
                <a:latin typeface="游ゴシック Medium" panose="020B0500000000000000" pitchFamily="50" charset="-128"/>
                <a:ea typeface="游ゴシック Medium" panose="020B0500000000000000" pitchFamily="50" charset="-128"/>
              </a:rPr>
              <a:t>OFF</a:t>
            </a:r>
            <a:r>
              <a:rPr lang="ja-JP" altLang="en-US" sz="2400" dirty="0">
                <a:latin typeface="游ゴシック Medium" panose="020B0500000000000000" pitchFamily="50" charset="-128"/>
                <a:ea typeface="游ゴシック Medium" panose="020B0500000000000000" pitchFamily="50" charset="-128"/>
              </a:rPr>
              <a:t>の状態</a:t>
            </a:r>
            <a:r>
              <a:rPr lang="ja-JP" altLang="en-US" sz="2400" dirty="0" smtClean="0">
                <a:latin typeface="游ゴシック Medium" panose="020B0500000000000000" pitchFamily="50" charset="-128"/>
                <a:ea typeface="游ゴシック Medium" panose="020B0500000000000000" pitchFamily="50" charset="-128"/>
              </a:rPr>
              <a:t>で行う</a:t>
            </a:r>
            <a:endParaRPr lang="ja-JP" altLang="en-US" sz="2400" dirty="0">
              <a:latin typeface="游ゴシック Medium" panose="020B0500000000000000" pitchFamily="50" charset="-128"/>
              <a:ea typeface="游ゴシック Medium" panose="020B0500000000000000" pitchFamily="50" charset="-128"/>
            </a:endParaRPr>
          </a:p>
        </p:txBody>
      </p:sp>
      <p:sp>
        <p:nvSpPr>
          <p:cNvPr id="7" name="テキスト ボックス 6"/>
          <p:cNvSpPr txBox="1"/>
          <p:nvPr/>
        </p:nvSpPr>
        <p:spPr>
          <a:xfrm>
            <a:off x="6785448" y="6361150"/>
            <a:ext cx="4982547" cy="307777"/>
          </a:xfrm>
          <a:prstGeom prst="rect">
            <a:avLst/>
          </a:prstGeom>
          <a:noFill/>
        </p:spPr>
        <p:txBody>
          <a:bodyPr wrap="square" rtlCol="0">
            <a:spAutoFit/>
          </a:bodyPr>
          <a:lstStyle/>
          <a:p>
            <a:pPr algn="r"/>
            <a:r>
              <a:rPr lang="ja-JP" altLang="en-US" sz="1400" dirty="0"/>
              <a:t>🄫医学書院</a:t>
            </a:r>
            <a:r>
              <a:rPr lang="en-US" altLang="ja-JP" sz="1400" dirty="0" smtClean="0"/>
              <a:t>2021</a:t>
            </a:r>
            <a:r>
              <a:rPr lang="ja-JP" altLang="en-US" sz="1400" dirty="0" smtClean="0"/>
              <a:t>　無断</a:t>
            </a:r>
            <a:r>
              <a:rPr lang="ja-JP" altLang="en-US" sz="1400" dirty="0"/>
              <a:t>複製禁止</a:t>
            </a:r>
            <a:endParaRPr kumimoji="1" lang="ja-JP" altLang="en-US" sz="1400" dirty="0"/>
          </a:p>
        </p:txBody>
      </p:sp>
    </p:spTree>
    <p:extLst>
      <p:ext uri="{BB962C8B-B14F-4D97-AF65-F5344CB8AC3E}">
        <p14:creationId xmlns:p14="http://schemas.microsoft.com/office/powerpoint/2010/main" val="29299039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29D63FE0-9B0E-4F48-9C12-95141B737558}"/>
              </a:ext>
            </a:extLst>
          </p:cNvPr>
          <p:cNvSpPr txBox="1"/>
          <p:nvPr/>
        </p:nvSpPr>
        <p:spPr>
          <a:xfrm>
            <a:off x="1807678" y="331062"/>
            <a:ext cx="8378234" cy="707886"/>
          </a:xfrm>
          <a:prstGeom prst="rect">
            <a:avLst/>
          </a:prstGeom>
          <a:noFill/>
        </p:spPr>
        <p:txBody>
          <a:bodyPr wrap="square" rtlCol="0">
            <a:spAutoFit/>
          </a:bodyPr>
          <a:lstStyle/>
          <a:p>
            <a:pPr algn="ctr"/>
            <a:r>
              <a:rPr kumimoji="1" lang="ja-JP" altLang="en-US" sz="4000" b="1" dirty="0">
                <a:solidFill>
                  <a:schemeClr val="accent1">
                    <a:lumMod val="75000"/>
                  </a:schemeClr>
                </a:solidFill>
                <a:latin typeface="游ゴシック Medium" panose="020B0500000000000000" pitchFamily="50" charset="-128"/>
                <a:ea typeface="游ゴシック Medium" panose="020B0500000000000000" pitchFamily="50" charset="-128"/>
              </a:rPr>
              <a:t>スコープの</a:t>
            </a:r>
            <a:r>
              <a:rPr kumimoji="1" lang="ja-JP" altLang="en-US" sz="4000" b="1" dirty="0" smtClean="0">
                <a:solidFill>
                  <a:schemeClr val="accent1">
                    <a:lumMod val="75000"/>
                  </a:schemeClr>
                </a:solidFill>
                <a:latin typeface="游ゴシック Medium" panose="020B0500000000000000" pitchFamily="50" charset="-128"/>
                <a:ea typeface="游ゴシック Medium" panose="020B0500000000000000" pitchFamily="50" charset="-128"/>
              </a:rPr>
              <a:t>取り扱い</a:t>
            </a:r>
            <a:r>
              <a:rPr lang="ja-JP" altLang="en-US" sz="4000" b="1" dirty="0">
                <a:solidFill>
                  <a:schemeClr val="accent1">
                    <a:lumMod val="75000"/>
                  </a:schemeClr>
                </a:solidFill>
                <a:latin typeface="游ゴシック Medium" panose="020B0500000000000000" pitchFamily="50" charset="-128"/>
                <a:ea typeface="游ゴシック Medium" panose="020B0500000000000000" pitchFamily="50" charset="-128"/>
              </a:rPr>
              <a:t>と</a:t>
            </a:r>
            <a:r>
              <a:rPr kumimoji="1" lang="ja-JP" altLang="en-US" sz="4000" b="1" dirty="0" smtClean="0">
                <a:solidFill>
                  <a:schemeClr val="accent1">
                    <a:lumMod val="75000"/>
                  </a:schemeClr>
                </a:solidFill>
                <a:latin typeface="游ゴシック Medium" panose="020B0500000000000000" pitchFamily="50" charset="-128"/>
                <a:ea typeface="游ゴシック Medium" panose="020B0500000000000000" pitchFamily="50" charset="-128"/>
              </a:rPr>
              <a:t>消毒</a:t>
            </a:r>
            <a:r>
              <a:rPr kumimoji="1" lang="ja-JP" altLang="en-US" sz="4000" b="1" dirty="0">
                <a:solidFill>
                  <a:schemeClr val="accent1">
                    <a:lumMod val="75000"/>
                  </a:schemeClr>
                </a:solidFill>
                <a:latin typeface="游ゴシック Medium" panose="020B0500000000000000" pitchFamily="50" charset="-128"/>
                <a:ea typeface="游ゴシック Medium" panose="020B0500000000000000" pitchFamily="50" charset="-128"/>
              </a:rPr>
              <a:t>の注意点</a:t>
            </a:r>
          </a:p>
        </p:txBody>
      </p:sp>
      <p:sp>
        <p:nvSpPr>
          <p:cNvPr id="6" name="テキスト ボックス 5">
            <a:extLst>
              <a:ext uri="{FF2B5EF4-FFF2-40B4-BE49-F238E27FC236}">
                <a16:creationId xmlns:a16="http://schemas.microsoft.com/office/drawing/2014/main" id="{C94BED29-0250-4FC7-8FA0-E257922914D3}"/>
              </a:ext>
            </a:extLst>
          </p:cNvPr>
          <p:cNvSpPr txBox="1"/>
          <p:nvPr/>
        </p:nvSpPr>
        <p:spPr>
          <a:xfrm>
            <a:off x="363565" y="1385893"/>
            <a:ext cx="11266460" cy="2246769"/>
          </a:xfrm>
          <a:prstGeom prst="rect">
            <a:avLst/>
          </a:prstGeom>
          <a:noFill/>
        </p:spPr>
        <p:txBody>
          <a:bodyPr wrap="square" rtlCol="0">
            <a:spAutoFit/>
          </a:bodyPr>
          <a:lstStyle/>
          <a:p>
            <a:r>
              <a:rPr kumimoji="1" lang="ja-JP" altLang="en-US" sz="2000" dirty="0" smtClean="0">
                <a:solidFill>
                  <a:srgbClr val="FF0000"/>
                </a:solidFill>
                <a:latin typeface="游ゴシック Medium" panose="020B0500000000000000" pitchFamily="50" charset="-128"/>
                <a:ea typeface="游ゴシック Medium" panose="020B0500000000000000" pitchFamily="50" charset="-128"/>
              </a:rPr>
              <a:t>スコープの取り扱い上の注意</a:t>
            </a:r>
            <a:r>
              <a:rPr lang="ja-JP" altLang="en-US" sz="2000" dirty="0">
                <a:solidFill>
                  <a:srgbClr val="FF0000"/>
                </a:solidFill>
                <a:latin typeface="游ゴシック Medium" panose="020B0500000000000000" pitchFamily="50" charset="-128"/>
                <a:ea typeface="游ゴシック Medium" panose="020B0500000000000000" pitchFamily="50" charset="-128"/>
              </a:rPr>
              <a:t>点</a:t>
            </a:r>
            <a:endParaRPr kumimoji="1" lang="en-US" altLang="ja-JP" sz="2000" dirty="0">
              <a:solidFill>
                <a:srgbClr val="FF0000"/>
              </a:solidFill>
              <a:latin typeface="游ゴシック Medium" panose="020B0500000000000000" pitchFamily="50" charset="-128"/>
              <a:ea typeface="游ゴシック Medium" panose="020B0500000000000000" pitchFamily="50" charset="-128"/>
            </a:endParaRPr>
          </a:p>
          <a:p>
            <a:r>
              <a:rPr kumimoji="1" lang="ja-JP" altLang="en-US" sz="2000" dirty="0">
                <a:solidFill>
                  <a:srgbClr val="FF0000"/>
                </a:solidFill>
                <a:latin typeface="游ゴシック Medium" panose="020B0500000000000000" pitchFamily="50" charset="-128"/>
                <a:ea typeface="游ゴシック Medium" panose="020B0500000000000000" pitchFamily="50" charset="-128"/>
              </a:rPr>
              <a:t>・</a:t>
            </a:r>
            <a:r>
              <a:rPr kumimoji="1" lang="ja-JP" altLang="en-US" sz="2000" dirty="0">
                <a:latin typeface="游ゴシック Medium" panose="020B0500000000000000" pitchFamily="50" charset="-128"/>
                <a:ea typeface="游ゴシック Medium" panose="020B0500000000000000" pitchFamily="50" charset="-128"/>
              </a:rPr>
              <a:t>スコープは過度な屈曲</a:t>
            </a:r>
            <a:r>
              <a:rPr kumimoji="1" lang="en-US" altLang="ja-JP" sz="2000" dirty="0">
                <a:latin typeface="游ゴシック Medium" panose="020B0500000000000000" pitchFamily="50" charset="-128"/>
                <a:ea typeface="游ゴシック Medium" panose="020B0500000000000000" pitchFamily="50" charset="-128"/>
              </a:rPr>
              <a:t>(</a:t>
            </a:r>
            <a:r>
              <a:rPr kumimoji="1" lang="ja-JP" altLang="en-US" sz="2000" dirty="0">
                <a:latin typeface="游ゴシック Medium" panose="020B0500000000000000" pitchFamily="50" charset="-128"/>
                <a:ea typeface="游ゴシック Medium" panose="020B0500000000000000" pitchFamily="50" charset="-128"/>
              </a:rPr>
              <a:t>直径</a:t>
            </a:r>
            <a:r>
              <a:rPr kumimoji="1" lang="en-US" altLang="ja-JP" sz="2000" dirty="0">
                <a:latin typeface="游ゴシック Medium" panose="020B0500000000000000" pitchFamily="50" charset="-128"/>
                <a:ea typeface="游ゴシック Medium" panose="020B0500000000000000" pitchFamily="50" charset="-128"/>
              </a:rPr>
              <a:t>12cm</a:t>
            </a:r>
            <a:r>
              <a:rPr kumimoji="1" lang="ja-JP" altLang="en-US" sz="2000" dirty="0">
                <a:latin typeface="游ゴシック Medium" panose="020B0500000000000000" pitchFamily="50" charset="-128"/>
                <a:ea typeface="游ゴシック Medium" panose="020B0500000000000000" pitchFamily="50" charset="-128"/>
              </a:rPr>
              <a:t>以下</a:t>
            </a:r>
            <a:r>
              <a:rPr kumimoji="1" lang="en-US" altLang="ja-JP" sz="2000" dirty="0">
                <a:latin typeface="游ゴシック Medium" panose="020B0500000000000000" pitchFamily="50" charset="-128"/>
                <a:ea typeface="游ゴシック Medium" panose="020B0500000000000000" pitchFamily="50" charset="-128"/>
              </a:rPr>
              <a:t>)</a:t>
            </a:r>
            <a:r>
              <a:rPr kumimoji="1" lang="ja-JP" altLang="en-US" sz="2000" dirty="0">
                <a:latin typeface="游ゴシック Medium" panose="020B0500000000000000" pitchFamily="50" charset="-128"/>
                <a:ea typeface="游ゴシック Medium" panose="020B0500000000000000" pitchFamily="50" charset="-128"/>
              </a:rPr>
              <a:t>で破損して</a:t>
            </a:r>
            <a:r>
              <a:rPr kumimoji="1" lang="ja-JP" altLang="en-US" sz="2000" dirty="0" smtClean="0">
                <a:latin typeface="游ゴシック Medium" panose="020B0500000000000000" pitchFamily="50" charset="-128"/>
                <a:ea typeface="游ゴシック Medium" panose="020B0500000000000000" pitchFamily="50" charset="-128"/>
              </a:rPr>
              <a:t>しまう</a:t>
            </a:r>
            <a:r>
              <a:rPr lang="ja-JP" altLang="en-US" sz="2000" dirty="0" smtClean="0">
                <a:latin typeface="游ゴシック Medium" panose="020B0500000000000000" pitchFamily="50" charset="-128"/>
                <a:ea typeface="游ゴシック Medium" panose="020B0500000000000000" pitchFamily="50" charset="-128"/>
              </a:rPr>
              <a:t>おそ</a:t>
            </a:r>
            <a:r>
              <a:rPr lang="ja-JP" altLang="en-US" sz="2000" dirty="0">
                <a:latin typeface="游ゴシック Medium" panose="020B0500000000000000" pitchFamily="50" charset="-128"/>
                <a:ea typeface="游ゴシック Medium" panose="020B0500000000000000" pitchFamily="50" charset="-128"/>
              </a:rPr>
              <a:t>れ</a:t>
            </a:r>
            <a:r>
              <a:rPr kumimoji="1" lang="ja-JP" altLang="en-US" sz="2000" dirty="0" smtClean="0">
                <a:latin typeface="游ゴシック Medium" panose="020B0500000000000000" pitchFamily="50" charset="-128"/>
                <a:ea typeface="游ゴシック Medium" panose="020B0500000000000000" pitchFamily="50" charset="-128"/>
              </a:rPr>
              <a:t>がある</a:t>
            </a:r>
            <a:endParaRPr kumimoji="1" lang="en-US" altLang="ja-JP" sz="2000" dirty="0">
              <a:latin typeface="游ゴシック Medium" panose="020B0500000000000000" pitchFamily="50" charset="-128"/>
              <a:ea typeface="游ゴシック Medium" panose="020B0500000000000000" pitchFamily="50" charset="-128"/>
            </a:endParaRPr>
          </a:p>
          <a:p>
            <a:r>
              <a:rPr lang="ja-JP" altLang="en-US" sz="2000" dirty="0">
                <a:solidFill>
                  <a:srgbClr val="FF0000"/>
                </a:solidFill>
                <a:latin typeface="游ゴシック Medium" panose="020B0500000000000000" pitchFamily="50" charset="-128"/>
                <a:ea typeface="游ゴシック Medium" panose="020B0500000000000000" pitchFamily="50" charset="-128"/>
              </a:rPr>
              <a:t>・</a:t>
            </a:r>
            <a:r>
              <a:rPr lang="ja-JP" altLang="en-US" sz="2000" dirty="0">
                <a:latin typeface="游ゴシック Medium" panose="020B0500000000000000" pitchFamily="50" charset="-128"/>
                <a:ea typeface="游ゴシック Medium" panose="020B0500000000000000" pitchFamily="50" charset="-128"/>
              </a:rPr>
              <a:t>先端には小さいレンズや</a:t>
            </a:r>
            <a:r>
              <a:rPr lang="en-US" altLang="ja-JP" sz="2000" dirty="0">
                <a:latin typeface="游ゴシック Medium" panose="020B0500000000000000" pitchFamily="50" charset="-128"/>
                <a:ea typeface="游ゴシック Medium" panose="020B0500000000000000" pitchFamily="50" charset="-128"/>
              </a:rPr>
              <a:t>CCD</a:t>
            </a:r>
            <a:r>
              <a:rPr lang="ja-JP" altLang="en-US" sz="2000" dirty="0">
                <a:latin typeface="游ゴシック Medium" panose="020B0500000000000000" pitchFamily="50" charset="-128"/>
                <a:ea typeface="游ゴシック Medium" panose="020B0500000000000000" pitchFamily="50" charset="-128"/>
              </a:rPr>
              <a:t>カメラなどが内蔵されて</a:t>
            </a:r>
            <a:r>
              <a:rPr lang="ja-JP" altLang="en-US" sz="2000" dirty="0" smtClean="0">
                <a:latin typeface="游ゴシック Medium" panose="020B0500000000000000" pitchFamily="50" charset="-128"/>
                <a:ea typeface="游ゴシック Medium" panose="020B0500000000000000" pitchFamily="50" charset="-128"/>
              </a:rPr>
              <a:t>おり，衝撃</a:t>
            </a:r>
            <a:r>
              <a:rPr lang="ja-JP" altLang="en-US" sz="2000" dirty="0">
                <a:latin typeface="游ゴシック Medium" panose="020B0500000000000000" pitchFamily="50" charset="-128"/>
                <a:ea typeface="游ゴシック Medium" panose="020B0500000000000000" pitchFamily="50" charset="-128"/>
              </a:rPr>
              <a:t>による破損で部品</a:t>
            </a:r>
            <a:r>
              <a:rPr lang="ja-JP" altLang="en-US" sz="2000" dirty="0" smtClean="0">
                <a:latin typeface="游ゴシック Medium" panose="020B0500000000000000" pitchFamily="50" charset="-128"/>
                <a:ea typeface="游ゴシック Medium" panose="020B0500000000000000" pitchFamily="50" charset="-128"/>
              </a:rPr>
              <a:t>が体内</a:t>
            </a:r>
            <a:r>
              <a:rPr lang="ja-JP" altLang="en-US" sz="2000" dirty="0">
                <a:latin typeface="游ゴシック Medium" panose="020B0500000000000000" pitchFamily="50" charset="-128"/>
                <a:ea typeface="游ゴシック Medium" panose="020B0500000000000000" pitchFamily="50" charset="-128"/>
              </a:rPr>
              <a:t>に</a:t>
            </a:r>
            <a:r>
              <a:rPr lang="ja-JP" altLang="en-US" sz="2000" dirty="0" smtClean="0">
                <a:latin typeface="游ゴシック Medium" panose="020B0500000000000000" pitchFamily="50" charset="-128"/>
                <a:ea typeface="游ゴシック Medium" panose="020B0500000000000000" pitchFamily="50" charset="-128"/>
              </a:rPr>
              <a:t>脱</a:t>
            </a:r>
            <a:endParaRPr lang="en-US" altLang="ja-JP" sz="2000" dirty="0" smtClean="0">
              <a:latin typeface="游ゴシック Medium" panose="020B0500000000000000" pitchFamily="50" charset="-128"/>
              <a:ea typeface="游ゴシック Medium" panose="020B0500000000000000" pitchFamily="50" charset="-128"/>
            </a:endParaRPr>
          </a:p>
          <a:p>
            <a:r>
              <a:rPr lang="ja-JP" altLang="en-US" sz="2000" dirty="0">
                <a:latin typeface="游ゴシック Medium" panose="020B0500000000000000" pitchFamily="50" charset="-128"/>
                <a:ea typeface="游ゴシック Medium" panose="020B0500000000000000" pitchFamily="50" charset="-128"/>
              </a:rPr>
              <a:t>　</a:t>
            </a:r>
            <a:r>
              <a:rPr lang="ja-JP" altLang="en-US" sz="2000" dirty="0" err="1" smtClean="0">
                <a:latin typeface="游ゴシック Medium" panose="020B0500000000000000" pitchFamily="50" charset="-128"/>
                <a:ea typeface="游ゴシック Medium" panose="020B0500000000000000" pitchFamily="50" charset="-128"/>
              </a:rPr>
              <a:t>落</a:t>
            </a:r>
            <a:r>
              <a:rPr lang="ja-JP" altLang="en-US" sz="2000" dirty="0" err="1">
                <a:latin typeface="游ゴシック Medium" panose="020B0500000000000000" pitchFamily="50" charset="-128"/>
                <a:ea typeface="游ゴシック Medium" panose="020B0500000000000000" pitchFamily="50" charset="-128"/>
              </a:rPr>
              <a:t>する</a:t>
            </a:r>
            <a:r>
              <a:rPr lang="ja-JP" altLang="en-US" sz="2000" dirty="0">
                <a:latin typeface="游ゴシック Medium" panose="020B0500000000000000" pitchFamily="50" charset="-128"/>
                <a:ea typeface="游ゴシック Medium" panose="020B0500000000000000" pitchFamily="50" charset="-128"/>
              </a:rPr>
              <a:t>可能性がある</a:t>
            </a:r>
            <a:r>
              <a:rPr lang="ja-JP" altLang="en-US" sz="2000" dirty="0" smtClean="0">
                <a:latin typeface="游ゴシック Medium" panose="020B0500000000000000" pitchFamily="50" charset="-128"/>
                <a:ea typeface="游ゴシック Medium" panose="020B0500000000000000" pitchFamily="50" charset="-128"/>
              </a:rPr>
              <a:t>。このため，</a:t>
            </a:r>
            <a:endParaRPr kumimoji="1" lang="en-US" altLang="ja-JP" sz="2000" dirty="0">
              <a:latin typeface="游ゴシック Medium" panose="020B0500000000000000" pitchFamily="50" charset="-128"/>
              <a:ea typeface="游ゴシック Medium" panose="020B0500000000000000" pitchFamily="50" charset="-128"/>
            </a:endParaRPr>
          </a:p>
          <a:p>
            <a:r>
              <a:rPr lang="ja-JP" altLang="en-US" sz="2000" dirty="0">
                <a:latin typeface="游ゴシック Medium" panose="020B0500000000000000" pitchFamily="50" charset="-128"/>
                <a:ea typeface="游ゴシック Medium" panose="020B0500000000000000" pitchFamily="50" charset="-128"/>
              </a:rPr>
              <a:t>　</a:t>
            </a:r>
            <a:r>
              <a:rPr lang="ja-JP" altLang="en-US" sz="2000" dirty="0" smtClean="0">
                <a:latin typeface="游ゴシック Medium" panose="020B0500000000000000" pitchFamily="50" charset="-128"/>
                <a:ea typeface="游ゴシック Medium" panose="020B0500000000000000" pitchFamily="50" charset="-128"/>
              </a:rPr>
              <a:t>①ファイバ断裂</a:t>
            </a:r>
            <a:r>
              <a:rPr lang="ja-JP" altLang="en-US" sz="2000" dirty="0">
                <a:latin typeface="游ゴシック Medium" panose="020B0500000000000000" pitchFamily="50" charset="-128"/>
                <a:ea typeface="游ゴシック Medium" panose="020B0500000000000000" pitchFamily="50" charset="-128"/>
              </a:rPr>
              <a:t>やケーブルの破損を防ぐ</a:t>
            </a:r>
            <a:r>
              <a:rPr lang="ja-JP" altLang="en-US" sz="2000" dirty="0" smtClean="0">
                <a:latin typeface="游ゴシック Medium" panose="020B0500000000000000" pitchFamily="50" charset="-128"/>
                <a:ea typeface="游ゴシック Medium" panose="020B0500000000000000" pitchFamily="50" charset="-128"/>
              </a:rPr>
              <a:t>ため，過度</a:t>
            </a:r>
            <a:r>
              <a:rPr lang="ja-JP" altLang="en-US" sz="2000" dirty="0">
                <a:latin typeface="游ゴシック Medium" panose="020B0500000000000000" pitchFamily="50" charset="-128"/>
                <a:ea typeface="游ゴシック Medium" panose="020B0500000000000000" pitchFamily="50" charset="-128"/>
              </a:rPr>
              <a:t>に屈曲</a:t>
            </a:r>
            <a:r>
              <a:rPr lang="ja-JP" altLang="en-US" sz="2000" dirty="0" smtClean="0">
                <a:latin typeface="游ゴシック Medium" panose="020B0500000000000000" pitchFamily="50" charset="-128"/>
                <a:ea typeface="游ゴシック Medium" panose="020B0500000000000000" pitchFamily="50" charset="-128"/>
              </a:rPr>
              <a:t>させない</a:t>
            </a:r>
            <a:r>
              <a:rPr lang="ja-JP" altLang="en-US" sz="2000" dirty="0">
                <a:latin typeface="游ゴシック Medium" panose="020B0500000000000000" pitchFamily="50" charset="-128"/>
                <a:ea typeface="游ゴシック Medium" panose="020B0500000000000000" pitchFamily="50" charset="-128"/>
              </a:rPr>
              <a:t>　</a:t>
            </a:r>
            <a:endParaRPr lang="en-US" altLang="ja-JP" sz="2000" dirty="0">
              <a:latin typeface="游ゴシック Medium" panose="020B0500000000000000" pitchFamily="50" charset="-128"/>
              <a:ea typeface="游ゴシック Medium" panose="020B0500000000000000" pitchFamily="50" charset="-128"/>
            </a:endParaRPr>
          </a:p>
          <a:p>
            <a:r>
              <a:rPr lang="ja-JP" altLang="en-US" sz="2000" dirty="0">
                <a:latin typeface="游ゴシック Medium" panose="020B0500000000000000" pitchFamily="50" charset="-128"/>
                <a:ea typeface="游ゴシック Medium" panose="020B0500000000000000" pitchFamily="50" charset="-128"/>
              </a:rPr>
              <a:t>　</a:t>
            </a:r>
            <a:r>
              <a:rPr lang="ja-JP" altLang="en-US" sz="2000" dirty="0" smtClean="0">
                <a:latin typeface="游ゴシック Medium" panose="020B0500000000000000" pitchFamily="50" charset="-128"/>
                <a:ea typeface="游ゴシック Medium" panose="020B0500000000000000" pitchFamily="50" charset="-128"/>
              </a:rPr>
              <a:t>②先端部</a:t>
            </a:r>
            <a:r>
              <a:rPr lang="ja-JP" altLang="en-US" sz="2000" dirty="0">
                <a:latin typeface="游ゴシック Medium" panose="020B0500000000000000" pitchFamily="50" charset="-128"/>
                <a:ea typeface="游ゴシック Medium" panose="020B0500000000000000" pitchFamily="50" charset="-128"/>
              </a:rPr>
              <a:t>に衝撃を</a:t>
            </a:r>
            <a:r>
              <a:rPr lang="ja-JP" altLang="en-US" sz="2000" dirty="0" smtClean="0">
                <a:latin typeface="游ゴシック Medium" panose="020B0500000000000000" pitchFamily="50" charset="-128"/>
                <a:ea typeface="游ゴシック Medium" panose="020B0500000000000000" pitchFamily="50" charset="-128"/>
              </a:rPr>
              <a:t>与えたり，落下させない</a:t>
            </a:r>
            <a:r>
              <a:rPr lang="ja-JP" altLang="en-US" sz="2000" dirty="0">
                <a:latin typeface="游ゴシック Medium" panose="020B0500000000000000" pitchFamily="50" charset="-128"/>
                <a:ea typeface="游ゴシック Medium" panose="020B0500000000000000" pitchFamily="50" charset="-128"/>
              </a:rPr>
              <a:t>ように</a:t>
            </a:r>
            <a:r>
              <a:rPr lang="ja-JP" altLang="en-US" sz="2000" dirty="0" smtClean="0">
                <a:latin typeface="游ゴシック Medium" panose="020B0500000000000000" pitchFamily="50" charset="-128"/>
                <a:ea typeface="游ゴシック Medium" panose="020B0500000000000000" pitchFamily="50" charset="-128"/>
              </a:rPr>
              <a:t>する</a:t>
            </a:r>
            <a:endParaRPr kumimoji="1" lang="en-US" altLang="ja-JP" sz="2000" dirty="0">
              <a:latin typeface="游ゴシック Medium" panose="020B0500000000000000" pitchFamily="50" charset="-128"/>
              <a:ea typeface="游ゴシック Medium" panose="020B0500000000000000" pitchFamily="50" charset="-128"/>
            </a:endParaRPr>
          </a:p>
          <a:p>
            <a:r>
              <a:rPr lang="ja-JP" altLang="en-US" sz="2000" dirty="0">
                <a:latin typeface="游ゴシック Medium" panose="020B0500000000000000" pitchFamily="50" charset="-128"/>
                <a:ea typeface="游ゴシック Medium" panose="020B0500000000000000" pitchFamily="50" charset="-128"/>
              </a:rPr>
              <a:t>　</a:t>
            </a:r>
            <a:r>
              <a:rPr lang="ja-JP" altLang="en-US" sz="2000" dirty="0" smtClean="0">
                <a:latin typeface="游ゴシック Medium" panose="020B0500000000000000" pitchFamily="50" charset="-128"/>
                <a:ea typeface="游ゴシック Medium" panose="020B0500000000000000" pitchFamily="50" charset="-128"/>
              </a:rPr>
              <a:t>③</a:t>
            </a:r>
            <a:r>
              <a:rPr kumimoji="1" lang="ja-JP" altLang="en-US" sz="2000" dirty="0" smtClean="0">
                <a:latin typeface="游ゴシック Medium" panose="020B0500000000000000" pitchFamily="50" charset="-128"/>
                <a:ea typeface="游ゴシック Medium" panose="020B0500000000000000" pitchFamily="50" charset="-128"/>
              </a:rPr>
              <a:t>操作部</a:t>
            </a:r>
            <a:r>
              <a:rPr kumimoji="1" lang="ja-JP" altLang="en-US" sz="2000" dirty="0">
                <a:latin typeface="游ゴシック Medium" panose="020B0500000000000000" pitchFamily="50" charset="-128"/>
                <a:ea typeface="游ゴシック Medium" panose="020B0500000000000000" pitchFamily="50" charset="-128"/>
              </a:rPr>
              <a:t>や接続部が他のものとぶつからないように</a:t>
            </a:r>
            <a:r>
              <a:rPr kumimoji="1" lang="ja-JP" altLang="en-US" sz="2000" dirty="0" smtClean="0">
                <a:latin typeface="游ゴシック Medium" panose="020B0500000000000000" pitchFamily="50" charset="-128"/>
                <a:ea typeface="游ゴシック Medium" panose="020B0500000000000000" pitchFamily="50" charset="-128"/>
              </a:rPr>
              <a:t>する</a:t>
            </a:r>
            <a:endParaRPr kumimoji="1" lang="ja-JP" altLang="en-US" sz="2000" dirty="0">
              <a:latin typeface="游ゴシック Medium" panose="020B0500000000000000" pitchFamily="50" charset="-128"/>
              <a:ea typeface="游ゴシック Medium" panose="020B0500000000000000" pitchFamily="50" charset="-128"/>
            </a:endParaRPr>
          </a:p>
        </p:txBody>
      </p:sp>
      <p:sp>
        <p:nvSpPr>
          <p:cNvPr id="8" name="テキスト ボックス 7">
            <a:extLst>
              <a:ext uri="{FF2B5EF4-FFF2-40B4-BE49-F238E27FC236}">
                <a16:creationId xmlns:a16="http://schemas.microsoft.com/office/drawing/2014/main" id="{8276B2CA-322D-4483-9827-D759A20A3788}"/>
              </a:ext>
            </a:extLst>
          </p:cNvPr>
          <p:cNvSpPr txBox="1"/>
          <p:nvPr/>
        </p:nvSpPr>
        <p:spPr>
          <a:xfrm>
            <a:off x="363565" y="4202755"/>
            <a:ext cx="7733031" cy="1323439"/>
          </a:xfrm>
          <a:prstGeom prst="rect">
            <a:avLst/>
          </a:prstGeom>
          <a:noFill/>
        </p:spPr>
        <p:txBody>
          <a:bodyPr wrap="square">
            <a:spAutoFit/>
          </a:bodyPr>
          <a:lstStyle/>
          <a:p>
            <a:r>
              <a:rPr kumimoji="1" lang="ja-JP" altLang="en-US" sz="2000" dirty="0" smtClean="0">
                <a:solidFill>
                  <a:srgbClr val="FF0000"/>
                </a:solidFill>
                <a:latin typeface="游ゴシック Medium" panose="020B0500000000000000" pitchFamily="50" charset="-128"/>
                <a:ea typeface="游ゴシック Medium" panose="020B0500000000000000" pitchFamily="50" charset="-128"/>
              </a:rPr>
              <a:t>消毒の注意点</a:t>
            </a:r>
            <a:endParaRPr kumimoji="1" lang="en-US" altLang="ja-JP" sz="2000" dirty="0" smtClean="0">
              <a:solidFill>
                <a:srgbClr val="FF0000"/>
              </a:solidFill>
              <a:latin typeface="游ゴシック Medium" panose="020B0500000000000000" pitchFamily="50" charset="-128"/>
              <a:ea typeface="游ゴシック Medium" panose="020B0500000000000000" pitchFamily="50" charset="-128"/>
            </a:endParaRPr>
          </a:p>
          <a:p>
            <a:r>
              <a:rPr kumimoji="1" lang="ja-JP" altLang="en-US" sz="2000" dirty="0" smtClean="0">
                <a:solidFill>
                  <a:srgbClr val="FF0000"/>
                </a:solidFill>
                <a:latin typeface="游ゴシック Medium" panose="020B0500000000000000" pitchFamily="50" charset="-128"/>
                <a:ea typeface="游ゴシック Medium" panose="020B0500000000000000" pitchFamily="50" charset="-128"/>
              </a:rPr>
              <a:t>・</a:t>
            </a:r>
            <a:r>
              <a:rPr kumimoji="1" lang="ja-JP" altLang="en-US" sz="2000" dirty="0">
                <a:latin typeface="游ゴシック Medium" panose="020B0500000000000000" pitchFamily="50" charset="-128"/>
                <a:ea typeface="游ゴシック Medium" panose="020B0500000000000000" pitchFamily="50" charset="-128"/>
              </a:rPr>
              <a:t>スコープは体内に挿入される</a:t>
            </a:r>
            <a:r>
              <a:rPr kumimoji="1" lang="ja-JP" altLang="en-US" sz="2000" dirty="0" smtClean="0">
                <a:latin typeface="游ゴシック Medium" panose="020B0500000000000000" pitchFamily="50" charset="-128"/>
                <a:ea typeface="游ゴシック Medium" panose="020B0500000000000000" pitchFamily="50" charset="-128"/>
              </a:rPr>
              <a:t>ため，高度</a:t>
            </a:r>
            <a:r>
              <a:rPr kumimoji="1" lang="ja-JP" altLang="en-US" sz="2000" dirty="0">
                <a:latin typeface="游ゴシック Medium" panose="020B0500000000000000" pitchFamily="50" charset="-128"/>
                <a:ea typeface="游ゴシック Medium" panose="020B0500000000000000" pitchFamily="50" charset="-128"/>
              </a:rPr>
              <a:t>水準消毒が</a:t>
            </a:r>
            <a:r>
              <a:rPr kumimoji="1" lang="ja-JP" altLang="en-US" sz="2000" dirty="0" smtClean="0">
                <a:latin typeface="游ゴシック Medium" panose="020B0500000000000000" pitchFamily="50" charset="-128"/>
                <a:ea typeface="游ゴシック Medium" panose="020B0500000000000000" pitchFamily="50" charset="-128"/>
              </a:rPr>
              <a:t>必要</a:t>
            </a:r>
            <a:endParaRPr kumimoji="1" lang="en-US" altLang="ja-JP" sz="2000" dirty="0">
              <a:latin typeface="游ゴシック Medium" panose="020B0500000000000000" pitchFamily="50" charset="-128"/>
              <a:ea typeface="游ゴシック Medium" panose="020B0500000000000000" pitchFamily="50" charset="-128"/>
            </a:endParaRPr>
          </a:p>
          <a:p>
            <a:r>
              <a:rPr lang="ja-JP" altLang="en-US" sz="2000" dirty="0">
                <a:solidFill>
                  <a:srgbClr val="FF0000"/>
                </a:solidFill>
                <a:latin typeface="游ゴシック Medium" panose="020B0500000000000000" pitchFamily="50" charset="-128"/>
                <a:ea typeface="游ゴシック Medium" panose="020B0500000000000000" pitchFamily="50" charset="-128"/>
              </a:rPr>
              <a:t>・</a:t>
            </a:r>
            <a:r>
              <a:rPr lang="ja-JP" altLang="en-US" sz="2000" dirty="0">
                <a:latin typeface="游ゴシック Medium" panose="020B0500000000000000" pitchFamily="50" charset="-128"/>
                <a:ea typeface="游ゴシック Medium" panose="020B0500000000000000" pitchFamily="50" charset="-128"/>
              </a:rPr>
              <a:t>消毒に</a:t>
            </a:r>
            <a:r>
              <a:rPr lang="ja-JP" altLang="en-US" sz="2000" dirty="0" smtClean="0">
                <a:latin typeface="游ゴシック Medium" panose="020B0500000000000000" pitchFamily="50" charset="-128"/>
                <a:ea typeface="游ゴシック Medium" panose="020B0500000000000000" pitchFamily="50" charset="-128"/>
              </a:rPr>
              <a:t>は，必ず</a:t>
            </a:r>
            <a:r>
              <a:rPr lang="ja-JP" altLang="en-US" sz="2000" dirty="0">
                <a:latin typeface="游ゴシック Medium" panose="020B0500000000000000" pitchFamily="50" charset="-128"/>
                <a:ea typeface="游ゴシック Medium" panose="020B0500000000000000" pitchFamily="50" charset="-128"/>
              </a:rPr>
              <a:t>漏水テストを</a:t>
            </a:r>
            <a:r>
              <a:rPr lang="ja-JP" altLang="en-US" sz="2000" dirty="0" smtClean="0">
                <a:latin typeface="游ゴシック Medium" panose="020B0500000000000000" pitchFamily="50" charset="-128"/>
                <a:ea typeface="游ゴシック Medium" panose="020B0500000000000000" pitchFamily="50" charset="-128"/>
              </a:rPr>
              <a:t>行う</a:t>
            </a:r>
            <a:endParaRPr lang="en-US" altLang="ja-JP" sz="2000" dirty="0">
              <a:latin typeface="游ゴシック Medium" panose="020B0500000000000000" pitchFamily="50" charset="-128"/>
              <a:ea typeface="游ゴシック Medium" panose="020B0500000000000000" pitchFamily="50" charset="-128"/>
            </a:endParaRPr>
          </a:p>
          <a:p>
            <a:r>
              <a:rPr lang="ja-JP" altLang="en-US" sz="2000" dirty="0" smtClean="0">
                <a:latin typeface="游ゴシック Medium" panose="020B0500000000000000" pitchFamily="50" charset="-128"/>
                <a:ea typeface="游ゴシック Medium" panose="020B0500000000000000" pitchFamily="50" charset="-128"/>
              </a:rPr>
              <a:t>　</a:t>
            </a:r>
            <a:r>
              <a:rPr lang="ja-JP" altLang="en-US" dirty="0" smtClean="0">
                <a:solidFill>
                  <a:srgbClr val="FF0000"/>
                </a:solidFill>
                <a:latin typeface="游ゴシック Medium" panose="020B0500000000000000" pitchFamily="50" charset="-128"/>
                <a:ea typeface="游ゴシック Medium" panose="020B0500000000000000" pitchFamily="50" charset="-128"/>
              </a:rPr>
              <a:t>→</a:t>
            </a:r>
            <a:r>
              <a:rPr lang="ja-JP" altLang="en-US" dirty="0" smtClean="0">
                <a:latin typeface="游ゴシック Medium" panose="020B0500000000000000" pitchFamily="50" charset="-128"/>
                <a:ea typeface="游ゴシック Medium" panose="020B0500000000000000" pitchFamily="50" charset="-128"/>
              </a:rPr>
              <a:t>交差</a:t>
            </a:r>
            <a:r>
              <a:rPr lang="ja-JP" altLang="en-US" dirty="0">
                <a:latin typeface="游ゴシック Medium" panose="020B0500000000000000" pitchFamily="50" charset="-128"/>
                <a:ea typeface="游ゴシック Medium" panose="020B0500000000000000" pitchFamily="50" charset="-128"/>
              </a:rPr>
              <a:t>感染防止とともに漏水による故障範囲の拡大を小さく</a:t>
            </a:r>
            <a:r>
              <a:rPr lang="ja-JP" altLang="en-US" dirty="0" smtClean="0">
                <a:latin typeface="游ゴシック Medium" panose="020B0500000000000000" pitchFamily="50" charset="-128"/>
                <a:ea typeface="游ゴシック Medium" panose="020B0500000000000000" pitchFamily="50" charset="-128"/>
              </a:rPr>
              <a:t>できる</a:t>
            </a:r>
            <a:endParaRPr lang="ja-JP" altLang="en-US" dirty="0">
              <a:latin typeface="游ゴシック Medium" panose="020B0500000000000000" pitchFamily="50" charset="-128"/>
              <a:ea typeface="游ゴシック Medium" panose="020B0500000000000000" pitchFamily="50" charset="-128"/>
            </a:endParaRPr>
          </a:p>
        </p:txBody>
      </p:sp>
      <p:pic>
        <p:nvPicPr>
          <p:cNvPr id="2" name="図 1"/>
          <p:cNvPicPr>
            <a:picLocks noChangeAspect="1"/>
          </p:cNvPicPr>
          <p:nvPr/>
        </p:nvPicPr>
        <p:blipFill rotWithShape="1">
          <a:blip r:embed="rId2"/>
          <a:srcRect l="54206" t="12011" r="14048" b="25485"/>
          <a:stretch/>
        </p:blipFill>
        <p:spPr>
          <a:xfrm>
            <a:off x="8381700" y="2389957"/>
            <a:ext cx="3608423" cy="3996328"/>
          </a:xfrm>
          <a:prstGeom prst="rect">
            <a:avLst/>
          </a:prstGeom>
        </p:spPr>
      </p:pic>
      <p:sp>
        <p:nvSpPr>
          <p:cNvPr id="9" name="テキスト ボックス 8"/>
          <p:cNvSpPr txBox="1"/>
          <p:nvPr/>
        </p:nvSpPr>
        <p:spPr>
          <a:xfrm>
            <a:off x="7007576" y="6502400"/>
            <a:ext cx="4982547" cy="307777"/>
          </a:xfrm>
          <a:prstGeom prst="rect">
            <a:avLst/>
          </a:prstGeom>
          <a:noFill/>
        </p:spPr>
        <p:txBody>
          <a:bodyPr wrap="square" rtlCol="0">
            <a:spAutoFit/>
          </a:bodyPr>
          <a:lstStyle/>
          <a:p>
            <a:pPr algn="r"/>
            <a:r>
              <a:rPr lang="ja-JP" altLang="en-US" sz="1400" dirty="0"/>
              <a:t>🄫医学書院</a:t>
            </a:r>
            <a:r>
              <a:rPr lang="en-US" altLang="ja-JP" sz="1400" dirty="0" smtClean="0"/>
              <a:t>2021</a:t>
            </a:r>
            <a:r>
              <a:rPr lang="ja-JP" altLang="en-US" sz="1400" dirty="0" smtClean="0"/>
              <a:t>　無断</a:t>
            </a:r>
            <a:r>
              <a:rPr lang="ja-JP" altLang="en-US" sz="1400" dirty="0"/>
              <a:t>複製禁止</a:t>
            </a:r>
            <a:endParaRPr kumimoji="1" lang="ja-JP" altLang="en-US" sz="1400" dirty="0"/>
          </a:p>
        </p:txBody>
      </p:sp>
    </p:spTree>
    <p:extLst>
      <p:ext uri="{BB962C8B-B14F-4D97-AF65-F5344CB8AC3E}">
        <p14:creationId xmlns:p14="http://schemas.microsoft.com/office/powerpoint/2010/main" val="7085295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EFC0C51C-B4C1-44C7-B895-F8FAC0843D88}"/>
              </a:ext>
            </a:extLst>
          </p:cNvPr>
          <p:cNvSpPr txBox="1"/>
          <p:nvPr/>
        </p:nvSpPr>
        <p:spPr>
          <a:xfrm>
            <a:off x="2672857" y="1333460"/>
            <a:ext cx="7086780" cy="584775"/>
          </a:xfrm>
          <a:prstGeom prst="rect">
            <a:avLst/>
          </a:prstGeom>
          <a:noFill/>
        </p:spPr>
        <p:txBody>
          <a:bodyPr wrap="square" rtlCol="0">
            <a:spAutoFit/>
          </a:bodyPr>
          <a:lstStyle/>
          <a:p>
            <a:pPr algn="ctr"/>
            <a:r>
              <a:rPr kumimoji="1" lang="ja-JP" altLang="en-US" sz="3200" b="1" dirty="0" smtClean="0">
                <a:solidFill>
                  <a:schemeClr val="accent1">
                    <a:lumMod val="75000"/>
                  </a:schemeClr>
                </a:solidFill>
                <a:latin typeface="游ゴシック Medium" panose="020B0500000000000000" pitchFamily="50" charset="-128"/>
                <a:ea typeface="游ゴシック Medium" panose="020B0500000000000000" pitchFamily="50" charset="-128"/>
              </a:rPr>
              <a:t>トラブル対応（内視鏡装置）</a:t>
            </a:r>
            <a:endParaRPr kumimoji="1" lang="ja-JP" altLang="en-US" sz="3200" b="1" dirty="0">
              <a:solidFill>
                <a:schemeClr val="accent1">
                  <a:lumMod val="75000"/>
                </a:schemeClr>
              </a:solidFill>
              <a:latin typeface="游ゴシック Medium" panose="020B0500000000000000" pitchFamily="50" charset="-128"/>
              <a:ea typeface="游ゴシック Medium" panose="020B0500000000000000" pitchFamily="50" charset="-128"/>
            </a:endParaRPr>
          </a:p>
        </p:txBody>
      </p:sp>
      <p:sp>
        <p:nvSpPr>
          <p:cNvPr id="7" name="テキスト ボックス 6">
            <a:extLst>
              <a:ext uri="{FF2B5EF4-FFF2-40B4-BE49-F238E27FC236}">
                <a16:creationId xmlns:a16="http://schemas.microsoft.com/office/drawing/2014/main" id="{58567BE9-7712-4354-8155-2CB79C64BC13}"/>
              </a:ext>
            </a:extLst>
          </p:cNvPr>
          <p:cNvSpPr txBox="1"/>
          <p:nvPr/>
        </p:nvSpPr>
        <p:spPr>
          <a:xfrm>
            <a:off x="545294" y="3753738"/>
            <a:ext cx="11423213" cy="307777"/>
          </a:xfrm>
          <a:prstGeom prst="rect">
            <a:avLst/>
          </a:prstGeom>
          <a:noFill/>
        </p:spPr>
        <p:txBody>
          <a:bodyPr wrap="square">
            <a:spAutoFit/>
          </a:bodyPr>
          <a:lstStyle/>
          <a:p>
            <a:r>
              <a:rPr lang="en-US" altLang="ja-JP" sz="1400" dirty="0">
                <a:solidFill>
                  <a:srgbClr val="FF0000"/>
                </a:solidFill>
                <a:latin typeface="游ゴシック Medium" panose="020B0500000000000000" pitchFamily="50" charset="-128"/>
                <a:ea typeface="游ゴシック Medium" panose="020B0500000000000000" pitchFamily="50" charset="-128"/>
              </a:rPr>
              <a:t>※</a:t>
            </a:r>
            <a:r>
              <a:rPr lang="ja-JP" altLang="en-US" sz="1400" dirty="0" smtClean="0">
                <a:latin typeface="游ゴシック Medium" panose="020B0500000000000000" pitchFamily="50" charset="-128"/>
                <a:ea typeface="游ゴシック Medium" panose="020B0500000000000000" pitchFamily="50" charset="-128"/>
              </a:rPr>
              <a:t>ハレーション現象：レンズ，</a:t>
            </a:r>
            <a:r>
              <a:rPr lang="en-US" altLang="ja-JP" sz="1400" dirty="0" smtClean="0">
                <a:latin typeface="游ゴシック Medium" panose="020B0500000000000000" pitchFamily="50" charset="-128"/>
                <a:ea typeface="游ゴシック Medium" panose="020B0500000000000000" pitchFamily="50" charset="-128"/>
              </a:rPr>
              <a:t>CCD</a:t>
            </a:r>
            <a:r>
              <a:rPr lang="ja-JP" altLang="en-US" sz="1400" dirty="0">
                <a:latin typeface="游ゴシック Medium" panose="020B0500000000000000" pitchFamily="50" charset="-128"/>
                <a:ea typeface="游ゴシック Medium" panose="020B0500000000000000" pitchFamily="50" charset="-128"/>
              </a:rPr>
              <a:t>に光が強く</a:t>
            </a:r>
            <a:r>
              <a:rPr lang="ja-JP" altLang="en-US" sz="1400" dirty="0" smtClean="0">
                <a:latin typeface="游ゴシック Medium" panose="020B0500000000000000" pitchFamily="50" charset="-128"/>
                <a:ea typeface="游ゴシック Medium" panose="020B0500000000000000" pitchFamily="50" charset="-128"/>
              </a:rPr>
              <a:t>入り，光</a:t>
            </a:r>
            <a:r>
              <a:rPr lang="ja-JP" altLang="en-US" sz="1400" dirty="0">
                <a:latin typeface="游ゴシック Medium" panose="020B0500000000000000" pitchFamily="50" charset="-128"/>
                <a:ea typeface="游ゴシック Medium" panose="020B0500000000000000" pitchFamily="50" charset="-128"/>
              </a:rPr>
              <a:t>の像が映り込む状態になる</a:t>
            </a:r>
            <a:r>
              <a:rPr lang="ja-JP" altLang="en-US" sz="1400" dirty="0" smtClean="0">
                <a:latin typeface="游ゴシック Medium" panose="020B0500000000000000" pitchFamily="50" charset="-128"/>
                <a:ea typeface="游ゴシック Medium" panose="020B0500000000000000" pitchFamily="50" charset="-128"/>
              </a:rPr>
              <a:t>こと</a:t>
            </a:r>
            <a:endParaRPr lang="en-US" altLang="ja-JP" sz="2400" dirty="0">
              <a:latin typeface="ＭＳ Ｐゴシック" panose="020B0600070205080204" pitchFamily="50" charset="-128"/>
              <a:ea typeface="ＭＳ Ｐゴシック" panose="020B0600070205080204" pitchFamily="50" charset="-128"/>
            </a:endParaRPr>
          </a:p>
        </p:txBody>
      </p:sp>
      <p:pic>
        <p:nvPicPr>
          <p:cNvPr id="3" name="図 2"/>
          <p:cNvPicPr>
            <a:picLocks noChangeAspect="1"/>
          </p:cNvPicPr>
          <p:nvPr/>
        </p:nvPicPr>
        <p:blipFill>
          <a:blip r:embed="rId2"/>
          <a:stretch>
            <a:fillRect/>
          </a:stretch>
        </p:blipFill>
        <p:spPr>
          <a:xfrm>
            <a:off x="545294" y="2724994"/>
            <a:ext cx="11341906" cy="1028744"/>
          </a:xfrm>
          <a:prstGeom prst="rect">
            <a:avLst/>
          </a:prstGeom>
        </p:spPr>
      </p:pic>
      <p:sp>
        <p:nvSpPr>
          <p:cNvPr id="6" name="テキスト ボックス 5"/>
          <p:cNvSpPr txBox="1"/>
          <p:nvPr/>
        </p:nvSpPr>
        <p:spPr>
          <a:xfrm>
            <a:off x="6985960" y="6445879"/>
            <a:ext cx="4982547" cy="307777"/>
          </a:xfrm>
          <a:prstGeom prst="rect">
            <a:avLst/>
          </a:prstGeom>
          <a:noFill/>
        </p:spPr>
        <p:txBody>
          <a:bodyPr wrap="square" rtlCol="0">
            <a:spAutoFit/>
          </a:bodyPr>
          <a:lstStyle/>
          <a:p>
            <a:pPr algn="r"/>
            <a:r>
              <a:rPr lang="ja-JP" altLang="en-US" sz="1400" dirty="0"/>
              <a:t>🄫医学書院</a:t>
            </a:r>
            <a:r>
              <a:rPr lang="en-US" altLang="ja-JP" sz="1400" dirty="0" smtClean="0"/>
              <a:t>2021</a:t>
            </a:r>
            <a:r>
              <a:rPr lang="ja-JP" altLang="en-US" sz="1400" dirty="0" smtClean="0"/>
              <a:t>　無断</a:t>
            </a:r>
            <a:r>
              <a:rPr lang="ja-JP" altLang="en-US" sz="1400" dirty="0"/>
              <a:t>複製禁止</a:t>
            </a:r>
            <a:endParaRPr kumimoji="1" lang="ja-JP" altLang="en-US" sz="1400" dirty="0"/>
          </a:p>
        </p:txBody>
      </p:sp>
    </p:spTree>
    <p:extLst>
      <p:ext uri="{BB962C8B-B14F-4D97-AF65-F5344CB8AC3E}">
        <p14:creationId xmlns:p14="http://schemas.microsoft.com/office/powerpoint/2010/main" val="240942474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1529</TotalTime>
  <Words>747</Words>
  <Application>Microsoft Office PowerPoint</Application>
  <PresentationFormat>ワイド画面</PresentationFormat>
  <Paragraphs>202</Paragraphs>
  <Slides>15</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15</vt:i4>
      </vt:variant>
    </vt:vector>
  </HeadingPairs>
  <TitlesOfParts>
    <vt:vector size="22" baseType="lpstr">
      <vt:lpstr>ＭＳ Ｐゴシック</vt:lpstr>
      <vt:lpstr>游ゴシック</vt:lpstr>
      <vt:lpstr>游ゴシック Light</vt:lpstr>
      <vt:lpstr>游ゴシック Medium</vt:lpstr>
      <vt:lpstr>Arial</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古平 聡</dc:creator>
  <cp:lastModifiedBy>医学書院</cp:lastModifiedBy>
  <cp:revision>86</cp:revision>
  <cp:lastPrinted>2021-08-16T10:36:28Z</cp:lastPrinted>
  <dcterms:created xsi:type="dcterms:W3CDTF">2021-05-12T01:42:48Z</dcterms:created>
  <dcterms:modified xsi:type="dcterms:W3CDTF">2021-10-06T02:04:10Z</dcterms:modified>
  <cp:contentStatus>最終版</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