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61" r:id="rId3"/>
    <p:sldId id="262" r:id="rId4"/>
    <p:sldId id="256" r:id="rId5"/>
    <p:sldId id="257" r:id="rId6"/>
    <p:sldId id="259" r:id="rId7"/>
    <p:sldId id="260" r:id="rId8"/>
    <p:sldId id="312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84" d="100"/>
          <a:sy n="84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2F93-CB87-430A-8B98-705763B6190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598-BDB7-4D78-8E4E-AF1882A29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9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2F93-CB87-430A-8B98-705763B6190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598-BDB7-4D78-8E4E-AF1882A29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77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2F93-CB87-430A-8B98-705763B6190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598-BDB7-4D78-8E4E-AF1882A29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92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2F93-CB87-430A-8B98-705763B6190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598-BDB7-4D78-8E4E-AF1882A29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52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2F93-CB87-430A-8B98-705763B6190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598-BDB7-4D78-8E4E-AF1882A29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20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2F93-CB87-430A-8B98-705763B6190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598-BDB7-4D78-8E4E-AF1882A29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69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2F93-CB87-430A-8B98-705763B6190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598-BDB7-4D78-8E4E-AF1882A29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68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2F93-CB87-430A-8B98-705763B6190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598-BDB7-4D78-8E4E-AF1882A29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92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2F93-CB87-430A-8B98-705763B6190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598-BDB7-4D78-8E4E-AF1882A29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361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2F93-CB87-430A-8B98-705763B6190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598-BDB7-4D78-8E4E-AF1882A29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13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2F93-CB87-430A-8B98-705763B6190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6598-BDB7-4D78-8E4E-AF1882A29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6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2F93-CB87-430A-8B98-705763B6190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6598-BDB7-4D78-8E4E-AF1882A29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F6AC1E-710D-45DB-A73A-9DDDA3AE8685}"/>
              </a:ext>
            </a:extLst>
          </p:cNvPr>
          <p:cNvSpPr txBox="1"/>
          <p:nvPr/>
        </p:nvSpPr>
        <p:spPr>
          <a:xfrm>
            <a:off x="2031968" y="2967335"/>
            <a:ext cx="8128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Ⅱ-14</a:t>
            </a:r>
            <a:r>
              <a:rPr kumimoji="1" lang="ja-JP" altLang="en-US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シリンジポンプ</a:t>
            </a:r>
            <a:endParaRPr kumimoji="1" lang="ja-JP" altLang="en-US" sz="54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40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709083" y="1825625"/>
            <a:ext cx="53869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輸液ポンプと同様に，指定さ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れた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一定の速度で薬液を持続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的に確実に投与する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未熟児や新生児などで，微量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の薬物を長時間にわたって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正確に投与したいときに使用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r>
              <a:rPr kumimoji="1"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	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>
          <a:xfrm>
            <a:off x="6301317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専用のシリンジを使用する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シリンジが正しくセットされ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ているか，必ず確認する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プライミングを行った際，シ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リンジと本体に隙間がないか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確認する</a:t>
            </a:r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1A6AE139-C0AA-46A6-A532-1C0B62AEAB27}"/>
              </a:ext>
            </a:extLst>
          </p:cNvPr>
          <p:cNvSpPr txBox="1">
            <a:spLocks/>
          </p:cNvSpPr>
          <p:nvPr/>
        </p:nvSpPr>
        <p:spPr bwMode="auto">
          <a:xfrm>
            <a:off x="609600" y="813594"/>
            <a:ext cx="538691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▶目的</a:t>
            </a:r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E632160A-DA17-4909-B3D2-E2096AC3472E}"/>
              </a:ext>
            </a:extLst>
          </p:cNvPr>
          <p:cNvSpPr txBox="1">
            <a:spLocks/>
          </p:cNvSpPr>
          <p:nvPr/>
        </p:nvSpPr>
        <p:spPr bwMode="auto">
          <a:xfrm>
            <a:off x="6172200" y="840379"/>
            <a:ext cx="538903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▶気をつけること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118781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シリンジポンプとは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71376" y="2353524"/>
            <a:ext cx="11249247" cy="215095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注射筒（シリンジ）を用いて微量の薬液を輸液するためのポンプ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設定した速度で，モータでシリンジを押すことにより送液する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主なアラーム機能には，シリンジ外れ，押し子外れ</a:t>
            </a:r>
            <a:r>
              <a:rPr kumimoji="1"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クラッチ外れ，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閉塞，残量，開始忘れ，バッテリアラームなどがある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57958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シリンジポンプの構造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0860" t="16667" r="20430" b="30287"/>
          <a:stretch/>
        </p:blipFill>
        <p:spPr>
          <a:xfrm>
            <a:off x="1269831" y="1472975"/>
            <a:ext cx="9652337" cy="419174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12188" t="25000" r="10207" b="68519"/>
          <a:stretch/>
        </p:blipFill>
        <p:spPr>
          <a:xfrm>
            <a:off x="2581274" y="5664717"/>
            <a:ext cx="7029450" cy="33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1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38200" y="211028"/>
            <a:ext cx="10515600" cy="904365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隙間が生じる箇所</a:t>
            </a:r>
          </a:p>
        </p:txBody>
      </p:sp>
      <p:sp>
        <p:nvSpPr>
          <p:cNvPr id="4" name="コンテンツ プレースホルダー 5">
            <a:extLst>
              <a:ext uri="{FF2B5EF4-FFF2-40B4-BE49-F238E27FC236}">
                <a16:creationId xmlns:a16="http://schemas.microsoft.com/office/drawing/2014/main" id="{5F1184B8-BB76-41AD-B7E6-4C1B407D4D08}"/>
              </a:ext>
            </a:extLst>
          </p:cNvPr>
          <p:cNvSpPr txBox="1">
            <a:spLocks/>
          </p:cNvSpPr>
          <p:nvPr/>
        </p:nvSpPr>
        <p:spPr>
          <a:xfrm>
            <a:off x="2212763" y="6159296"/>
            <a:ext cx="9602972" cy="5980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隙間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がないことを確認する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23230" t="22592" r="25833" b="18333"/>
          <a:stretch/>
        </p:blipFill>
        <p:spPr>
          <a:xfrm>
            <a:off x="2212763" y="997386"/>
            <a:ext cx="7766473" cy="506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6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38200" y="93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流量特性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A05B7C-FB48-41A5-AED3-3128E1096EBB}"/>
              </a:ext>
            </a:extLst>
          </p:cNvPr>
          <p:cNvSpPr txBox="1"/>
          <p:nvPr/>
        </p:nvSpPr>
        <p:spPr>
          <a:xfrm>
            <a:off x="376902" y="5902588"/>
            <a:ext cx="568809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投与開始後，設定した流量に安定するまでに多少時間がかかる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59679BE-8526-4965-A040-4EDCEDA25133}"/>
              </a:ext>
            </a:extLst>
          </p:cNvPr>
          <p:cNvSpPr txBox="1"/>
          <p:nvPr/>
        </p:nvSpPr>
        <p:spPr>
          <a:xfrm>
            <a:off x="6476289" y="5902588"/>
            <a:ext cx="48606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設定流量に達しても，多少の流量変動がある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4431A13-6676-4194-AF2C-F68F0377AB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8" t="21524" r="10000" b="26143"/>
          <a:stretch/>
        </p:blipFill>
        <p:spPr>
          <a:xfrm>
            <a:off x="293601" y="1036909"/>
            <a:ext cx="11593599" cy="4707592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2F0E028-DE25-4716-A8EA-8734843C0585}"/>
              </a:ext>
            </a:extLst>
          </p:cNvPr>
          <p:cNvCxnSpPr>
            <a:cxnSpLocks/>
          </p:cNvCxnSpPr>
          <p:nvPr/>
        </p:nvCxnSpPr>
        <p:spPr>
          <a:xfrm>
            <a:off x="6611815" y="3615397"/>
            <a:ext cx="4589585" cy="0"/>
          </a:xfrm>
          <a:prstGeom prst="line">
            <a:avLst/>
          </a:prstGeom>
          <a:ln>
            <a:solidFill>
              <a:srgbClr val="EF2FC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1206999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441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サイフォニング現象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9151FFC-838C-4B4B-8F23-1D002DA68C8B}"/>
              </a:ext>
            </a:extLst>
          </p:cNvPr>
          <p:cNvSpPr txBox="1">
            <a:spLocks/>
          </p:cNvSpPr>
          <p:nvPr/>
        </p:nvSpPr>
        <p:spPr>
          <a:xfrm>
            <a:off x="0" y="1787940"/>
            <a:ext cx="5181600" cy="3142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シリンジと押し子の固定が外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れた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時に，ポンプの位置が患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者より高いと，高低落差で薬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液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が急速に大量注入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される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シリンジを確実にセットし，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防ぐ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5764" t="21975" r="17917" b="11358"/>
          <a:stretch/>
        </p:blipFill>
        <p:spPr>
          <a:xfrm>
            <a:off x="5418776" y="1765087"/>
            <a:ext cx="6447015" cy="42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8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5CA4827-31CD-43FB-8837-7E49158FA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21" y="2318696"/>
            <a:ext cx="11626155" cy="2867721"/>
          </a:xfrm>
          <a:prstGeom prst="rect">
            <a:avLst/>
          </a:prstGeom>
        </p:spPr>
      </p:pic>
      <p:sp>
        <p:nvSpPr>
          <p:cNvPr id="4" name="タイトル 4">
            <a:extLst>
              <a:ext uri="{FF2B5EF4-FFF2-40B4-BE49-F238E27FC236}">
                <a16:creationId xmlns:a16="http://schemas.microsoft.com/office/drawing/2014/main" id="{FB98D892-8902-47E9-BFBD-0BCB059FEE6A}"/>
              </a:ext>
            </a:extLst>
          </p:cNvPr>
          <p:cNvSpPr txBox="1">
            <a:spLocks/>
          </p:cNvSpPr>
          <p:nvPr/>
        </p:nvSpPr>
        <p:spPr>
          <a:xfrm>
            <a:off x="838199" y="1032162"/>
            <a:ext cx="10515600" cy="55501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トラブル対応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91089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168</Words>
  <Application>Microsoft Office PowerPoint</Application>
  <PresentationFormat>ワイド画面</PresentationFormat>
  <Paragraphs>42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游ゴシック</vt:lpstr>
      <vt:lpstr>游ゴシック Light</vt:lpstr>
      <vt:lpstr>游ゴシック Medium</vt:lpstr>
      <vt:lpstr>Arial</vt:lpstr>
      <vt:lpstr>Office テーマ</vt:lpstr>
      <vt:lpstr>PowerPoint プレゼンテーション</vt:lpstr>
      <vt:lpstr>PowerPoint プレゼンテーション</vt:lpstr>
      <vt:lpstr>シリンジポンプとは</vt:lpstr>
      <vt:lpstr>シリンジポンプの構造</vt:lpstr>
      <vt:lpstr>隙間が生じる箇所</vt:lpstr>
      <vt:lpstr>流量特性</vt:lpstr>
      <vt:lpstr>サイフォニング現象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大石橋 拓也</dc:creator>
  <cp:lastModifiedBy>医学書院</cp:lastModifiedBy>
  <cp:revision>21</cp:revision>
  <dcterms:created xsi:type="dcterms:W3CDTF">2021-05-04T03:28:49Z</dcterms:created>
  <dcterms:modified xsi:type="dcterms:W3CDTF">2021-10-06T02:02:19Z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