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11"/>
  </p:handoutMasterIdLst>
  <p:sldIdLst>
    <p:sldId id="312" r:id="rId3"/>
    <p:sldId id="303" r:id="rId4"/>
    <p:sldId id="304" r:id="rId5"/>
    <p:sldId id="259" r:id="rId6"/>
    <p:sldId id="260" r:id="rId7"/>
    <p:sldId id="305" r:id="rId8"/>
    <p:sldId id="261" r:id="rId9"/>
    <p:sldId id="262" r:id="rId10"/>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84" d="100"/>
          <a:sy n="84" d="100"/>
        </p:scale>
        <p:origin x="34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4" y="0"/>
            <a:ext cx="4306737" cy="341393"/>
          </a:xfrm>
          <a:prstGeom prst="rect">
            <a:avLst/>
          </a:prstGeom>
        </p:spPr>
        <p:txBody>
          <a:bodyPr vert="horz" lIns="91440" tIns="45720" rIns="91440" bIns="45720" rtlCol="0"/>
          <a:lstStyle>
            <a:lvl1pPr algn="r">
              <a:defRPr sz="1200"/>
            </a:lvl1pPr>
          </a:lstStyle>
          <a:p>
            <a:fld id="{4A8BE973-05FB-4B6C-AEA8-8F6BC71FFA73}" type="datetimeFigureOut">
              <a:rPr kumimoji="1" lang="ja-JP" altLang="en-US" smtClean="0"/>
              <a:t>2021/10/6</a:t>
            </a:fld>
            <a:endParaRPr kumimoji="1" lang="ja-JP" altLang="en-US"/>
          </a:p>
        </p:txBody>
      </p:sp>
      <p:sp>
        <p:nvSpPr>
          <p:cNvPr id="4" name="フッター プレースホルダー 3"/>
          <p:cNvSpPr>
            <a:spLocks noGrp="1"/>
          </p:cNvSpPr>
          <p:nvPr>
            <p:ph type="ftr" sz="quarter" idx="2"/>
          </p:nvPr>
        </p:nvSpPr>
        <p:spPr>
          <a:xfrm>
            <a:off x="1" y="6465807"/>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4" y="6465807"/>
            <a:ext cx="4306737" cy="341393"/>
          </a:xfrm>
          <a:prstGeom prst="rect">
            <a:avLst/>
          </a:prstGeom>
        </p:spPr>
        <p:txBody>
          <a:bodyPr vert="horz" lIns="91440" tIns="45720" rIns="91440" bIns="45720" rtlCol="0" anchor="b"/>
          <a:lstStyle>
            <a:lvl1pPr algn="r">
              <a:defRPr sz="1200"/>
            </a:lvl1pPr>
          </a:lstStyle>
          <a:p>
            <a:fld id="{3946AAF0-833D-46AB-9149-123F1FF73688}" type="slidenum">
              <a:rPr kumimoji="1" lang="ja-JP" altLang="en-US" smtClean="0"/>
              <a:t>‹#›</a:t>
            </a:fld>
            <a:endParaRPr kumimoji="1" lang="ja-JP" altLang="en-US"/>
          </a:p>
        </p:txBody>
      </p:sp>
    </p:spTree>
    <p:extLst>
      <p:ext uri="{BB962C8B-B14F-4D97-AF65-F5344CB8AC3E}">
        <p14:creationId xmlns:p14="http://schemas.microsoft.com/office/powerpoint/2010/main" val="25330718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74B820F-490C-43CB-9447-6B4EB31EEE27}" type="datetimeFigureOut">
              <a:rPr kumimoji="1" lang="ja-JP" altLang="en-US" smtClean="0"/>
              <a:t>2021/10/6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859094-7619-4B7D-8499-4229DD4AA69C}" type="slidenum">
              <a:rPr kumimoji="1" lang="ja-JP" altLang="en-US" smtClean="0"/>
              <a:t>‹#›</a:t>
            </a:fld>
            <a:endParaRPr kumimoji="1" lang="ja-JP" altLang="en-US"/>
          </a:p>
        </p:txBody>
      </p:sp>
    </p:spTree>
    <p:extLst>
      <p:ext uri="{BB962C8B-B14F-4D97-AF65-F5344CB8AC3E}">
        <p14:creationId xmlns:p14="http://schemas.microsoft.com/office/powerpoint/2010/main" val="402197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4B820F-490C-43CB-9447-6B4EB31EEE27}" type="datetimeFigureOut">
              <a:rPr kumimoji="1" lang="ja-JP" altLang="en-US" smtClean="0"/>
              <a:t>2021/10/6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859094-7619-4B7D-8499-4229DD4AA69C}" type="slidenum">
              <a:rPr kumimoji="1" lang="ja-JP" altLang="en-US" smtClean="0"/>
              <a:t>‹#›</a:t>
            </a:fld>
            <a:endParaRPr kumimoji="1" lang="ja-JP" altLang="en-US"/>
          </a:p>
        </p:txBody>
      </p:sp>
    </p:spTree>
    <p:extLst>
      <p:ext uri="{BB962C8B-B14F-4D97-AF65-F5344CB8AC3E}">
        <p14:creationId xmlns:p14="http://schemas.microsoft.com/office/powerpoint/2010/main" val="175140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4B820F-490C-43CB-9447-6B4EB31EEE27}" type="datetimeFigureOut">
              <a:rPr kumimoji="1" lang="ja-JP" altLang="en-US" smtClean="0"/>
              <a:t>2021/10/6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859094-7619-4B7D-8499-4229DD4AA69C}" type="slidenum">
              <a:rPr kumimoji="1" lang="ja-JP" altLang="en-US" smtClean="0"/>
              <a:t>‹#›</a:t>
            </a:fld>
            <a:endParaRPr kumimoji="1" lang="ja-JP" altLang="en-US"/>
          </a:p>
        </p:txBody>
      </p:sp>
    </p:spTree>
    <p:extLst>
      <p:ext uri="{BB962C8B-B14F-4D97-AF65-F5344CB8AC3E}">
        <p14:creationId xmlns:p14="http://schemas.microsoft.com/office/powerpoint/2010/main" val="4132587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8C0BCFDD-5587-408B-ADAF-4D23F871EB2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7FB3642-5102-4023-B805-CA2CA04978B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91A8610-C608-4F5C-ADB7-82ECA808F246}"/>
              </a:ext>
            </a:extLst>
          </p:cNvPr>
          <p:cNvSpPr>
            <a:spLocks noGrp="1" noChangeArrowheads="1"/>
          </p:cNvSpPr>
          <p:nvPr>
            <p:ph type="sldNum" sz="quarter" idx="12"/>
          </p:nvPr>
        </p:nvSpPr>
        <p:spPr>
          <a:ln/>
        </p:spPr>
        <p:txBody>
          <a:bodyPr/>
          <a:lstStyle>
            <a:lvl1pPr>
              <a:defRPr/>
            </a:lvl1pPr>
          </a:lstStyle>
          <a:p>
            <a:fld id="{071DD1B3-F1BB-4981-8C62-D8DF0C9521AA}" type="slidenum">
              <a:rPr lang="en-US" altLang="ja-JP"/>
              <a:pPr/>
              <a:t>‹#›</a:t>
            </a:fld>
            <a:endParaRPr lang="en-US" altLang="ja-JP"/>
          </a:p>
        </p:txBody>
      </p:sp>
    </p:spTree>
    <p:extLst>
      <p:ext uri="{BB962C8B-B14F-4D97-AF65-F5344CB8AC3E}">
        <p14:creationId xmlns:p14="http://schemas.microsoft.com/office/powerpoint/2010/main" val="263091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4CA8296-3AE7-4A72-8D40-47EDE8945AB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47A5532-F851-4411-B0C4-F52C502BB58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B773242-FE51-403C-BBE4-9F622E15EDDD}"/>
              </a:ext>
            </a:extLst>
          </p:cNvPr>
          <p:cNvSpPr>
            <a:spLocks noGrp="1" noChangeArrowheads="1"/>
          </p:cNvSpPr>
          <p:nvPr>
            <p:ph type="sldNum" sz="quarter" idx="12"/>
          </p:nvPr>
        </p:nvSpPr>
        <p:spPr>
          <a:ln/>
        </p:spPr>
        <p:txBody>
          <a:bodyPr/>
          <a:lstStyle>
            <a:lvl1pPr>
              <a:defRPr/>
            </a:lvl1pPr>
          </a:lstStyle>
          <a:p>
            <a:fld id="{0397ED7F-D328-480D-BE28-CD92210CD05D}" type="slidenum">
              <a:rPr lang="en-US" altLang="ja-JP"/>
              <a:pPr/>
              <a:t>‹#›</a:t>
            </a:fld>
            <a:endParaRPr lang="en-US" altLang="ja-JP"/>
          </a:p>
        </p:txBody>
      </p:sp>
    </p:spTree>
    <p:extLst>
      <p:ext uri="{BB962C8B-B14F-4D97-AF65-F5344CB8AC3E}">
        <p14:creationId xmlns:p14="http://schemas.microsoft.com/office/powerpoint/2010/main" val="235012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EFD1DACF-D925-430A-BCC0-F208B2AE848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1885CE5-4FC9-4CB1-9F16-C90AF9AB15E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1ECA638-4E5A-42F9-92C1-F8CE1BEDD187}"/>
              </a:ext>
            </a:extLst>
          </p:cNvPr>
          <p:cNvSpPr>
            <a:spLocks noGrp="1" noChangeArrowheads="1"/>
          </p:cNvSpPr>
          <p:nvPr>
            <p:ph type="sldNum" sz="quarter" idx="12"/>
          </p:nvPr>
        </p:nvSpPr>
        <p:spPr>
          <a:ln/>
        </p:spPr>
        <p:txBody>
          <a:bodyPr/>
          <a:lstStyle>
            <a:lvl1pPr>
              <a:defRPr/>
            </a:lvl1pPr>
          </a:lstStyle>
          <a:p>
            <a:fld id="{2D5F2505-C728-4C8C-A93D-476976EAEB93}" type="slidenum">
              <a:rPr lang="en-US" altLang="ja-JP"/>
              <a:pPr/>
              <a:t>‹#›</a:t>
            </a:fld>
            <a:endParaRPr lang="en-US" altLang="ja-JP"/>
          </a:p>
        </p:txBody>
      </p:sp>
    </p:spTree>
    <p:extLst>
      <p:ext uri="{BB962C8B-B14F-4D97-AF65-F5344CB8AC3E}">
        <p14:creationId xmlns:p14="http://schemas.microsoft.com/office/powerpoint/2010/main" val="4192013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4C98834D-0A65-4DD0-8E73-591F25A101F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637FA36-0DCD-42CD-8554-C5926DF69E8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D89B62E-ADEE-4A83-B6D8-1B83E1C2DD4A}"/>
              </a:ext>
            </a:extLst>
          </p:cNvPr>
          <p:cNvSpPr>
            <a:spLocks noGrp="1" noChangeArrowheads="1"/>
          </p:cNvSpPr>
          <p:nvPr>
            <p:ph type="sldNum" sz="quarter" idx="12"/>
          </p:nvPr>
        </p:nvSpPr>
        <p:spPr>
          <a:ln/>
        </p:spPr>
        <p:txBody>
          <a:bodyPr/>
          <a:lstStyle>
            <a:lvl1pPr>
              <a:defRPr/>
            </a:lvl1pPr>
          </a:lstStyle>
          <a:p>
            <a:fld id="{40FCE7F5-11DB-42EB-B6A2-6AC75DFAA668}" type="slidenum">
              <a:rPr lang="en-US" altLang="ja-JP"/>
              <a:pPr/>
              <a:t>‹#›</a:t>
            </a:fld>
            <a:endParaRPr lang="en-US" altLang="ja-JP"/>
          </a:p>
        </p:txBody>
      </p:sp>
    </p:spTree>
    <p:extLst>
      <p:ext uri="{BB962C8B-B14F-4D97-AF65-F5344CB8AC3E}">
        <p14:creationId xmlns:p14="http://schemas.microsoft.com/office/powerpoint/2010/main" val="44329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57D8985A-5355-49B4-B069-FC414E86B6E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10FF31B1-D1EE-4E78-87C8-F32C29754C9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BD1B1381-8488-4C0E-8AC4-B79BA08276FD}"/>
              </a:ext>
            </a:extLst>
          </p:cNvPr>
          <p:cNvSpPr>
            <a:spLocks noGrp="1" noChangeArrowheads="1"/>
          </p:cNvSpPr>
          <p:nvPr>
            <p:ph type="sldNum" sz="quarter" idx="12"/>
          </p:nvPr>
        </p:nvSpPr>
        <p:spPr>
          <a:ln/>
        </p:spPr>
        <p:txBody>
          <a:bodyPr/>
          <a:lstStyle>
            <a:lvl1pPr>
              <a:defRPr/>
            </a:lvl1pPr>
          </a:lstStyle>
          <a:p>
            <a:fld id="{83BBC6D4-17E5-47AE-B566-5A8F008C2DD6}" type="slidenum">
              <a:rPr lang="en-US" altLang="ja-JP"/>
              <a:pPr/>
              <a:t>‹#›</a:t>
            </a:fld>
            <a:endParaRPr lang="en-US" altLang="ja-JP"/>
          </a:p>
        </p:txBody>
      </p:sp>
    </p:spTree>
    <p:extLst>
      <p:ext uri="{BB962C8B-B14F-4D97-AF65-F5344CB8AC3E}">
        <p14:creationId xmlns:p14="http://schemas.microsoft.com/office/powerpoint/2010/main" val="3996721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3F60554A-B1C3-45C2-AD2D-B2A9917CAAA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3AD88705-8D41-4AFB-8B06-EF04C3F88B0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0DF63DB1-0735-4BDF-AE32-ED4FDFAB0019}"/>
              </a:ext>
            </a:extLst>
          </p:cNvPr>
          <p:cNvSpPr>
            <a:spLocks noGrp="1" noChangeArrowheads="1"/>
          </p:cNvSpPr>
          <p:nvPr>
            <p:ph type="sldNum" sz="quarter" idx="12"/>
          </p:nvPr>
        </p:nvSpPr>
        <p:spPr>
          <a:ln/>
        </p:spPr>
        <p:txBody>
          <a:bodyPr/>
          <a:lstStyle>
            <a:lvl1pPr>
              <a:defRPr/>
            </a:lvl1pPr>
          </a:lstStyle>
          <a:p>
            <a:fld id="{9E3F65A8-8346-4082-85EB-27BF5CAE5C8C}" type="slidenum">
              <a:rPr lang="en-US" altLang="ja-JP"/>
              <a:pPr/>
              <a:t>‹#›</a:t>
            </a:fld>
            <a:endParaRPr lang="en-US" altLang="ja-JP"/>
          </a:p>
        </p:txBody>
      </p:sp>
    </p:spTree>
    <p:extLst>
      <p:ext uri="{BB962C8B-B14F-4D97-AF65-F5344CB8AC3E}">
        <p14:creationId xmlns:p14="http://schemas.microsoft.com/office/powerpoint/2010/main" val="1693066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42987A-36A1-4504-B6B5-B94A844681A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F47FA818-6A24-4B21-A753-00EEC4943DB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D972A729-3DA6-4C84-B0D0-582C85F66521}"/>
              </a:ext>
            </a:extLst>
          </p:cNvPr>
          <p:cNvSpPr>
            <a:spLocks noGrp="1" noChangeArrowheads="1"/>
          </p:cNvSpPr>
          <p:nvPr>
            <p:ph type="sldNum" sz="quarter" idx="12"/>
          </p:nvPr>
        </p:nvSpPr>
        <p:spPr>
          <a:ln/>
        </p:spPr>
        <p:txBody>
          <a:bodyPr/>
          <a:lstStyle>
            <a:lvl1pPr>
              <a:defRPr/>
            </a:lvl1pPr>
          </a:lstStyle>
          <a:p>
            <a:fld id="{1B2453AB-6927-4226-B380-D4B664EB0029}" type="slidenum">
              <a:rPr lang="en-US" altLang="ja-JP"/>
              <a:pPr/>
              <a:t>‹#›</a:t>
            </a:fld>
            <a:endParaRPr lang="en-US" altLang="ja-JP"/>
          </a:p>
        </p:txBody>
      </p:sp>
    </p:spTree>
    <p:extLst>
      <p:ext uri="{BB962C8B-B14F-4D97-AF65-F5344CB8AC3E}">
        <p14:creationId xmlns:p14="http://schemas.microsoft.com/office/powerpoint/2010/main" val="2197622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F2924691-1E8F-454A-974E-FEF3B557E54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DD56CEA9-C0C8-479E-971E-308817D244D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42CB18C-4BCB-4379-9211-E24E1086F606}"/>
              </a:ext>
            </a:extLst>
          </p:cNvPr>
          <p:cNvSpPr>
            <a:spLocks noGrp="1" noChangeArrowheads="1"/>
          </p:cNvSpPr>
          <p:nvPr>
            <p:ph type="sldNum" sz="quarter" idx="12"/>
          </p:nvPr>
        </p:nvSpPr>
        <p:spPr>
          <a:ln/>
        </p:spPr>
        <p:txBody>
          <a:bodyPr/>
          <a:lstStyle>
            <a:lvl1pPr>
              <a:defRPr/>
            </a:lvl1pPr>
          </a:lstStyle>
          <a:p>
            <a:fld id="{39A1AE76-60F2-4A28-9D4E-CDF7AB032BC3}" type="slidenum">
              <a:rPr lang="en-US" altLang="ja-JP"/>
              <a:pPr/>
              <a:t>‹#›</a:t>
            </a:fld>
            <a:endParaRPr lang="en-US" altLang="ja-JP"/>
          </a:p>
        </p:txBody>
      </p:sp>
    </p:spTree>
    <p:extLst>
      <p:ext uri="{BB962C8B-B14F-4D97-AF65-F5344CB8AC3E}">
        <p14:creationId xmlns:p14="http://schemas.microsoft.com/office/powerpoint/2010/main" val="280395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4B820F-490C-43CB-9447-6B4EB31EEE27}" type="datetimeFigureOut">
              <a:rPr kumimoji="1" lang="ja-JP" altLang="en-US" smtClean="0"/>
              <a:t>2021/10/6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859094-7619-4B7D-8499-4229DD4AA69C}" type="slidenum">
              <a:rPr kumimoji="1" lang="ja-JP" altLang="en-US" smtClean="0"/>
              <a:t>‹#›</a:t>
            </a:fld>
            <a:endParaRPr kumimoji="1" lang="ja-JP" altLang="en-US"/>
          </a:p>
        </p:txBody>
      </p:sp>
    </p:spTree>
    <p:extLst>
      <p:ext uri="{BB962C8B-B14F-4D97-AF65-F5344CB8AC3E}">
        <p14:creationId xmlns:p14="http://schemas.microsoft.com/office/powerpoint/2010/main" val="4192223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32C8CEA7-79C2-409F-8767-ED55DA0C989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72201992-1C5D-4ED9-AB62-DDAC999B6A7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FF676F2-CF6B-4786-851F-E2CB75FB7176}"/>
              </a:ext>
            </a:extLst>
          </p:cNvPr>
          <p:cNvSpPr>
            <a:spLocks noGrp="1" noChangeArrowheads="1"/>
          </p:cNvSpPr>
          <p:nvPr>
            <p:ph type="sldNum" sz="quarter" idx="12"/>
          </p:nvPr>
        </p:nvSpPr>
        <p:spPr>
          <a:ln/>
        </p:spPr>
        <p:txBody>
          <a:bodyPr/>
          <a:lstStyle>
            <a:lvl1pPr>
              <a:defRPr/>
            </a:lvl1pPr>
          </a:lstStyle>
          <a:p>
            <a:fld id="{17DF3E34-352F-4E7C-BFBF-E24FF518399E}" type="slidenum">
              <a:rPr lang="en-US" altLang="ja-JP"/>
              <a:pPr/>
              <a:t>‹#›</a:t>
            </a:fld>
            <a:endParaRPr lang="en-US" altLang="ja-JP"/>
          </a:p>
        </p:txBody>
      </p:sp>
    </p:spTree>
    <p:extLst>
      <p:ext uri="{BB962C8B-B14F-4D97-AF65-F5344CB8AC3E}">
        <p14:creationId xmlns:p14="http://schemas.microsoft.com/office/powerpoint/2010/main" val="2613249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725D2D31-35C1-4956-A268-F8B9E059412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454DB81-8600-4A7B-B25D-625858CC432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70AB7445-6DEA-456D-863F-87F6919AB223}"/>
              </a:ext>
            </a:extLst>
          </p:cNvPr>
          <p:cNvSpPr>
            <a:spLocks noGrp="1" noChangeArrowheads="1"/>
          </p:cNvSpPr>
          <p:nvPr>
            <p:ph type="sldNum" sz="quarter" idx="12"/>
          </p:nvPr>
        </p:nvSpPr>
        <p:spPr>
          <a:ln/>
        </p:spPr>
        <p:txBody>
          <a:bodyPr/>
          <a:lstStyle>
            <a:lvl1pPr>
              <a:defRPr/>
            </a:lvl1pPr>
          </a:lstStyle>
          <a:p>
            <a:fld id="{7E6BAEF4-861F-409F-ACA9-B244852E45FC}" type="slidenum">
              <a:rPr lang="en-US" altLang="ja-JP"/>
              <a:pPr/>
              <a:t>‹#›</a:t>
            </a:fld>
            <a:endParaRPr lang="en-US" altLang="ja-JP"/>
          </a:p>
        </p:txBody>
      </p:sp>
    </p:spTree>
    <p:extLst>
      <p:ext uri="{BB962C8B-B14F-4D97-AF65-F5344CB8AC3E}">
        <p14:creationId xmlns:p14="http://schemas.microsoft.com/office/powerpoint/2010/main" val="2783484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1B3B0EB-D264-447B-8F07-5F5B91FCC03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CB1C93DA-20A2-49E7-A8BF-C7B9AEF1A6C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A01CC84-701C-4D2B-A99A-D83D24946FA0}"/>
              </a:ext>
            </a:extLst>
          </p:cNvPr>
          <p:cNvSpPr>
            <a:spLocks noGrp="1" noChangeArrowheads="1"/>
          </p:cNvSpPr>
          <p:nvPr>
            <p:ph type="sldNum" sz="quarter" idx="12"/>
          </p:nvPr>
        </p:nvSpPr>
        <p:spPr>
          <a:ln/>
        </p:spPr>
        <p:txBody>
          <a:bodyPr/>
          <a:lstStyle>
            <a:lvl1pPr>
              <a:defRPr/>
            </a:lvl1pPr>
          </a:lstStyle>
          <a:p>
            <a:fld id="{ECDA2C1A-656A-4320-BF96-1AF16403A891}" type="slidenum">
              <a:rPr lang="en-US" altLang="ja-JP"/>
              <a:pPr/>
              <a:t>‹#›</a:t>
            </a:fld>
            <a:endParaRPr lang="en-US" altLang="ja-JP"/>
          </a:p>
        </p:txBody>
      </p:sp>
    </p:spTree>
    <p:extLst>
      <p:ext uri="{BB962C8B-B14F-4D97-AF65-F5344CB8AC3E}">
        <p14:creationId xmlns:p14="http://schemas.microsoft.com/office/powerpoint/2010/main" val="1404825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914400" y="1981200"/>
            <a:ext cx="10363200" cy="4114800"/>
          </a:xfrm>
        </p:spPr>
        <p:txBody>
          <a:bodyPr/>
          <a:lstStyle/>
          <a:p>
            <a:pPr lvl="0"/>
            <a:endParaRPr lang="ja-JP" altLang="en-US" noProof="0"/>
          </a:p>
        </p:txBody>
      </p:sp>
      <p:sp>
        <p:nvSpPr>
          <p:cNvPr id="4" name="Rectangle 4">
            <a:extLst>
              <a:ext uri="{FF2B5EF4-FFF2-40B4-BE49-F238E27FC236}">
                <a16:creationId xmlns:a16="http://schemas.microsoft.com/office/drawing/2014/main" id="{D18F95CA-6372-4890-AE78-99F04428070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86C51B0-7752-4539-8EC2-A6EF03D3587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FD59EC6-1108-4FFF-8B42-68BB28D9B3EB}"/>
              </a:ext>
            </a:extLst>
          </p:cNvPr>
          <p:cNvSpPr>
            <a:spLocks noGrp="1" noChangeArrowheads="1"/>
          </p:cNvSpPr>
          <p:nvPr>
            <p:ph type="sldNum" sz="quarter" idx="12"/>
          </p:nvPr>
        </p:nvSpPr>
        <p:spPr>
          <a:ln/>
        </p:spPr>
        <p:txBody>
          <a:bodyPr/>
          <a:lstStyle>
            <a:lvl1pPr>
              <a:defRPr/>
            </a:lvl1pPr>
          </a:lstStyle>
          <a:p>
            <a:fld id="{E15FF56D-A9AB-4A49-BF52-5A10E91B41C6}" type="slidenum">
              <a:rPr lang="en-US" altLang="ja-JP"/>
              <a:pPr/>
              <a:t>‹#›</a:t>
            </a:fld>
            <a:endParaRPr lang="en-US" altLang="ja-JP"/>
          </a:p>
        </p:txBody>
      </p:sp>
    </p:spTree>
    <p:extLst>
      <p:ext uri="{BB962C8B-B14F-4D97-AF65-F5344CB8AC3E}">
        <p14:creationId xmlns:p14="http://schemas.microsoft.com/office/powerpoint/2010/main" val="272983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74B820F-490C-43CB-9447-6B4EB31EEE27}" type="datetimeFigureOut">
              <a:rPr kumimoji="1" lang="ja-JP" altLang="en-US" smtClean="0"/>
              <a:t>2021/10/6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859094-7619-4B7D-8499-4229DD4AA69C}" type="slidenum">
              <a:rPr kumimoji="1" lang="ja-JP" altLang="en-US" smtClean="0"/>
              <a:t>‹#›</a:t>
            </a:fld>
            <a:endParaRPr kumimoji="1" lang="ja-JP" altLang="en-US"/>
          </a:p>
        </p:txBody>
      </p:sp>
    </p:spTree>
    <p:extLst>
      <p:ext uri="{BB962C8B-B14F-4D97-AF65-F5344CB8AC3E}">
        <p14:creationId xmlns:p14="http://schemas.microsoft.com/office/powerpoint/2010/main" val="24873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74B820F-490C-43CB-9447-6B4EB31EEE27}" type="datetimeFigureOut">
              <a:rPr kumimoji="1" lang="ja-JP" altLang="en-US" smtClean="0"/>
              <a:t>2021/10/6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859094-7619-4B7D-8499-4229DD4AA69C}" type="slidenum">
              <a:rPr kumimoji="1" lang="ja-JP" altLang="en-US" smtClean="0"/>
              <a:t>‹#›</a:t>
            </a:fld>
            <a:endParaRPr kumimoji="1" lang="ja-JP" altLang="en-US"/>
          </a:p>
        </p:txBody>
      </p:sp>
    </p:spTree>
    <p:extLst>
      <p:ext uri="{BB962C8B-B14F-4D97-AF65-F5344CB8AC3E}">
        <p14:creationId xmlns:p14="http://schemas.microsoft.com/office/powerpoint/2010/main" val="279283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74B820F-490C-43CB-9447-6B4EB31EEE27}" type="datetimeFigureOut">
              <a:rPr kumimoji="1" lang="ja-JP" altLang="en-US" smtClean="0"/>
              <a:t>2021/10/6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6859094-7619-4B7D-8499-4229DD4AA69C}" type="slidenum">
              <a:rPr kumimoji="1" lang="ja-JP" altLang="en-US" smtClean="0"/>
              <a:t>‹#›</a:t>
            </a:fld>
            <a:endParaRPr kumimoji="1" lang="ja-JP" altLang="en-US"/>
          </a:p>
        </p:txBody>
      </p:sp>
    </p:spTree>
    <p:extLst>
      <p:ext uri="{BB962C8B-B14F-4D97-AF65-F5344CB8AC3E}">
        <p14:creationId xmlns:p14="http://schemas.microsoft.com/office/powerpoint/2010/main" val="171264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74B820F-490C-43CB-9447-6B4EB31EEE27}" type="datetimeFigureOut">
              <a:rPr kumimoji="1" lang="ja-JP" altLang="en-US" smtClean="0"/>
              <a:t>2021/10/6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6859094-7619-4B7D-8499-4229DD4AA69C}" type="slidenum">
              <a:rPr kumimoji="1" lang="ja-JP" altLang="en-US" smtClean="0"/>
              <a:t>‹#›</a:t>
            </a:fld>
            <a:endParaRPr kumimoji="1" lang="ja-JP" altLang="en-US"/>
          </a:p>
        </p:txBody>
      </p:sp>
    </p:spTree>
    <p:extLst>
      <p:ext uri="{BB962C8B-B14F-4D97-AF65-F5344CB8AC3E}">
        <p14:creationId xmlns:p14="http://schemas.microsoft.com/office/powerpoint/2010/main" val="282912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74B820F-490C-43CB-9447-6B4EB31EEE27}" type="datetimeFigureOut">
              <a:rPr kumimoji="1" lang="ja-JP" altLang="en-US" smtClean="0"/>
              <a:t>2021/10/6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6859094-7619-4B7D-8499-4229DD4AA69C}" type="slidenum">
              <a:rPr kumimoji="1" lang="ja-JP" altLang="en-US" smtClean="0"/>
              <a:t>‹#›</a:t>
            </a:fld>
            <a:endParaRPr kumimoji="1" lang="ja-JP" altLang="en-US"/>
          </a:p>
        </p:txBody>
      </p:sp>
    </p:spTree>
    <p:extLst>
      <p:ext uri="{BB962C8B-B14F-4D97-AF65-F5344CB8AC3E}">
        <p14:creationId xmlns:p14="http://schemas.microsoft.com/office/powerpoint/2010/main" val="134084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74B820F-490C-43CB-9447-6B4EB31EEE27}" type="datetimeFigureOut">
              <a:rPr kumimoji="1" lang="ja-JP" altLang="en-US" smtClean="0"/>
              <a:t>2021/10/6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859094-7619-4B7D-8499-4229DD4AA69C}" type="slidenum">
              <a:rPr kumimoji="1" lang="ja-JP" altLang="en-US" smtClean="0"/>
              <a:t>‹#›</a:t>
            </a:fld>
            <a:endParaRPr kumimoji="1" lang="ja-JP" altLang="en-US"/>
          </a:p>
        </p:txBody>
      </p:sp>
    </p:spTree>
    <p:extLst>
      <p:ext uri="{BB962C8B-B14F-4D97-AF65-F5344CB8AC3E}">
        <p14:creationId xmlns:p14="http://schemas.microsoft.com/office/powerpoint/2010/main" val="1285803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74B820F-490C-43CB-9447-6B4EB31EEE27}" type="datetimeFigureOut">
              <a:rPr kumimoji="1" lang="ja-JP" altLang="en-US" smtClean="0"/>
              <a:t>2021/10/6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859094-7619-4B7D-8499-4229DD4AA69C}" type="slidenum">
              <a:rPr kumimoji="1" lang="ja-JP" altLang="en-US" smtClean="0"/>
              <a:t>‹#›</a:t>
            </a:fld>
            <a:endParaRPr kumimoji="1" lang="ja-JP" altLang="en-US"/>
          </a:p>
        </p:txBody>
      </p:sp>
    </p:spTree>
    <p:extLst>
      <p:ext uri="{BB962C8B-B14F-4D97-AF65-F5344CB8AC3E}">
        <p14:creationId xmlns:p14="http://schemas.microsoft.com/office/powerpoint/2010/main" val="107945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B820F-490C-43CB-9447-6B4EB31EEE27}" type="datetimeFigureOut">
              <a:rPr kumimoji="1" lang="ja-JP" altLang="en-US" smtClean="0"/>
              <a:t>2021/10/6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59094-7619-4B7D-8499-4229DD4AA69C}" type="slidenum">
              <a:rPr kumimoji="1" lang="ja-JP" altLang="en-US" smtClean="0"/>
              <a:t>‹#›</a:t>
            </a:fld>
            <a:endParaRPr kumimoji="1" lang="ja-JP" altLang="en-US"/>
          </a:p>
        </p:txBody>
      </p:sp>
    </p:spTree>
    <p:extLst>
      <p:ext uri="{BB962C8B-B14F-4D97-AF65-F5344CB8AC3E}">
        <p14:creationId xmlns:p14="http://schemas.microsoft.com/office/powerpoint/2010/main" val="529008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BC18010-24E3-445E-A40F-19879D942FBB}"/>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DF628031-AC0E-4513-A49D-642B9B73380D}"/>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E9E30DEE-411A-41DD-915F-E61CB0E78C0D}"/>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ja-JP"/>
          </a:p>
        </p:txBody>
      </p:sp>
      <p:sp>
        <p:nvSpPr>
          <p:cNvPr id="1029" name="Rectangle 5">
            <a:extLst>
              <a:ext uri="{FF2B5EF4-FFF2-40B4-BE49-F238E27FC236}">
                <a16:creationId xmlns:a16="http://schemas.microsoft.com/office/drawing/2014/main" id="{8DA745F2-1454-4778-BEFE-6D916A7E17B3}"/>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p>
        </p:txBody>
      </p:sp>
      <p:sp>
        <p:nvSpPr>
          <p:cNvPr id="1030" name="Rectangle 6">
            <a:extLst>
              <a:ext uri="{FF2B5EF4-FFF2-40B4-BE49-F238E27FC236}">
                <a16:creationId xmlns:a16="http://schemas.microsoft.com/office/drawing/2014/main" id="{2295ED45-0038-4399-81C4-0F44519CED2F}"/>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1D351B6E-EECC-4ECD-A796-CCBA392261E0}" type="slidenum">
              <a:rPr lang="en-US" altLang="ja-JP"/>
              <a:pPr/>
              <a:t>‹#›</a:t>
            </a:fld>
            <a:endParaRPr lang="en-US" altLang="ja-JP"/>
          </a:p>
        </p:txBody>
      </p:sp>
    </p:spTree>
    <p:extLst>
      <p:ext uri="{BB962C8B-B14F-4D97-AF65-F5344CB8AC3E}">
        <p14:creationId xmlns:p14="http://schemas.microsoft.com/office/powerpoint/2010/main" val="1447641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1F6AC1E-710D-45DB-A73A-9DDDA3AE8685}"/>
              </a:ext>
            </a:extLst>
          </p:cNvPr>
          <p:cNvSpPr txBox="1"/>
          <p:nvPr/>
        </p:nvSpPr>
        <p:spPr>
          <a:xfrm>
            <a:off x="416418" y="3003011"/>
            <a:ext cx="11483162" cy="923330"/>
          </a:xfrm>
          <a:prstGeom prst="rect">
            <a:avLst/>
          </a:prstGeom>
          <a:noFill/>
        </p:spPr>
        <p:txBody>
          <a:bodyPr wrap="square" rtlCol="0">
            <a:spAutoFit/>
          </a:bodyPr>
          <a:lstStyle/>
          <a:p>
            <a:pPr algn="ctr"/>
            <a:r>
              <a:rPr kumimoji="1" lang="en-US" altLang="ja-JP" sz="5400" b="0" i="0" u="none" strike="noStrike" kern="1200" cap="none" spc="0" normalizeH="0" baseline="0" noProof="0" dirty="0" smtClean="0">
                <a:ln>
                  <a:noFill/>
                </a:ln>
                <a:solidFill>
                  <a:prstClr val="white"/>
                </a:solidFill>
                <a:effectLst/>
                <a:uLnTx/>
                <a:uFillTx/>
                <a:latin typeface="游ゴシック Medium" panose="020B0500000000000000" pitchFamily="50" charset="-128"/>
                <a:ea typeface="游ゴシック Medium" panose="020B0500000000000000" pitchFamily="50" charset="-128"/>
                <a:cs typeface="+mn-cs"/>
              </a:rPr>
              <a:t>Ⅱ-4</a:t>
            </a:r>
            <a:r>
              <a:rPr kumimoji="1" lang="ja-JP" altLang="en-US" sz="5400" b="0" i="0" u="none" strike="noStrike" kern="1200" cap="none" spc="0" normalizeH="0" baseline="0" noProof="0" dirty="0">
                <a:ln>
                  <a:noFill/>
                </a:ln>
                <a:solidFill>
                  <a:prstClr val="white"/>
                </a:solidFill>
                <a:effectLst/>
                <a:uLnTx/>
                <a:uFillTx/>
                <a:latin typeface="游ゴシック Medium" panose="020B0500000000000000" pitchFamily="50" charset="-128"/>
                <a:ea typeface="游ゴシック Medium" panose="020B0500000000000000" pitchFamily="50" charset="-128"/>
                <a:cs typeface="+mn-cs"/>
              </a:rPr>
              <a:t>　</a:t>
            </a:r>
            <a:r>
              <a:rPr lang="ja-JP" altLang="en-US" sz="5400" dirty="0" smtClean="0">
                <a:solidFill>
                  <a:schemeClr val="bg1"/>
                </a:solidFill>
                <a:latin typeface="游ゴシック Medium" panose="020B0500000000000000" pitchFamily="50" charset="-128"/>
                <a:ea typeface="游ゴシック Medium" panose="020B0500000000000000" pitchFamily="50" charset="-128"/>
              </a:rPr>
              <a:t>非観</a:t>
            </a:r>
            <a:r>
              <a:rPr lang="ja-JP" altLang="en-US" sz="5400" dirty="0">
                <a:solidFill>
                  <a:schemeClr val="bg1"/>
                </a:solidFill>
                <a:latin typeface="游ゴシック Medium" panose="020B0500000000000000" pitchFamily="50" charset="-128"/>
                <a:ea typeface="游ゴシック Medium" panose="020B0500000000000000" pitchFamily="50" charset="-128"/>
              </a:rPr>
              <a:t>血式</a:t>
            </a:r>
            <a:r>
              <a:rPr lang="ja-JP" altLang="en-US" sz="5400" dirty="0" smtClean="0">
                <a:solidFill>
                  <a:schemeClr val="bg1"/>
                </a:solidFill>
                <a:latin typeface="游ゴシック Medium" panose="020B0500000000000000" pitchFamily="50" charset="-128"/>
                <a:ea typeface="游ゴシック Medium" panose="020B0500000000000000" pitchFamily="50" charset="-128"/>
              </a:rPr>
              <a:t>血圧計</a:t>
            </a:r>
            <a:endParaRPr lang="ja-JP" altLang="en-US" sz="5400" dirty="0">
              <a:solidFill>
                <a:schemeClr val="bg1"/>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2773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C0C6082-4EE9-44EB-838E-D89A32458415}"/>
              </a:ext>
            </a:extLst>
          </p:cNvPr>
          <p:cNvSpPr>
            <a:spLocks noGrp="1"/>
          </p:cNvSpPr>
          <p:nvPr>
            <p:ph type="body" idx="1"/>
          </p:nvPr>
        </p:nvSpPr>
        <p:spPr>
          <a:xfrm>
            <a:off x="536455" y="941906"/>
            <a:ext cx="5386917" cy="639762"/>
          </a:xfrm>
        </p:spPr>
        <p:txBody>
          <a:bodyPr/>
          <a:lstStyle/>
          <a:p>
            <a:r>
              <a:rPr lang="ja-JP" altLang="en-US" sz="4000" kern="1200" dirty="0">
                <a:solidFill>
                  <a:srgbClr val="4472C4">
                    <a:lumMod val="75000"/>
                  </a:srgbClr>
                </a:solidFill>
                <a:latin typeface="游ゴシック Medium" panose="020B0500000000000000" pitchFamily="50" charset="-128"/>
                <a:ea typeface="游ゴシック Medium" panose="020B0500000000000000" pitchFamily="50" charset="-128"/>
              </a:rPr>
              <a:t>▶</a:t>
            </a:r>
            <a:r>
              <a:rPr lang="ja-JP" altLang="en-US" sz="4000" kern="1200" dirty="0" smtClean="0">
                <a:solidFill>
                  <a:srgbClr val="4472C4">
                    <a:lumMod val="75000"/>
                  </a:srgbClr>
                </a:solidFill>
                <a:latin typeface="游ゴシック Medium" panose="020B0500000000000000" pitchFamily="50" charset="-128"/>
                <a:ea typeface="游ゴシック Medium" panose="020B0500000000000000" pitchFamily="50" charset="-128"/>
              </a:rPr>
              <a:t>目的</a:t>
            </a:r>
            <a:endParaRPr lang="ja-JP" altLang="en-US" sz="4000" kern="1200" dirty="0">
              <a:solidFill>
                <a:schemeClr val="accent5">
                  <a:lumMod val="75000"/>
                </a:schemeClr>
              </a:solidFill>
              <a:latin typeface="游ゴシック Medium" panose="020B0500000000000000" pitchFamily="50" charset="-128"/>
              <a:ea typeface="游ゴシック Medium" panose="020B0500000000000000" pitchFamily="50" charset="-128"/>
            </a:endParaRPr>
          </a:p>
        </p:txBody>
      </p:sp>
      <p:sp>
        <p:nvSpPr>
          <p:cNvPr id="4" name="コンテンツ プレースホルダー 3">
            <a:extLst>
              <a:ext uri="{FF2B5EF4-FFF2-40B4-BE49-F238E27FC236}">
                <a16:creationId xmlns:a16="http://schemas.microsoft.com/office/drawing/2014/main" id="{1772BE34-0EEC-4099-922F-0951EEC19D02}"/>
              </a:ext>
            </a:extLst>
          </p:cNvPr>
          <p:cNvSpPr>
            <a:spLocks noGrp="1"/>
          </p:cNvSpPr>
          <p:nvPr>
            <p:ph sz="half" idx="2"/>
          </p:nvPr>
        </p:nvSpPr>
        <p:spPr>
          <a:xfrm>
            <a:off x="879595" y="1693827"/>
            <a:ext cx="5043777" cy="3951288"/>
          </a:xfrm>
        </p:spPr>
        <p:txBody>
          <a:bodyPr/>
          <a:lstStyle/>
          <a:p>
            <a:pPr marL="0" indent="0">
              <a:buNone/>
            </a:pPr>
            <a:r>
              <a:rPr kumimoji="1" lang="ja-JP" altLang="en-US" sz="2800" dirty="0">
                <a:solidFill>
                  <a:schemeClr val="accent6">
                    <a:lumMod val="75000"/>
                  </a:schemeClr>
                </a:solidFill>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血圧を間接的，非侵襲的に</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測定する </a:t>
            </a:r>
          </a:p>
          <a:p>
            <a:pPr marL="0" indent="0">
              <a:buNone/>
            </a:pPr>
            <a:r>
              <a:rPr lang="ja-JP" altLang="en-US" sz="2800" dirty="0">
                <a:solidFill>
                  <a:schemeClr val="accent6">
                    <a:lumMod val="75000"/>
                  </a:schemeClr>
                </a:solidFill>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連続的な血圧波形ではなく</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kumimoji="1" lang="ja-JP" altLang="en-US" sz="2800" dirty="0">
                <a:latin typeface="游ゴシック Medium" panose="020B0500000000000000" pitchFamily="50" charset="-128"/>
                <a:ea typeface="游ゴシック Medium" panose="020B0500000000000000" pitchFamily="50" charset="-128"/>
              </a:rPr>
              <a:t>　一時的な血圧を測定する </a:t>
            </a:r>
          </a:p>
          <a:p>
            <a:pPr>
              <a:buFont typeface="Wingdings" panose="05000000000000000000" pitchFamily="2" charset="2"/>
              <a:buChar char="l"/>
            </a:pP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5" name="テキスト プレースホルダー 4">
            <a:extLst>
              <a:ext uri="{FF2B5EF4-FFF2-40B4-BE49-F238E27FC236}">
                <a16:creationId xmlns:a16="http://schemas.microsoft.com/office/drawing/2014/main" id="{BBF98AD2-15C2-4665-9B83-4EF7EBC9CED7}"/>
              </a:ext>
            </a:extLst>
          </p:cNvPr>
          <p:cNvSpPr>
            <a:spLocks noGrp="1"/>
          </p:cNvSpPr>
          <p:nvPr>
            <p:ph type="body" sz="quarter" idx="3"/>
          </p:nvPr>
        </p:nvSpPr>
        <p:spPr>
          <a:xfrm>
            <a:off x="6193368" y="941906"/>
            <a:ext cx="5389033" cy="6397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ja-JP" altLang="en-US" sz="4000" kern="1200" dirty="0">
                <a:solidFill>
                  <a:srgbClr val="4472C4">
                    <a:lumMod val="75000"/>
                  </a:srgbClr>
                </a:solidFill>
                <a:latin typeface="游ゴシック Medium" panose="020B0500000000000000" pitchFamily="50" charset="-128"/>
                <a:ea typeface="游ゴシック Medium" panose="020B0500000000000000" pitchFamily="50" charset="-128"/>
              </a:rPr>
              <a:t>▶気をつけること</a:t>
            </a:r>
          </a:p>
        </p:txBody>
      </p:sp>
      <p:sp>
        <p:nvSpPr>
          <p:cNvPr id="6" name="コンテンツ プレースホルダー 5">
            <a:extLst>
              <a:ext uri="{FF2B5EF4-FFF2-40B4-BE49-F238E27FC236}">
                <a16:creationId xmlns:a16="http://schemas.microsoft.com/office/drawing/2014/main" id="{DA482F25-E721-4DFA-883D-2D060B3DB767}"/>
              </a:ext>
            </a:extLst>
          </p:cNvPr>
          <p:cNvSpPr>
            <a:spLocks noGrp="1"/>
          </p:cNvSpPr>
          <p:nvPr>
            <p:ph sz="quarter" idx="4"/>
          </p:nvPr>
        </p:nvSpPr>
        <p:spPr>
          <a:xfrm>
            <a:off x="6268630" y="1693827"/>
            <a:ext cx="5630222" cy="3951288"/>
          </a:xfrm>
        </p:spPr>
        <p:txBody>
          <a:bodyPr/>
          <a:lstStyle/>
          <a:p>
            <a:pPr marL="0" indent="0">
              <a:buNone/>
            </a:pPr>
            <a:r>
              <a:rPr kumimoji="1" lang="ja-JP" altLang="en-US" sz="2800" dirty="0">
                <a:solidFill>
                  <a:schemeClr val="accent6">
                    <a:lumMod val="75000"/>
                  </a:schemeClr>
                </a:solidFill>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側臥位では上腕と心臓の高さに</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差ができ，測定誤差が生じる</a:t>
            </a:r>
            <a:r>
              <a:rPr kumimoji="1" lang="ja-JP" altLang="en-US" sz="2800" dirty="0" err="1">
                <a:latin typeface="游ゴシック Medium" panose="020B0500000000000000" pitchFamily="50" charset="-128"/>
                <a:ea typeface="游ゴシック Medium" panose="020B0500000000000000" pitchFamily="50" charset="-128"/>
              </a:rPr>
              <a:t>こ</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とがある </a:t>
            </a:r>
          </a:p>
          <a:p>
            <a:pPr marL="0" indent="0">
              <a:buNone/>
            </a:pPr>
            <a:r>
              <a:rPr kumimoji="1" lang="ja-JP" altLang="en-US" sz="2800" dirty="0">
                <a:solidFill>
                  <a:schemeClr val="accent6">
                    <a:lumMod val="75000"/>
                  </a:schemeClr>
                </a:solidFill>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オシロメトリック式自動血圧計</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の場合，カフに余分な振動が</a:t>
            </a:r>
            <a:r>
              <a:rPr kumimoji="1" lang="ja-JP" altLang="en-US" sz="2800" dirty="0" err="1">
                <a:latin typeface="游ゴシック Medium" panose="020B0500000000000000" pitchFamily="50" charset="-128"/>
                <a:ea typeface="游ゴシック Medium" panose="020B0500000000000000" pitchFamily="50" charset="-128"/>
              </a:rPr>
              <a:t>か</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からないよう注意する</a:t>
            </a:r>
          </a:p>
        </p:txBody>
      </p:sp>
      <p:sp>
        <p:nvSpPr>
          <p:cNvPr id="7" name="テキスト ボックス 6"/>
          <p:cNvSpPr txBox="1"/>
          <p:nvPr/>
        </p:nvSpPr>
        <p:spPr>
          <a:xfrm>
            <a:off x="7128587" y="6458319"/>
            <a:ext cx="4982547" cy="307777"/>
          </a:xfrm>
          <a:prstGeom prst="rect">
            <a:avLst/>
          </a:prstGeom>
          <a:noFill/>
        </p:spPr>
        <p:txBody>
          <a:bodyPr wrap="square" rtlCol="0">
            <a:spAutoFit/>
          </a:bodyPr>
          <a:lstStyle/>
          <a:p>
            <a:pPr algn="r"/>
            <a:r>
              <a:rPr lang="ja-JP" altLang="en-US" sz="1400" dirty="0">
                <a:solidFill>
                  <a:prstClr val="black"/>
                </a:solidFill>
                <a:latin typeface="游ゴシック" panose="020F0502020204030204"/>
                <a:ea typeface="游ゴシック" panose="020B0400000000000000" pitchFamily="50" charset="-128"/>
              </a:rPr>
              <a:t>🄫医学書院</a:t>
            </a:r>
            <a:r>
              <a:rPr lang="en-US" altLang="ja-JP" sz="1400" dirty="0" smtClean="0">
                <a:solidFill>
                  <a:prstClr val="black"/>
                </a:solidFill>
                <a:latin typeface="游ゴシック" panose="020F0502020204030204"/>
                <a:ea typeface="游ゴシック" panose="020B0400000000000000" pitchFamily="50" charset="-128"/>
              </a:rPr>
              <a:t>2021</a:t>
            </a:r>
            <a:r>
              <a:rPr lang="ja-JP" altLang="en-US" sz="1400" dirty="0" smtClean="0">
                <a:solidFill>
                  <a:prstClr val="black"/>
                </a:solidFill>
                <a:latin typeface="游ゴシック" panose="020F0502020204030204"/>
                <a:ea typeface="游ゴシック" panose="020B0400000000000000" pitchFamily="50" charset="-128"/>
              </a:rPr>
              <a:t>　無断</a:t>
            </a:r>
            <a:r>
              <a:rPr lang="ja-JP" altLang="en-US" sz="1400" dirty="0">
                <a:solidFill>
                  <a:prstClr val="black"/>
                </a:solidFill>
                <a:latin typeface="游ゴシック" panose="020F0502020204030204"/>
                <a:ea typeface="游ゴシック" panose="020B0400000000000000" pitchFamily="50" charset="-128"/>
              </a:rPr>
              <a:t>複製禁止</a:t>
            </a:r>
          </a:p>
        </p:txBody>
      </p:sp>
    </p:spTree>
    <p:extLst>
      <p:ext uri="{BB962C8B-B14F-4D97-AF65-F5344CB8AC3E}">
        <p14:creationId xmlns:p14="http://schemas.microsoft.com/office/powerpoint/2010/main" val="86094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D2728-4841-4E51-9BEF-12F2272CD0B3}"/>
              </a:ext>
            </a:extLst>
          </p:cNvPr>
          <p:cNvSpPr>
            <a:spLocks noGrp="1"/>
          </p:cNvSpPr>
          <p:nvPr>
            <p:ph type="title"/>
          </p:nvPr>
        </p:nvSpPr>
        <p:spPr>
          <a:xfrm>
            <a:off x="1008490" y="302150"/>
            <a:ext cx="10363200" cy="750073"/>
          </a:xfrm>
        </p:spPr>
        <p:txBody>
          <a:bodyPr/>
          <a:lstStyle/>
          <a:p>
            <a:pPr lvl="0">
              <a:spcBef>
                <a:spcPct val="20000"/>
              </a:spcBef>
            </a:pPr>
            <a:r>
              <a:rPr lang="ja-JP" altLang="en-US" sz="4000" b="1" kern="1200" dirty="0">
                <a:solidFill>
                  <a:srgbClr val="4472C4">
                    <a:lumMod val="75000"/>
                  </a:srgbClr>
                </a:solidFill>
                <a:latin typeface="游ゴシック Medium" panose="020B0500000000000000" pitchFamily="50" charset="-128"/>
                <a:ea typeface="游ゴシック Medium" panose="020B0500000000000000" pitchFamily="50" charset="-128"/>
                <a:cs typeface="+mn-cs"/>
              </a:rPr>
              <a:t>非観血式血圧計と</a:t>
            </a:r>
            <a:r>
              <a:rPr lang="ja-JP" altLang="en-US" sz="4000" b="1" kern="1200" dirty="0" smtClean="0">
                <a:solidFill>
                  <a:srgbClr val="4472C4">
                    <a:lumMod val="75000"/>
                  </a:srgbClr>
                </a:solidFill>
                <a:latin typeface="游ゴシック Medium" panose="020B0500000000000000" pitchFamily="50" charset="-128"/>
                <a:ea typeface="游ゴシック Medium" panose="020B0500000000000000" pitchFamily="50" charset="-128"/>
                <a:cs typeface="+mn-cs"/>
              </a:rPr>
              <a:t>は</a:t>
            </a:r>
            <a:endParaRPr lang="ja-JP" altLang="en-US" sz="4000" b="1" kern="1200" dirty="0">
              <a:solidFill>
                <a:srgbClr val="4472C4">
                  <a:lumMod val="75000"/>
                </a:srgbClr>
              </a:solidFill>
              <a:latin typeface="游ゴシック Medium" panose="020B0500000000000000" pitchFamily="50" charset="-128"/>
              <a:ea typeface="游ゴシック Medium" panose="020B0500000000000000" pitchFamily="50" charset="-128"/>
              <a:cs typeface="+mn-cs"/>
            </a:endParaRPr>
          </a:p>
        </p:txBody>
      </p:sp>
      <p:sp>
        <p:nvSpPr>
          <p:cNvPr id="3" name="コンテンツ プレースホルダー 2">
            <a:extLst>
              <a:ext uri="{FF2B5EF4-FFF2-40B4-BE49-F238E27FC236}">
                <a16:creationId xmlns:a16="http://schemas.microsoft.com/office/drawing/2014/main" id="{D8185675-D852-4452-B0D6-0A3CAD8A79C4}"/>
              </a:ext>
            </a:extLst>
          </p:cNvPr>
          <p:cNvSpPr>
            <a:spLocks noGrp="1"/>
          </p:cNvSpPr>
          <p:nvPr>
            <p:ph idx="1"/>
          </p:nvPr>
        </p:nvSpPr>
        <p:spPr>
          <a:xfrm>
            <a:off x="803081" y="1337144"/>
            <a:ext cx="10774018" cy="4723414"/>
          </a:xfrm>
        </p:spPr>
        <p:txBody>
          <a:bodyPr/>
          <a:lstStyle/>
          <a:p>
            <a:pPr marL="0" indent="0">
              <a:buNone/>
            </a:pPr>
            <a:r>
              <a:rPr kumimoji="1" lang="ja-JP" altLang="en-US" sz="2400" dirty="0">
                <a:solidFill>
                  <a:schemeClr val="accent6">
                    <a:lumMod val="75000"/>
                  </a:schemeClr>
                </a:solidFill>
                <a:latin typeface="游ゴシック Medium" panose="020B0500000000000000" pitchFamily="50" charset="-128"/>
                <a:ea typeface="游ゴシック Medium" panose="020B0500000000000000" pitchFamily="50" charset="-128"/>
              </a:rPr>
              <a:t>・</a:t>
            </a:r>
            <a:r>
              <a:rPr kumimoji="1" lang="ja-JP" altLang="en-US" sz="2400" dirty="0">
                <a:latin typeface="游ゴシック Medium" panose="020B0500000000000000" pitchFamily="50" charset="-128"/>
                <a:ea typeface="游ゴシック Medium" panose="020B0500000000000000" pitchFamily="50" charset="-128"/>
              </a:rPr>
              <a:t>非観血式</a:t>
            </a:r>
            <a:r>
              <a:rPr lang="ja-JP" altLang="en-US" sz="2400" dirty="0">
                <a:latin typeface="游ゴシック Medium" panose="020B0500000000000000" pitchFamily="50" charset="-128"/>
                <a:ea typeface="游ゴシック Medium" panose="020B0500000000000000" pitchFamily="50" charset="-128"/>
              </a:rPr>
              <a:t>血圧計（</a:t>
            </a:r>
            <a:r>
              <a:rPr lang="en-US" altLang="ja-JP" sz="2400" dirty="0">
                <a:latin typeface="游ゴシック Medium" panose="020B0500000000000000" pitchFamily="50" charset="-128"/>
                <a:ea typeface="游ゴシック Medium" panose="020B0500000000000000" pitchFamily="50" charset="-128"/>
              </a:rPr>
              <a:t>non-invasive blood pressure</a:t>
            </a:r>
            <a:r>
              <a:rPr lang="ja-JP" altLang="en-US" sz="2400" dirty="0">
                <a:latin typeface="游ゴシック Medium" panose="020B0500000000000000" pitchFamily="50" charset="-128"/>
                <a:ea typeface="游ゴシック Medium" panose="020B0500000000000000" pitchFamily="50" charset="-128"/>
              </a:rPr>
              <a:t>：</a:t>
            </a:r>
            <a:r>
              <a:rPr lang="en-US" altLang="ja-JP" sz="2400" dirty="0">
                <a:latin typeface="游ゴシック Medium" panose="020B0500000000000000" pitchFamily="50" charset="-128"/>
                <a:ea typeface="游ゴシック Medium" panose="020B0500000000000000" pitchFamily="50" charset="-128"/>
              </a:rPr>
              <a:t>NIBP</a:t>
            </a:r>
            <a:r>
              <a:rPr lang="ja-JP" altLang="en-US" sz="2400" dirty="0">
                <a:latin typeface="游ゴシック Medium" panose="020B0500000000000000" pitchFamily="50" charset="-128"/>
                <a:ea typeface="游ゴシック Medium" panose="020B0500000000000000" pitchFamily="50" charset="-128"/>
              </a:rPr>
              <a:t>）で</a:t>
            </a:r>
            <a:r>
              <a:rPr kumimoji="1" lang="ja-JP" altLang="en-US" sz="2400" dirty="0">
                <a:latin typeface="游ゴシック Medium" panose="020B0500000000000000" pitchFamily="50" charset="-128"/>
                <a:ea typeface="游ゴシック Medium" panose="020B0500000000000000" pitchFamily="50" charset="-128"/>
              </a:rPr>
              <a:t>は，血圧を直接</a:t>
            </a:r>
            <a:endParaRPr kumimoji="1" lang="en-US" altLang="ja-JP" sz="2400" dirty="0">
              <a:latin typeface="游ゴシック Medium" panose="020B0500000000000000" pitchFamily="50" charset="-128"/>
              <a:ea typeface="游ゴシック Medium" panose="020B0500000000000000" pitchFamily="50" charset="-128"/>
            </a:endParaRPr>
          </a:p>
          <a:p>
            <a:pPr marL="0" indent="0">
              <a:buNone/>
            </a:pPr>
            <a:r>
              <a:rPr lang="ja-JP" altLang="en-US" sz="2400" dirty="0">
                <a:latin typeface="游ゴシック Medium" panose="020B0500000000000000" pitchFamily="50" charset="-128"/>
                <a:ea typeface="游ゴシック Medium" panose="020B0500000000000000" pitchFamily="50" charset="-128"/>
              </a:rPr>
              <a:t>　</a:t>
            </a:r>
            <a:r>
              <a:rPr kumimoji="1" lang="ja-JP" altLang="en-US" sz="2400" dirty="0">
                <a:latin typeface="游ゴシック Medium" panose="020B0500000000000000" pitchFamily="50" charset="-128"/>
                <a:ea typeface="游ゴシック Medium" panose="020B0500000000000000" pitchFamily="50" charset="-128"/>
              </a:rPr>
              <a:t>測定するのではなく，上腕部などにマンシェット（カフ）を巻き，間接的</a:t>
            </a:r>
            <a:endParaRPr kumimoji="1" lang="en-US" altLang="ja-JP" sz="2400" dirty="0">
              <a:latin typeface="游ゴシック Medium" panose="020B0500000000000000" pitchFamily="50" charset="-128"/>
              <a:ea typeface="游ゴシック Medium" panose="020B0500000000000000" pitchFamily="50" charset="-128"/>
            </a:endParaRPr>
          </a:p>
          <a:p>
            <a:pPr marL="0" indent="0">
              <a:buNone/>
            </a:pPr>
            <a:r>
              <a:rPr lang="ja-JP" altLang="en-US" sz="2400" dirty="0">
                <a:latin typeface="游ゴシック Medium" panose="020B0500000000000000" pitchFamily="50" charset="-128"/>
                <a:ea typeface="游ゴシック Medium" panose="020B0500000000000000" pitchFamily="50" charset="-128"/>
              </a:rPr>
              <a:t>　</a:t>
            </a:r>
            <a:r>
              <a:rPr kumimoji="1" lang="ja-JP" altLang="en-US" sz="2400" dirty="0">
                <a:latin typeface="游ゴシック Medium" panose="020B0500000000000000" pitchFamily="50" charset="-128"/>
                <a:ea typeface="游ゴシック Medium" panose="020B0500000000000000" pitchFamily="50" charset="-128"/>
              </a:rPr>
              <a:t>に血圧を測定する</a:t>
            </a:r>
            <a:endParaRPr kumimoji="1" lang="en-US" altLang="ja-JP" sz="2400" dirty="0">
              <a:latin typeface="游ゴシック Medium" panose="020B0500000000000000" pitchFamily="50" charset="-128"/>
              <a:ea typeface="游ゴシック Medium" panose="020B0500000000000000" pitchFamily="50" charset="-128"/>
            </a:endParaRPr>
          </a:p>
          <a:p>
            <a:pPr marL="0" indent="0">
              <a:buNone/>
            </a:pPr>
            <a:r>
              <a:rPr kumimoji="1" lang="ja-JP" altLang="en-US" sz="2400" dirty="0">
                <a:solidFill>
                  <a:schemeClr val="accent6">
                    <a:lumMod val="75000"/>
                  </a:schemeClr>
                </a:solidFill>
                <a:latin typeface="游ゴシック Medium" panose="020B0500000000000000" pitchFamily="50" charset="-128"/>
                <a:ea typeface="游ゴシック Medium" panose="020B0500000000000000" pitchFamily="50" charset="-128"/>
              </a:rPr>
              <a:t>・</a:t>
            </a:r>
            <a:r>
              <a:rPr kumimoji="1" lang="ja-JP" altLang="en-US" sz="2400" dirty="0">
                <a:latin typeface="游ゴシック Medium" panose="020B0500000000000000" pitchFamily="50" charset="-128"/>
                <a:ea typeface="游ゴシック Medium" panose="020B0500000000000000" pitchFamily="50" charset="-128"/>
              </a:rPr>
              <a:t>カフの加圧・減圧を手動で行い，コロトコフ音を聴診器で判断する聴診法</a:t>
            </a:r>
            <a:endParaRPr kumimoji="1" lang="en-US" altLang="ja-JP" sz="2400" dirty="0">
              <a:latin typeface="游ゴシック Medium" panose="020B0500000000000000" pitchFamily="50" charset="-128"/>
              <a:ea typeface="游ゴシック Medium" panose="020B0500000000000000" pitchFamily="50" charset="-128"/>
            </a:endParaRPr>
          </a:p>
          <a:p>
            <a:pPr marL="0" indent="0">
              <a:buNone/>
            </a:pPr>
            <a:r>
              <a:rPr lang="ja-JP" altLang="en-US" sz="2400" dirty="0">
                <a:latin typeface="游ゴシック Medium" panose="020B0500000000000000" pitchFamily="50" charset="-128"/>
                <a:ea typeface="游ゴシック Medium" panose="020B0500000000000000" pitchFamily="50" charset="-128"/>
              </a:rPr>
              <a:t>　</a:t>
            </a:r>
            <a:r>
              <a:rPr kumimoji="1" lang="ja-JP" altLang="en-US" sz="2400" dirty="0">
                <a:latin typeface="游ゴシック Medium" panose="020B0500000000000000" pitchFamily="50" charset="-128"/>
                <a:ea typeface="游ゴシック Medium" panose="020B0500000000000000" pitchFamily="50" charset="-128"/>
              </a:rPr>
              <a:t>と，自動的に血圧測定が行える複数の方式の非観血式血圧計がある</a:t>
            </a:r>
          </a:p>
          <a:p>
            <a:pPr marL="0" indent="0">
              <a:buNone/>
            </a:pPr>
            <a:r>
              <a:rPr lang="ja-JP" altLang="en-US" sz="2400" dirty="0">
                <a:solidFill>
                  <a:schemeClr val="accent6">
                    <a:lumMod val="75000"/>
                  </a:schemeClr>
                </a:solidFill>
                <a:latin typeface="游ゴシック Medium" panose="020B0500000000000000" pitchFamily="50" charset="-128"/>
                <a:ea typeface="游ゴシック Medium" panose="020B0500000000000000" pitchFamily="50" charset="-128"/>
              </a:rPr>
              <a:t>・</a:t>
            </a:r>
            <a:r>
              <a:rPr kumimoji="1" lang="ja-JP" altLang="en-US" sz="2400" dirty="0">
                <a:latin typeface="游ゴシック Medium" panose="020B0500000000000000" pitchFamily="50" charset="-128"/>
                <a:ea typeface="游ゴシック Medium" panose="020B0500000000000000" pitchFamily="50" charset="-128"/>
              </a:rPr>
              <a:t>人体に対する侵襲性はないが，観血式血圧計のように連続的に血圧（血圧</a:t>
            </a:r>
            <a:endParaRPr kumimoji="1" lang="en-US" altLang="ja-JP" sz="2400" dirty="0">
              <a:latin typeface="游ゴシック Medium" panose="020B0500000000000000" pitchFamily="50" charset="-128"/>
              <a:ea typeface="游ゴシック Medium" panose="020B0500000000000000" pitchFamily="50" charset="-128"/>
            </a:endParaRPr>
          </a:p>
          <a:p>
            <a:pPr marL="0" indent="0">
              <a:buNone/>
            </a:pPr>
            <a:r>
              <a:rPr lang="ja-JP" altLang="en-US" sz="2400" dirty="0">
                <a:latin typeface="游ゴシック Medium" panose="020B0500000000000000" pitchFamily="50" charset="-128"/>
                <a:ea typeface="游ゴシック Medium" panose="020B0500000000000000" pitchFamily="50" charset="-128"/>
              </a:rPr>
              <a:t>　</a:t>
            </a:r>
            <a:r>
              <a:rPr kumimoji="1" lang="ja-JP" altLang="en-US" sz="2400" dirty="0">
                <a:latin typeface="游ゴシック Medium" panose="020B0500000000000000" pitchFamily="50" charset="-128"/>
                <a:ea typeface="游ゴシック Medium" panose="020B0500000000000000" pitchFamily="50" charset="-128"/>
              </a:rPr>
              <a:t>波形）を測定することはできない</a:t>
            </a:r>
            <a:endParaRPr kumimoji="1" lang="en-US" altLang="ja-JP" sz="2400" dirty="0">
              <a:latin typeface="游ゴシック Medium" panose="020B0500000000000000" pitchFamily="50" charset="-128"/>
              <a:ea typeface="游ゴシック Medium" panose="020B0500000000000000" pitchFamily="50" charset="-128"/>
            </a:endParaRPr>
          </a:p>
          <a:p>
            <a:pPr marL="0" indent="0">
              <a:buNone/>
            </a:pPr>
            <a:r>
              <a:rPr kumimoji="1" lang="ja-JP" altLang="en-US" sz="2400" dirty="0">
                <a:solidFill>
                  <a:schemeClr val="accent6">
                    <a:lumMod val="75000"/>
                  </a:schemeClr>
                </a:solidFill>
                <a:latin typeface="游ゴシック Medium" panose="020B0500000000000000" pitchFamily="50" charset="-128"/>
                <a:ea typeface="游ゴシック Medium" panose="020B0500000000000000" pitchFamily="50" charset="-128"/>
              </a:rPr>
              <a:t>・</a:t>
            </a:r>
            <a:r>
              <a:rPr kumimoji="1" lang="ja-JP" altLang="en-US" sz="2400" dirty="0">
                <a:latin typeface="游ゴシック Medium" panose="020B0500000000000000" pitchFamily="50" charset="-128"/>
                <a:ea typeface="游ゴシック Medium" panose="020B0500000000000000" pitchFamily="50" charset="-128"/>
              </a:rPr>
              <a:t>外来に設置して患者自身が血圧測定を行うものから家庭用のものまで，</a:t>
            </a:r>
            <a:r>
              <a:rPr kumimoji="1" lang="ja-JP" altLang="en-US" sz="2400" dirty="0" err="1">
                <a:latin typeface="游ゴシック Medium" panose="020B0500000000000000" pitchFamily="50" charset="-128"/>
                <a:ea typeface="游ゴシック Medium" panose="020B0500000000000000" pitchFamily="50" charset="-128"/>
              </a:rPr>
              <a:t>さ</a:t>
            </a:r>
            <a:endParaRPr kumimoji="1" lang="en-US" altLang="ja-JP" sz="2400" dirty="0">
              <a:latin typeface="游ゴシック Medium" panose="020B0500000000000000" pitchFamily="50" charset="-128"/>
              <a:ea typeface="游ゴシック Medium" panose="020B0500000000000000" pitchFamily="50" charset="-128"/>
            </a:endParaRPr>
          </a:p>
          <a:p>
            <a:pPr marL="0" indent="0">
              <a:buNone/>
            </a:pPr>
            <a:r>
              <a:rPr lang="ja-JP" altLang="en-US" sz="2400" dirty="0">
                <a:latin typeface="游ゴシック Medium" panose="020B0500000000000000" pitchFamily="50" charset="-128"/>
                <a:ea typeface="游ゴシック Medium" panose="020B0500000000000000" pitchFamily="50" charset="-128"/>
              </a:rPr>
              <a:t>　</a:t>
            </a:r>
            <a:r>
              <a:rPr kumimoji="1" lang="ja-JP" altLang="en-US" sz="2400" dirty="0" err="1">
                <a:latin typeface="游ゴシック Medium" panose="020B0500000000000000" pitchFamily="50" charset="-128"/>
                <a:ea typeface="游ゴシック Medium" panose="020B0500000000000000" pitchFamily="50" charset="-128"/>
              </a:rPr>
              <a:t>まざまな</a:t>
            </a:r>
            <a:r>
              <a:rPr kumimoji="1" lang="ja-JP" altLang="en-US" sz="2400" dirty="0">
                <a:latin typeface="游ゴシック Medium" panose="020B0500000000000000" pitchFamily="50" charset="-128"/>
                <a:ea typeface="游ゴシック Medium" panose="020B0500000000000000" pitchFamily="50" charset="-128"/>
              </a:rPr>
              <a:t>タイプのものが普及している</a:t>
            </a:r>
          </a:p>
          <a:p>
            <a:pPr marL="0" indent="0">
              <a:buNone/>
            </a:pPr>
            <a:r>
              <a:rPr kumimoji="1" lang="ja-JP" altLang="en-US" sz="2400" dirty="0">
                <a:solidFill>
                  <a:schemeClr val="accent6">
                    <a:lumMod val="75000"/>
                  </a:schemeClr>
                </a:solidFill>
                <a:latin typeface="游ゴシック Medium" panose="020B0500000000000000" pitchFamily="50" charset="-128"/>
                <a:ea typeface="游ゴシック Medium" panose="020B0500000000000000" pitchFamily="50" charset="-128"/>
              </a:rPr>
              <a:t>・</a:t>
            </a:r>
            <a:r>
              <a:rPr kumimoji="1" lang="en-US" altLang="ja-JP" sz="2400" dirty="0">
                <a:latin typeface="游ゴシック Medium" panose="020B0500000000000000" pitchFamily="50" charset="-128"/>
                <a:ea typeface="游ゴシック Medium" panose="020B0500000000000000" pitchFamily="50" charset="-128"/>
              </a:rPr>
              <a:t>NIBP</a:t>
            </a:r>
            <a:r>
              <a:rPr kumimoji="1" lang="ja-JP" altLang="en-US" sz="2400" dirty="0">
                <a:latin typeface="游ゴシック Medium" panose="020B0500000000000000" pitchFamily="50" charset="-128"/>
                <a:ea typeface="游ゴシック Medium" panose="020B0500000000000000" pitchFamily="50" charset="-128"/>
              </a:rPr>
              <a:t>モニタとして患者モニタ装置に組み込まれて使用されることも多い</a:t>
            </a:r>
            <a:endParaRPr kumimoji="1" lang="ja-JP" altLang="en-US" sz="2800" dirty="0"/>
          </a:p>
        </p:txBody>
      </p:sp>
      <p:sp>
        <p:nvSpPr>
          <p:cNvPr id="4" name="テキスト ボックス 3"/>
          <p:cNvSpPr txBox="1"/>
          <p:nvPr/>
        </p:nvSpPr>
        <p:spPr>
          <a:xfrm>
            <a:off x="7128587" y="6458319"/>
            <a:ext cx="4982547" cy="307777"/>
          </a:xfrm>
          <a:prstGeom prst="rect">
            <a:avLst/>
          </a:prstGeom>
          <a:noFill/>
        </p:spPr>
        <p:txBody>
          <a:bodyPr wrap="square" rtlCol="0">
            <a:spAutoFit/>
          </a:bodyPr>
          <a:lstStyle/>
          <a:p>
            <a:pPr algn="r"/>
            <a:r>
              <a:rPr lang="ja-JP" altLang="en-US" sz="1400" dirty="0">
                <a:solidFill>
                  <a:prstClr val="black"/>
                </a:solidFill>
                <a:latin typeface="游ゴシック" panose="020F0502020204030204"/>
                <a:ea typeface="游ゴシック" panose="020B0400000000000000" pitchFamily="50" charset="-128"/>
              </a:rPr>
              <a:t>🄫医学書院</a:t>
            </a:r>
            <a:r>
              <a:rPr lang="en-US" altLang="ja-JP" sz="1400" dirty="0" smtClean="0">
                <a:solidFill>
                  <a:prstClr val="black"/>
                </a:solidFill>
                <a:latin typeface="游ゴシック" panose="020F0502020204030204"/>
                <a:ea typeface="游ゴシック" panose="020B0400000000000000" pitchFamily="50" charset="-128"/>
              </a:rPr>
              <a:t>2021</a:t>
            </a:r>
            <a:r>
              <a:rPr lang="ja-JP" altLang="en-US" sz="1400" dirty="0" smtClean="0">
                <a:solidFill>
                  <a:prstClr val="black"/>
                </a:solidFill>
                <a:latin typeface="游ゴシック" panose="020F0502020204030204"/>
                <a:ea typeface="游ゴシック" panose="020B0400000000000000" pitchFamily="50" charset="-128"/>
              </a:rPr>
              <a:t>　無断</a:t>
            </a:r>
            <a:r>
              <a:rPr lang="ja-JP" altLang="en-US" sz="1400" dirty="0">
                <a:solidFill>
                  <a:prstClr val="black"/>
                </a:solidFill>
                <a:latin typeface="游ゴシック" panose="020F0502020204030204"/>
                <a:ea typeface="游ゴシック" panose="020B0400000000000000" pitchFamily="50" charset="-128"/>
              </a:rPr>
              <a:t>複製禁止</a:t>
            </a:r>
          </a:p>
        </p:txBody>
      </p:sp>
    </p:spTree>
    <p:extLst>
      <p:ext uri="{BB962C8B-B14F-4D97-AF65-F5344CB8AC3E}">
        <p14:creationId xmlns:p14="http://schemas.microsoft.com/office/powerpoint/2010/main" val="1070913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99979" y="372925"/>
            <a:ext cx="8392041" cy="707886"/>
          </a:xfrm>
          <a:prstGeom prst="rect">
            <a:avLst/>
          </a:prstGeom>
        </p:spPr>
        <p:txBody>
          <a:bodyPr wrap="none">
            <a:spAutoFit/>
          </a:bodyPr>
          <a:lstStyle/>
          <a:p>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聴診法による非観血式血圧計の構成</a:t>
            </a:r>
          </a:p>
        </p:txBody>
      </p:sp>
      <p:sp>
        <p:nvSpPr>
          <p:cNvPr id="2" name="テキスト ボックス 1">
            <a:extLst>
              <a:ext uri="{FF2B5EF4-FFF2-40B4-BE49-F238E27FC236}">
                <a16:creationId xmlns:a16="http://schemas.microsoft.com/office/drawing/2014/main" id="{B7010C36-E08A-42F1-891A-9ED9F8F5E69E}"/>
              </a:ext>
            </a:extLst>
          </p:cNvPr>
          <p:cNvSpPr txBox="1"/>
          <p:nvPr/>
        </p:nvSpPr>
        <p:spPr>
          <a:xfrm>
            <a:off x="191479" y="1460140"/>
            <a:ext cx="4116684" cy="4924425"/>
          </a:xfrm>
          <a:prstGeom prst="rect">
            <a:avLst/>
          </a:prstGeom>
          <a:noFill/>
        </p:spPr>
        <p:txBody>
          <a:bodyPr wrap="square" rtlCol="0">
            <a:spAutoFit/>
          </a:bodyPr>
          <a:lstStyle/>
          <a:p>
            <a:r>
              <a:rPr kumimoji="1" lang="ja-JP" altLang="en-US" sz="2000" dirty="0" smtClean="0">
                <a:solidFill>
                  <a:schemeClr val="accent5">
                    <a:lumMod val="75000"/>
                  </a:schemeClr>
                </a:solidFill>
              </a:rPr>
              <a:t>・</a:t>
            </a:r>
            <a:r>
              <a:rPr kumimoji="1" lang="ja-JP" altLang="en-US" sz="2000" dirty="0"/>
              <a:t>最近はデジタル表示で自動測定</a:t>
            </a:r>
            <a:endParaRPr kumimoji="1" lang="en-US" altLang="ja-JP" sz="2000" dirty="0"/>
          </a:p>
          <a:p>
            <a:r>
              <a:rPr lang="ja-JP" altLang="en-US" sz="2000" dirty="0"/>
              <a:t>　</a:t>
            </a:r>
            <a:r>
              <a:rPr kumimoji="1" lang="ja-JP" altLang="en-US" sz="2000" dirty="0"/>
              <a:t>と聴診法の切り替えができる電</a:t>
            </a:r>
            <a:endParaRPr kumimoji="1" lang="en-US" altLang="ja-JP" sz="2000" dirty="0"/>
          </a:p>
          <a:p>
            <a:r>
              <a:rPr lang="ja-JP" altLang="en-US" sz="2000" dirty="0"/>
              <a:t>　</a:t>
            </a:r>
            <a:r>
              <a:rPr kumimoji="1" lang="ja-JP" altLang="en-US" sz="2000" dirty="0"/>
              <a:t>子式血圧計も普及してきている</a:t>
            </a:r>
            <a:endParaRPr kumimoji="1" lang="en-US" altLang="ja-JP" sz="2000" dirty="0"/>
          </a:p>
          <a:p>
            <a:r>
              <a:rPr kumimoji="1" lang="ja-JP" altLang="en-US" sz="2000" dirty="0">
                <a:solidFill>
                  <a:schemeClr val="accent5">
                    <a:lumMod val="75000"/>
                  </a:schemeClr>
                </a:solidFill>
              </a:rPr>
              <a:t>・</a:t>
            </a:r>
            <a:r>
              <a:rPr kumimoji="1" lang="ja-JP" altLang="en-US" sz="2000" dirty="0"/>
              <a:t>聴診法では，上腕動脈で発生す</a:t>
            </a:r>
            <a:endParaRPr kumimoji="1" lang="en-US" altLang="ja-JP" sz="2000" dirty="0"/>
          </a:p>
          <a:p>
            <a:r>
              <a:rPr lang="ja-JP" altLang="en-US" sz="2000" dirty="0"/>
              <a:t>　</a:t>
            </a:r>
            <a:r>
              <a:rPr kumimoji="1" lang="ja-JP" altLang="en-US" sz="2000" dirty="0" err="1"/>
              <a:t>る</a:t>
            </a:r>
            <a:r>
              <a:rPr kumimoji="1" lang="ja-JP" altLang="en-US" sz="2000" dirty="0"/>
              <a:t>血管音（コロトコフ音）を聴</a:t>
            </a:r>
            <a:endParaRPr kumimoji="1" lang="en-US" altLang="ja-JP" sz="2000" dirty="0"/>
          </a:p>
          <a:p>
            <a:r>
              <a:rPr lang="ja-JP" altLang="en-US" sz="2000" dirty="0"/>
              <a:t>　</a:t>
            </a:r>
            <a:r>
              <a:rPr kumimoji="1" lang="ja-JP" altLang="en-US" sz="2000" dirty="0"/>
              <a:t>診器で判断して，血圧計の表示</a:t>
            </a:r>
            <a:endParaRPr kumimoji="1" lang="en-US" altLang="ja-JP" sz="2000" dirty="0"/>
          </a:p>
          <a:p>
            <a:r>
              <a:rPr lang="ja-JP" altLang="en-US" sz="2000" dirty="0"/>
              <a:t>　</a:t>
            </a:r>
            <a:r>
              <a:rPr kumimoji="1" lang="ja-JP" altLang="en-US" sz="2000" dirty="0"/>
              <a:t>や目盛りから最高血圧と最低血</a:t>
            </a:r>
            <a:endParaRPr kumimoji="1" lang="en-US" altLang="ja-JP" sz="2000" dirty="0"/>
          </a:p>
          <a:p>
            <a:r>
              <a:rPr lang="ja-JP" altLang="en-US" sz="2000" dirty="0"/>
              <a:t>　</a:t>
            </a:r>
            <a:r>
              <a:rPr kumimoji="1" lang="ja-JP" altLang="en-US" sz="2000" dirty="0"/>
              <a:t>圧を</a:t>
            </a:r>
            <a:r>
              <a:rPr kumimoji="1" lang="ja-JP" altLang="en-US" sz="2000" dirty="0" smtClean="0"/>
              <a:t>読み取る</a:t>
            </a:r>
            <a:endParaRPr kumimoji="1" lang="en-US" altLang="ja-JP" sz="2000" dirty="0" smtClean="0"/>
          </a:p>
          <a:p>
            <a:endParaRPr lang="en-US" altLang="ja-JP" sz="2000" dirty="0"/>
          </a:p>
          <a:p>
            <a:r>
              <a:rPr lang="en-US" altLang="ja-JP" sz="1600" dirty="0">
                <a:solidFill>
                  <a:srgbClr val="FF0000"/>
                </a:solidFill>
              </a:rPr>
              <a:t>※</a:t>
            </a:r>
            <a:r>
              <a:rPr lang="ja-JP" altLang="en-US" sz="1600" dirty="0" smtClean="0"/>
              <a:t>水銀柱</a:t>
            </a:r>
            <a:r>
              <a:rPr lang="ja-JP" altLang="en-US" sz="1600" dirty="0"/>
              <a:t>血圧計：以前最もよく使用されている血圧計だったが，水銀による環境汚染の問題もあり，現在は製造・</a:t>
            </a:r>
            <a:r>
              <a:rPr lang="ja-JP" altLang="en-US" sz="1600" dirty="0" smtClean="0"/>
              <a:t>販売</a:t>
            </a:r>
            <a:r>
              <a:rPr lang="ja-JP" altLang="en-US" sz="1600" dirty="0"/>
              <a:t>されていない。ただ，血圧値の単位が </a:t>
            </a:r>
            <a:r>
              <a:rPr lang="en-US" altLang="ja-JP" sz="1600" dirty="0"/>
              <a:t>mmHg</a:t>
            </a:r>
            <a:r>
              <a:rPr lang="ja-JP" altLang="en-US" sz="1600" dirty="0"/>
              <a:t>（水銀柱の高さ）で血圧測定の基本であるため，水銀を使用</a:t>
            </a:r>
            <a:r>
              <a:rPr lang="ja-JP" altLang="en-US" sz="1600" dirty="0" smtClean="0"/>
              <a:t>しない水銀柱型</a:t>
            </a:r>
            <a:r>
              <a:rPr lang="ja-JP" altLang="en-US" sz="1600" dirty="0"/>
              <a:t>の血圧計は市販されている</a:t>
            </a:r>
            <a:endParaRPr lang="en-US" altLang="ja-JP" sz="1600" dirty="0"/>
          </a:p>
          <a:p>
            <a:endParaRPr kumimoji="1" lang="ja-JP" altLang="en-US" sz="2000" dirty="0"/>
          </a:p>
        </p:txBody>
      </p:sp>
      <p:pic>
        <p:nvPicPr>
          <p:cNvPr id="3" name="図 2"/>
          <p:cNvPicPr>
            <a:picLocks noChangeAspect="1"/>
          </p:cNvPicPr>
          <p:nvPr/>
        </p:nvPicPr>
        <p:blipFill rotWithShape="1">
          <a:blip r:embed="rId2"/>
          <a:srcRect l="10208" t="20371" r="32222" b="12839"/>
          <a:stretch/>
        </p:blipFill>
        <p:spPr>
          <a:xfrm>
            <a:off x="4546599" y="1460139"/>
            <a:ext cx="7316048" cy="4774405"/>
          </a:xfrm>
          <a:prstGeom prst="rect">
            <a:avLst/>
          </a:prstGeom>
        </p:spPr>
      </p:pic>
      <p:sp>
        <p:nvSpPr>
          <p:cNvPr id="6" name="テキスト ボックス 5"/>
          <p:cNvSpPr txBox="1"/>
          <p:nvPr/>
        </p:nvSpPr>
        <p:spPr>
          <a:xfrm>
            <a:off x="7128587" y="6458319"/>
            <a:ext cx="4982547" cy="307777"/>
          </a:xfrm>
          <a:prstGeom prst="rect">
            <a:avLst/>
          </a:prstGeom>
          <a:noFill/>
        </p:spPr>
        <p:txBody>
          <a:bodyPr wrap="square" rtlCol="0">
            <a:spAutoFit/>
          </a:bodyPr>
          <a:lstStyle/>
          <a:p>
            <a:pPr algn="r"/>
            <a:r>
              <a:rPr lang="ja-JP" altLang="en-US" sz="1400" dirty="0">
                <a:solidFill>
                  <a:prstClr val="black"/>
                </a:solidFill>
                <a:latin typeface="游ゴシック" panose="020F0502020204030204"/>
                <a:ea typeface="游ゴシック" panose="020B0400000000000000" pitchFamily="50" charset="-128"/>
              </a:rPr>
              <a:t>🄫医学書院</a:t>
            </a:r>
            <a:r>
              <a:rPr lang="en-US" altLang="ja-JP" sz="1400" dirty="0" smtClean="0">
                <a:solidFill>
                  <a:prstClr val="black"/>
                </a:solidFill>
                <a:latin typeface="游ゴシック" panose="020F0502020204030204"/>
                <a:ea typeface="游ゴシック" panose="020B0400000000000000" pitchFamily="50" charset="-128"/>
              </a:rPr>
              <a:t>2021</a:t>
            </a:r>
            <a:r>
              <a:rPr lang="ja-JP" altLang="en-US" sz="1400" dirty="0" smtClean="0">
                <a:solidFill>
                  <a:prstClr val="black"/>
                </a:solidFill>
                <a:latin typeface="游ゴシック" panose="020F0502020204030204"/>
                <a:ea typeface="游ゴシック" panose="020B0400000000000000" pitchFamily="50" charset="-128"/>
              </a:rPr>
              <a:t>　無断</a:t>
            </a:r>
            <a:r>
              <a:rPr lang="ja-JP" altLang="en-US" sz="1400" dirty="0">
                <a:solidFill>
                  <a:prstClr val="black"/>
                </a:solidFill>
                <a:latin typeface="游ゴシック" panose="020F0502020204030204"/>
                <a:ea typeface="游ゴシック" panose="020B0400000000000000" pitchFamily="50" charset="-128"/>
              </a:rPr>
              <a:t>複製禁止</a:t>
            </a:r>
          </a:p>
        </p:txBody>
      </p:sp>
    </p:spTree>
    <p:extLst>
      <p:ext uri="{BB962C8B-B14F-4D97-AF65-F5344CB8AC3E}">
        <p14:creationId xmlns:p14="http://schemas.microsoft.com/office/powerpoint/2010/main" val="92184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27361" t="25555" r="25417" b="31975"/>
          <a:stretch/>
        </p:blipFill>
        <p:spPr>
          <a:xfrm>
            <a:off x="1645926" y="1232704"/>
            <a:ext cx="8636000" cy="4368800"/>
          </a:xfrm>
          <a:prstGeom prst="rect">
            <a:avLst/>
          </a:prstGeom>
        </p:spPr>
      </p:pic>
      <p:sp>
        <p:nvSpPr>
          <p:cNvPr id="3" name="正方形/長方形 2"/>
          <p:cNvSpPr/>
          <p:nvPr/>
        </p:nvSpPr>
        <p:spPr>
          <a:xfrm>
            <a:off x="331615" y="427594"/>
            <a:ext cx="11264622" cy="646331"/>
          </a:xfrm>
          <a:prstGeom prst="rect">
            <a:avLst/>
          </a:prstGeom>
        </p:spPr>
        <p:txBody>
          <a:bodyPr wrap="none">
            <a:spAutoFit/>
          </a:bodyPr>
          <a:lstStyle/>
          <a:p>
            <a:r>
              <a:rPr lang="ja-JP" altLang="en-US" sz="3600" b="1" dirty="0">
                <a:solidFill>
                  <a:schemeClr val="accent5">
                    <a:lumMod val="75000"/>
                  </a:schemeClr>
                </a:solidFill>
                <a:latin typeface="游ゴシック Medium" panose="020B0500000000000000" pitchFamily="50" charset="-128"/>
                <a:ea typeface="游ゴシック Medium" panose="020B0500000000000000" pitchFamily="50" charset="-128"/>
              </a:rPr>
              <a:t>側臥位におけるカフと心臓の高さの差による測定誤差</a:t>
            </a:r>
          </a:p>
        </p:txBody>
      </p:sp>
      <p:sp>
        <p:nvSpPr>
          <p:cNvPr id="4" name="テキスト ボックス 3">
            <a:extLst>
              <a:ext uri="{FF2B5EF4-FFF2-40B4-BE49-F238E27FC236}">
                <a16:creationId xmlns:a16="http://schemas.microsoft.com/office/drawing/2014/main" id="{453E8014-8EF6-4A44-9CFA-3E35D3C826C0}"/>
              </a:ext>
            </a:extLst>
          </p:cNvPr>
          <p:cNvSpPr txBox="1"/>
          <p:nvPr/>
        </p:nvSpPr>
        <p:spPr>
          <a:xfrm>
            <a:off x="501534" y="5760283"/>
            <a:ext cx="11155680" cy="461665"/>
          </a:xfrm>
          <a:prstGeom prst="rect">
            <a:avLst/>
          </a:prstGeom>
          <a:noFill/>
        </p:spPr>
        <p:txBody>
          <a:bodyPr wrap="square" rtlCol="0">
            <a:spAutoFit/>
          </a:bodyPr>
          <a:lstStyle/>
          <a:p>
            <a:pPr algn="ctr"/>
            <a:r>
              <a:rPr kumimoji="1" lang="ja-JP" altLang="en-US" sz="2400" dirty="0"/>
              <a:t>側臥位では上腕と心臓の位置に高さの差ができ，測定誤差になる</a:t>
            </a:r>
            <a:r>
              <a:rPr lang="ja-JP" altLang="en-US" sz="2400" dirty="0"/>
              <a:t>ため</a:t>
            </a:r>
            <a:r>
              <a:rPr kumimoji="1" lang="ja-JP" altLang="en-US" sz="2400" dirty="0"/>
              <a:t>注意が必要</a:t>
            </a:r>
          </a:p>
        </p:txBody>
      </p:sp>
      <p:sp>
        <p:nvSpPr>
          <p:cNvPr id="5" name="テキスト ボックス 4"/>
          <p:cNvSpPr txBox="1"/>
          <p:nvPr/>
        </p:nvSpPr>
        <p:spPr>
          <a:xfrm>
            <a:off x="7128587" y="6458319"/>
            <a:ext cx="4982547" cy="307777"/>
          </a:xfrm>
          <a:prstGeom prst="rect">
            <a:avLst/>
          </a:prstGeom>
          <a:noFill/>
        </p:spPr>
        <p:txBody>
          <a:bodyPr wrap="square" rtlCol="0">
            <a:spAutoFit/>
          </a:bodyPr>
          <a:lstStyle/>
          <a:p>
            <a:pPr algn="r"/>
            <a:r>
              <a:rPr lang="ja-JP" altLang="en-US" sz="1400" dirty="0">
                <a:solidFill>
                  <a:prstClr val="black"/>
                </a:solidFill>
                <a:latin typeface="游ゴシック" panose="020F0502020204030204"/>
                <a:ea typeface="游ゴシック" panose="020B0400000000000000" pitchFamily="50" charset="-128"/>
              </a:rPr>
              <a:t>🄫医学書院</a:t>
            </a:r>
            <a:r>
              <a:rPr lang="en-US" altLang="ja-JP" sz="1400" dirty="0" smtClean="0">
                <a:solidFill>
                  <a:prstClr val="black"/>
                </a:solidFill>
                <a:latin typeface="游ゴシック" panose="020F0502020204030204"/>
                <a:ea typeface="游ゴシック" panose="020B0400000000000000" pitchFamily="50" charset="-128"/>
              </a:rPr>
              <a:t>2021</a:t>
            </a:r>
            <a:r>
              <a:rPr lang="ja-JP" altLang="en-US" sz="1400" dirty="0" smtClean="0">
                <a:solidFill>
                  <a:prstClr val="black"/>
                </a:solidFill>
                <a:latin typeface="游ゴシック" panose="020F0502020204030204"/>
                <a:ea typeface="游ゴシック" panose="020B0400000000000000" pitchFamily="50" charset="-128"/>
              </a:rPr>
              <a:t>　無断</a:t>
            </a:r>
            <a:r>
              <a:rPr lang="ja-JP" altLang="en-US" sz="1400" dirty="0">
                <a:solidFill>
                  <a:prstClr val="black"/>
                </a:solidFill>
                <a:latin typeface="游ゴシック" panose="020F0502020204030204"/>
                <a:ea typeface="游ゴシック" panose="020B0400000000000000" pitchFamily="50" charset="-128"/>
              </a:rPr>
              <a:t>複製禁止</a:t>
            </a:r>
          </a:p>
        </p:txBody>
      </p:sp>
    </p:spTree>
    <p:extLst>
      <p:ext uri="{BB962C8B-B14F-4D97-AF65-F5344CB8AC3E}">
        <p14:creationId xmlns:p14="http://schemas.microsoft.com/office/powerpoint/2010/main" val="28593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7E330B-9C94-4F4B-87E7-1B8608834647}"/>
              </a:ext>
            </a:extLst>
          </p:cNvPr>
          <p:cNvSpPr>
            <a:spLocks noGrp="1"/>
          </p:cNvSpPr>
          <p:nvPr>
            <p:ph type="title"/>
          </p:nvPr>
        </p:nvSpPr>
        <p:spPr>
          <a:xfrm>
            <a:off x="838200" y="365126"/>
            <a:ext cx="10515600" cy="930938"/>
          </a:xfrm>
        </p:spPr>
        <p:txBody>
          <a:bodyPr>
            <a:normAutofit/>
          </a:bodyPr>
          <a:lstStyle/>
          <a:p>
            <a:pPr algn="ctr"/>
            <a:r>
              <a:rPr kumimoji="1"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オシロメトリック式の非観血式血圧計</a:t>
            </a:r>
          </a:p>
        </p:txBody>
      </p:sp>
      <p:sp>
        <p:nvSpPr>
          <p:cNvPr id="3" name="コンテンツ プレースホルダー 2">
            <a:extLst>
              <a:ext uri="{FF2B5EF4-FFF2-40B4-BE49-F238E27FC236}">
                <a16:creationId xmlns:a16="http://schemas.microsoft.com/office/drawing/2014/main" id="{2173A97C-414B-4A2C-8621-00F77E345EC3}"/>
              </a:ext>
            </a:extLst>
          </p:cNvPr>
          <p:cNvSpPr>
            <a:spLocks noGrp="1"/>
          </p:cNvSpPr>
          <p:nvPr>
            <p:ph idx="1"/>
          </p:nvPr>
        </p:nvSpPr>
        <p:spPr>
          <a:xfrm>
            <a:off x="838200" y="1410031"/>
            <a:ext cx="10515600" cy="4910565"/>
          </a:xfrm>
        </p:spPr>
        <p:txBody>
          <a:bodyPr>
            <a:normAutofit fontScale="92500"/>
          </a:bodyPr>
          <a:lstStyle/>
          <a:p>
            <a:pPr marL="0" indent="0">
              <a:buNone/>
            </a:pPr>
            <a:r>
              <a:rPr kumimoji="1" lang="ja-JP" altLang="en-US" dirty="0">
                <a:solidFill>
                  <a:schemeClr val="accent5">
                    <a:lumMod val="75000"/>
                  </a:schemeClr>
                </a:solidFill>
              </a:rPr>
              <a:t>・</a:t>
            </a:r>
            <a:r>
              <a:rPr kumimoji="1" lang="ja-JP" altLang="en-US" dirty="0"/>
              <a:t>現在広く普及している非観血式血圧計はその大半がオシロメトリッ</a:t>
            </a:r>
            <a:endParaRPr kumimoji="1" lang="en-US" altLang="ja-JP" dirty="0"/>
          </a:p>
          <a:p>
            <a:pPr marL="0" indent="0">
              <a:buNone/>
            </a:pPr>
            <a:r>
              <a:rPr lang="ja-JP" altLang="en-US" dirty="0">
                <a:solidFill>
                  <a:schemeClr val="accent5">
                    <a:lumMod val="75000"/>
                  </a:schemeClr>
                </a:solidFill>
              </a:rPr>
              <a:t>　</a:t>
            </a:r>
            <a:r>
              <a:rPr kumimoji="1" lang="ja-JP" altLang="en-US" dirty="0"/>
              <a:t>ク式のものである</a:t>
            </a:r>
            <a:endParaRPr kumimoji="1" lang="en-US" altLang="ja-JP" dirty="0"/>
          </a:p>
          <a:p>
            <a:pPr marL="0" indent="0">
              <a:buNone/>
            </a:pPr>
            <a:r>
              <a:rPr kumimoji="1" lang="ja-JP" altLang="en-US" dirty="0">
                <a:solidFill>
                  <a:schemeClr val="accent5">
                    <a:lumMod val="75000"/>
                  </a:schemeClr>
                </a:solidFill>
              </a:rPr>
              <a:t>・</a:t>
            </a:r>
            <a:r>
              <a:rPr kumimoji="1" lang="ja-JP" altLang="en-US" dirty="0"/>
              <a:t>オシロメトリック式の非観血血圧計は，</a:t>
            </a:r>
            <a:r>
              <a:rPr kumimoji="1" lang="en-US" altLang="ja-JP" dirty="0"/>
              <a:t>1</a:t>
            </a:r>
            <a:r>
              <a:rPr kumimoji="1" lang="ja-JP" altLang="en-US" dirty="0"/>
              <a:t>回の測定に</a:t>
            </a:r>
            <a:r>
              <a:rPr kumimoji="1" lang="en-US" altLang="ja-JP" dirty="0"/>
              <a:t>1</a:t>
            </a:r>
            <a:r>
              <a:rPr kumimoji="1" lang="ja-JP" altLang="en-US" dirty="0"/>
              <a:t>分程度は必要</a:t>
            </a:r>
            <a:endParaRPr kumimoji="1" lang="en-US" altLang="ja-JP" dirty="0"/>
          </a:p>
          <a:p>
            <a:pPr marL="0" indent="0">
              <a:buNone/>
            </a:pPr>
            <a:r>
              <a:rPr lang="ja-JP" altLang="en-US" dirty="0"/>
              <a:t>　</a:t>
            </a:r>
            <a:r>
              <a:rPr kumimoji="1" lang="ja-JP" altLang="en-US" dirty="0"/>
              <a:t>なため，観血式血圧計のように時々刻々変化する血圧をフォロー</a:t>
            </a:r>
            <a:r>
              <a:rPr kumimoji="1" lang="ja-JP" altLang="en-US" dirty="0" err="1"/>
              <a:t>す</a:t>
            </a:r>
            <a:endParaRPr kumimoji="1" lang="en-US" altLang="ja-JP" dirty="0"/>
          </a:p>
          <a:p>
            <a:pPr marL="0" indent="0">
              <a:buNone/>
            </a:pPr>
            <a:r>
              <a:rPr lang="ja-JP" altLang="en-US" dirty="0"/>
              <a:t>　</a:t>
            </a:r>
            <a:r>
              <a:rPr kumimoji="1" lang="ja-JP" altLang="en-US" dirty="0" err="1"/>
              <a:t>る</a:t>
            </a:r>
            <a:r>
              <a:rPr kumimoji="1" lang="ja-JP" altLang="en-US" dirty="0"/>
              <a:t>ことはできない。血行動態が安定した患者に使用する</a:t>
            </a:r>
            <a:endParaRPr kumimoji="1" lang="en-US" altLang="ja-JP" dirty="0"/>
          </a:p>
          <a:p>
            <a:pPr marL="0" indent="0">
              <a:buNone/>
            </a:pPr>
            <a:r>
              <a:rPr kumimoji="1" lang="ja-JP" altLang="en-US" dirty="0">
                <a:solidFill>
                  <a:schemeClr val="accent5">
                    <a:lumMod val="75000"/>
                  </a:schemeClr>
                </a:solidFill>
              </a:rPr>
              <a:t>・</a:t>
            </a:r>
            <a:r>
              <a:rPr kumimoji="1" lang="ja-JP" altLang="en-US" dirty="0"/>
              <a:t>カフで動脈を圧迫するとカフ下部の動脈の拍動により，カフ内圧に</a:t>
            </a:r>
            <a:endParaRPr kumimoji="1" lang="en-US" altLang="ja-JP" dirty="0"/>
          </a:p>
          <a:p>
            <a:pPr marL="0" indent="0">
              <a:buNone/>
            </a:pPr>
            <a:r>
              <a:rPr lang="ja-JP" altLang="en-US" dirty="0"/>
              <a:t>　</a:t>
            </a:r>
            <a:r>
              <a:rPr kumimoji="1" lang="ja-JP" altLang="en-US" dirty="0"/>
              <a:t>振動現象が発生する。オシロメトリック式では，カフ圧を徐々に減</a:t>
            </a:r>
            <a:endParaRPr kumimoji="1" lang="en-US" altLang="ja-JP" dirty="0"/>
          </a:p>
          <a:p>
            <a:pPr marL="0" indent="0">
              <a:buNone/>
            </a:pPr>
            <a:r>
              <a:rPr lang="ja-JP" altLang="en-US" dirty="0"/>
              <a:t>　</a:t>
            </a:r>
            <a:r>
              <a:rPr kumimoji="1" lang="ja-JP" altLang="en-US" dirty="0"/>
              <a:t>圧していったとき，この振幅が急に大きくなったところを最高血圧，</a:t>
            </a:r>
            <a:endParaRPr kumimoji="1" lang="en-US" altLang="ja-JP" dirty="0"/>
          </a:p>
          <a:p>
            <a:pPr marL="0" indent="0">
              <a:buNone/>
            </a:pPr>
            <a:r>
              <a:rPr lang="ja-JP" altLang="en-US" dirty="0"/>
              <a:t>　</a:t>
            </a:r>
            <a:r>
              <a:rPr kumimoji="1" lang="ja-JP" altLang="en-US" dirty="0"/>
              <a:t>急に小さくなったところを最低血圧としている。また，振幅が最大</a:t>
            </a:r>
            <a:endParaRPr kumimoji="1" lang="en-US" altLang="ja-JP" dirty="0"/>
          </a:p>
          <a:p>
            <a:pPr marL="0" indent="0">
              <a:buNone/>
            </a:pPr>
            <a:r>
              <a:rPr lang="ja-JP" altLang="en-US" dirty="0"/>
              <a:t>　</a:t>
            </a:r>
            <a:r>
              <a:rPr kumimoji="1" lang="ja-JP" altLang="en-US" dirty="0"/>
              <a:t>となったところを平均血圧としている </a:t>
            </a:r>
          </a:p>
          <a:p>
            <a:pPr>
              <a:buFont typeface="Wingdings" panose="05000000000000000000" pitchFamily="2" charset="2"/>
              <a:buChar char="l"/>
            </a:pPr>
            <a:endParaRPr kumimoji="1" lang="ja-JP" altLang="en-US" dirty="0"/>
          </a:p>
        </p:txBody>
      </p:sp>
      <p:sp>
        <p:nvSpPr>
          <p:cNvPr id="4" name="テキスト ボックス 3"/>
          <p:cNvSpPr txBox="1"/>
          <p:nvPr/>
        </p:nvSpPr>
        <p:spPr>
          <a:xfrm>
            <a:off x="7128587" y="6458319"/>
            <a:ext cx="4982547" cy="307777"/>
          </a:xfrm>
          <a:prstGeom prst="rect">
            <a:avLst/>
          </a:prstGeom>
          <a:noFill/>
        </p:spPr>
        <p:txBody>
          <a:bodyPr wrap="square" rtlCol="0">
            <a:spAutoFit/>
          </a:bodyPr>
          <a:lstStyle/>
          <a:p>
            <a:pPr algn="r"/>
            <a:r>
              <a:rPr lang="ja-JP" altLang="en-US" sz="1400" dirty="0">
                <a:solidFill>
                  <a:prstClr val="black"/>
                </a:solidFill>
                <a:latin typeface="游ゴシック" panose="020F0502020204030204"/>
                <a:ea typeface="游ゴシック" panose="020B0400000000000000" pitchFamily="50" charset="-128"/>
              </a:rPr>
              <a:t>🄫医学書院</a:t>
            </a:r>
            <a:r>
              <a:rPr lang="en-US" altLang="ja-JP" sz="1400" dirty="0" smtClean="0">
                <a:solidFill>
                  <a:prstClr val="black"/>
                </a:solidFill>
                <a:latin typeface="游ゴシック" panose="020F0502020204030204"/>
                <a:ea typeface="游ゴシック" panose="020B0400000000000000" pitchFamily="50" charset="-128"/>
              </a:rPr>
              <a:t>2021</a:t>
            </a:r>
            <a:r>
              <a:rPr lang="ja-JP" altLang="en-US" sz="1400" dirty="0" smtClean="0">
                <a:solidFill>
                  <a:prstClr val="black"/>
                </a:solidFill>
                <a:latin typeface="游ゴシック" panose="020F0502020204030204"/>
                <a:ea typeface="游ゴシック" panose="020B0400000000000000" pitchFamily="50" charset="-128"/>
              </a:rPr>
              <a:t>　無断</a:t>
            </a:r>
            <a:r>
              <a:rPr lang="ja-JP" altLang="en-US" sz="1400" dirty="0">
                <a:solidFill>
                  <a:prstClr val="black"/>
                </a:solidFill>
                <a:latin typeface="游ゴシック" panose="020F0502020204030204"/>
                <a:ea typeface="游ゴシック" panose="020B0400000000000000" pitchFamily="50" charset="-128"/>
              </a:rPr>
              <a:t>複製禁止</a:t>
            </a:r>
          </a:p>
        </p:txBody>
      </p:sp>
    </p:spTree>
    <p:extLst>
      <p:ext uri="{BB962C8B-B14F-4D97-AF65-F5344CB8AC3E}">
        <p14:creationId xmlns:p14="http://schemas.microsoft.com/office/powerpoint/2010/main" val="247666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52237" y="214396"/>
            <a:ext cx="10443885" cy="707886"/>
          </a:xfrm>
          <a:prstGeom prst="rect">
            <a:avLst/>
          </a:prstGeom>
        </p:spPr>
        <p:txBody>
          <a:bodyPr wrap="none">
            <a:spAutoFit/>
          </a:bodyPr>
          <a:lstStyle/>
          <a:p>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聴診法による血圧測定の誤差要因とその対策</a:t>
            </a:r>
          </a:p>
        </p:txBody>
      </p:sp>
      <p:grpSp>
        <p:nvGrpSpPr>
          <p:cNvPr id="8" name="グループ化 7"/>
          <p:cNvGrpSpPr/>
          <p:nvPr/>
        </p:nvGrpSpPr>
        <p:grpSpPr>
          <a:xfrm>
            <a:off x="609601" y="1151575"/>
            <a:ext cx="11582399" cy="5706425"/>
            <a:chOff x="609601" y="1126740"/>
            <a:chExt cx="11582399" cy="5706425"/>
          </a:xfrm>
        </p:grpSpPr>
        <p:grpSp>
          <p:nvGrpSpPr>
            <p:cNvPr id="7" name="グループ化 6"/>
            <p:cNvGrpSpPr/>
            <p:nvPr/>
          </p:nvGrpSpPr>
          <p:grpSpPr>
            <a:xfrm>
              <a:off x="609601" y="1126740"/>
              <a:ext cx="10886521" cy="5169355"/>
              <a:chOff x="609601" y="1126740"/>
              <a:chExt cx="10886521" cy="5169355"/>
            </a:xfrm>
          </p:grpSpPr>
          <p:pic>
            <p:nvPicPr>
              <p:cNvPr id="6" name="図 5"/>
              <p:cNvPicPr>
                <a:picLocks noChangeAspect="1"/>
              </p:cNvPicPr>
              <p:nvPr/>
            </p:nvPicPr>
            <p:blipFill rotWithShape="1">
              <a:blip r:embed="rId2"/>
              <a:srcRect l="2222" t="14409" r="11032" b="12364"/>
              <a:stretch/>
            </p:blipFill>
            <p:spPr>
              <a:xfrm>
                <a:off x="609601" y="1126740"/>
                <a:ext cx="10886521" cy="5169355"/>
              </a:xfrm>
              <a:prstGeom prst="rect">
                <a:avLst/>
              </a:prstGeom>
            </p:spPr>
          </p:pic>
          <p:sp>
            <p:nvSpPr>
              <p:cNvPr id="4" name="テキスト ボックス 3">
                <a:extLst>
                  <a:ext uri="{FF2B5EF4-FFF2-40B4-BE49-F238E27FC236}">
                    <a16:creationId xmlns:a16="http://schemas.microsoft.com/office/drawing/2014/main" id="{ADD86A53-D1A3-4D9A-93FD-361DCB15CCE9}"/>
                  </a:ext>
                </a:extLst>
              </p:cNvPr>
              <p:cNvSpPr txBox="1"/>
              <p:nvPr/>
            </p:nvSpPr>
            <p:spPr>
              <a:xfrm>
                <a:off x="6361314" y="5928689"/>
                <a:ext cx="1696278" cy="238539"/>
              </a:xfrm>
              <a:prstGeom prst="rect">
                <a:avLst/>
              </a:prstGeom>
              <a:solidFill>
                <a:schemeClr val="bg1"/>
              </a:solidFill>
            </p:spPr>
            <p:txBody>
              <a:bodyPr wrap="square" rtlCol="0">
                <a:spAutoFit/>
              </a:bodyPr>
              <a:lstStyle/>
              <a:p>
                <a:endParaRPr kumimoji="1" lang="ja-JP" altLang="en-US" dirty="0"/>
              </a:p>
            </p:txBody>
          </p:sp>
        </p:grpSp>
        <p:sp>
          <p:nvSpPr>
            <p:cNvPr id="5" name="テキスト ボックス 4"/>
            <p:cNvSpPr txBox="1"/>
            <p:nvPr/>
          </p:nvSpPr>
          <p:spPr>
            <a:xfrm>
              <a:off x="7209453" y="6525388"/>
              <a:ext cx="4982547" cy="307777"/>
            </a:xfrm>
            <a:prstGeom prst="rect">
              <a:avLst/>
            </a:prstGeom>
            <a:noFill/>
          </p:spPr>
          <p:txBody>
            <a:bodyPr wrap="square" rtlCol="0">
              <a:spAutoFit/>
            </a:bodyPr>
            <a:lstStyle/>
            <a:p>
              <a:pPr algn="r"/>
              <a:r>
                <a:rPr lang="ja-JP" altLang="en-US" sz="1400" dirty="0">
                  <a:solidFill>
                    <a:prstClr val="black"/>
                  </a:solidFill>
                  <a:latin typeface="游ゴシック" panose="020F0502020204030204"/>
                  <a:ea typeface="游ゴシック" panose="020B0400000000000000" pitchFamily="50" charset="-128"/>
                </a:rPr>
                <a:t>🄫医学書院</a:t>
              </a:r>
              <a:r>
                <a:rPr lang="en-US" altLang="ja-JP" sz="1400" dirty="0" smtClean="0">
                  <a:solidFill>
                    <a:prstClr val="black"/>
                  </a:solidFill>
                  <a:latin typeface="游ゴシック" panose="020F0502020204030204"/>
                  <a:ea typeface="游ゴシック" panose="020B0400000000000000" pitchFamily="50" charset="-128"/>
                </a:rPr>
                <a:t>2021</a:t>
              </a:r>
              <a:r>
                <a:rPr lang="ja-JP" altLang="en-US" sz="1400" dirty="0" smtClean="0">
                  <a:solidFill>
                    <a:prstClr val="black"/>
                  </a:solidFill>
                  <a:latin typeface="游ゴシック" panose="020F0502020204030204"/>
                  <a:ea typeface="游ゴシック" panose="020B0400000000000000" pitchFamily="50" charset="-128"/>
                </a:rPr>
                <a:t>　無断</a:t>
              </a:r>
              <a:r>
                <a:rPr lang="ja-JP" altLang="en-US" sz="1400" dirty="0">
                  <a:solidFill>
                    <a:prstClr val="black"/>
                  </a:solidFill>
                  <a:latin typeface="游ゴシック" panose="020F0502020204030204"/>
                  <a:ea typeface="游ゴシック" panose="020B0400000000000000" pitchFamily="50" charset="-128"/>
                </a:rPr>
                <a:t>複製禁止</a:t>
              </a:r>
            </a:p>
          </p:txBody>
        </p:sp>
      </p:grpSp>
    </p:spTree>
    <p:extLst>
      <p:ext uri="{BB962C8B-B14F-4D97-AF65-F5344CB8AC3E}">
        <p14:creationId xmlns:p14="http://schemas.microsoft.com/office/powerpoint/2010/main" val="108789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24028" t="23951" r="15764" b="43333"/>
          <a:stretch/>
        </p:blipFill>
        <p:spPr>
          <a:xfrm>
            <a:off x="1302694" y="1549400"/>
            <a:ext cx="9537700" cy="2915214"/>
          </a:xfrm>
          <a:prstGeom prst="rect">
            <a:avLst/>
          </a:prstGeom>
        </p:spPr>
      </p:pic>
      <p:sp>
        <p:nvSpPr>
          <p:cNvPr id="3" name="正方形/長方形 2"/>
          <p:cNvSpPr/>
          <p:nvPr/>
        </p:nvSpPr>
        <p:spPr>
          <a:xfrm>
            <a:off x="4208303" y="619810"/>
            <a:ext cx="3775393" cy="707886"/>
          </a:xfrm>
          <a:prstGeom prst="rect">
            <a:avLst/>
          </a:prstGeom>
        </p:spPr>
        <p:txBody>
          <a:bodyPr wrap="none">
            <a:spAutoFit/>
          </a:bodyPr>
          <a:lstStyle/>
          <a:p>
            <a:r>
              <a:rPr lang="ja-JP" altLang="en-US" sz="4000" b="1" dirty="0">
                <a:solidFill>
                  <a:schemeClr val="accent5">
                    <a:lumMod val="75000"/>
                  </a:schemeClr>
                </a:solidFill>
                <a:latin typeface="游ゴシック Medium" panose="020B0500000000000000" pitchFamily="50" charset="-128"/>
                <a:ea typeface="游ゴシック Medium" panose="020B0500000000000000" pitchFamily="50" charset="-128"/>
              </a:rPr>
              <a:t>血行力学的知識</a:t>
            </a:r>
          </a:p>
        </p:txBody>
      </p:sp>
      <p:sp>
        <p:nvSpPr>
          <p:cNvPr id="4" name="テキスト ボックス 3">
            <a:extLst>
              <a:ext uri="{FF2B5EF4-FFF2-40B4-BE49-F238E27FC236}">
                <a16:creationId xmlns:a16="http://schemas.microsoft.com/office/drawing/2014/main" id="{D541C1E0-D28B-462A-A2D8-891D573D6C1C}"/>
              </a:ext>
            </a:extLst>
          </p:cNvPr>
          <p:cNvSpPr txBox="1"/>
          <p:nvPr/>
        </p:nvSpPr>
        <p:spPr>
          <a:xfrm>
            <a:off x="1217272" y="4908022"/>
            <a:ext cx="9708543" cy="1477328"/>
          </a:xfrm>
          <a:prstGeom prst="rect">
            <a:avLst/>
          </a:prstGeom>
          <a:noFill/>
        </p:spPr>
        <p:txBody>
          <a:bodyPr wrap="square" rtlCol="0">
            <a:spAutoFit/>
          </a:bodyPr>
          <a:lstStyle/>
          <a:p>
            <a:r>
              <a:rPr kumimoji="1" lang="ja-JP" altLang="en-US" sz="2400" dirty="0">
                <a:solidFill>
                  <a:schemeClr val="accent5">
                    <a:lumMod val="75000"/>
                  </a:schemeClr>
                </a:solidFill>
              </a:rPr>
              <a:t>・</a:t>
            </a:r>
            <a:r>
              <a:rPr kumimoji="1" lang="ja-JP" altLang="en-US" sz="2400" dirty="0"/>
              <a:t>血圧波形は部位によって異なる</a:t>
            </a:r>
            <a:endParaRPr kumimoji="1" lang="en-US" altLang="ja-JP" sz="2400" dirty="0"/>
          </a:p>
          <a:p>
            <a:r>
              <a:rPr kumimoji="1" lang="ja-JP" altLang="en-US" sz="2400" dirty="0">
                <a:solidFill>
                  <a:schemeClr val="accent5">
                    <a:lumMod val="75000"/>
                  </a:schemeClr>
                </a:solidFill>
              </a:rPr>
              <a:t>・</a:t>
            </a:r>
            <a:r>
              <a:rPr kumimoji="1" lang="ja-JP" altLang="en-US" sz="2400" dirty="0"/>
              <a:t>最高血圧値は</a:t>
            </a:r>
            <a:r>
              <a:rPr lang="ja-JP" altLang="en-US" sz="2400" dirty="0"/>
              <a:t>上腕部</a:t>
            </a:r>
            <a:r>
              <a:rPr kumimoji="1" lang="ja-JP" altLang="en-US" sz="2400" dirty="0"/>
              <a:t>と下腿部では後者のほうが高い</a:t>
            </a:r>
          </a:p>
          <a:p>
            <a:r>
              <a:rPr kumimoji="1" lang="ja-JP" altLang="en-US" sz="2400" dirty="0">
                <a:solidFill>
                  <a:schemeClr val="accent5">
                    <a:lumMod val="75000"/>
                  </a:schemeClr>
                </a:solidFill>
              </a:rPr>
              <a:t>・</a:t>
            </a:r>
            <a:r>
              <a:rPr kumimoji="1" lang="ja-JP" altLang="en-US" sz="2400" dirty="0"/>
              <a:t>平均血圧は部位による差はなく，心臓近くでも指先でもほぼ同じ</a:t>
            </a:r>
          </a:p>
          <a:p>
            <a:endParaRPr kumimoji="1" lang="ja-JP" altLang="en-US" dirty="0"/>
          </a:p>
        </p:txBody>
      </p:sp>
      <p:sp>
        <p:nvSpPr>
          <p:cNvPr id="5" name="テキスト ボックス 4"/>
          <p:cNvSpPr txBox="1"/>
          <p:nvPr/>
        </p:nvSpPr>
        <p:spPr>
          <a:xfrm>
            <a:off x="7128587" y="6458319"/>
            <a:ext cx="4982547" cy="307777"/>
          </a:xfrm>
          <a:prstGeom prst="rect">
            <a:avLst/>
          </a:prstGeom>
          <a:noFill/>
        </p:spPr>
        <p:txBody>
          <a:bodyPr wrap="square" rtlCol="0">
            <a:spAutoFit/>
          </a:bodyPr>
          <a:lstStyle/>
          <a:p>
            <a:pPr algn="r"/>
            <a:r>
              <a:rPr lang="ja-JP" altLang="en-US" sz="1400" dirty="0">
                <a:solidFill>
                  <a:prstClr val="black"/>
                </a:solidFill>
                <a:latin typeface="游ゴシック" panose="020F0502020204030204"/>
                <a:ea typeface="游ゴシック" panose="020B0400000000000000" pitchFamily="50" charset="-128"/>
              </a:rPr>
              <a:t>🄫医学書院</a:t>
            </a:r>
            <a:r>
              <a:rPr lang="en-US" altLang="ja-JP" sz="1400" dirty="0" smtClean="0">
                <a:solidFill>
                  <a:prstClr val="black"/>
                </a:solidFill>
                <a:latin typeface="游ゴシック" panose="020F0502020204030204"/>
                <a:ea typeface="游ゴシック" panose="020B0400000000000000" pitchFamily="50" charset="-128"/>
              </a:rPr>
              <a:t>2021</a:t>
            </a:r>
            <a:r>
              <a:rPr lang="ja-JP" altLang="en-US" sz="1400" dirty="0" smtClean="0">
                <a:solidFill>
                  <a:prstClr val="black"/>
                </a:solidFill>
                <a:latin typeface="游ゴシック" panose="020F0502020204030204"/>
                <a:ea typeface="游ゴシック" panose="020B0400000000000000" pitchFamily="50" charset="-128"/>
              </a:rPr>
              <a:t>　無断</a:t>
            </a:r>
            <a:r>
              <a:rPr lang="ja-JP" altLang="en-US" sz="1400" dirty="0">
                <a:solidFill>
                  <a:prstClr val="black"/>
                </a:solidFill>
                <a:latin typeface="游ゴシック" panose="020F0502020204030204"/>
                <a:ea typeface="游ゴシック" panose="020B0400000000000000" pitchFamily="50" charset="-128"/>
              </a:rPr>
              <a:t>複製禁止</a:t>
            </a:r>
          </a:p>
        </p:txBody>
      </p:sp>
    </p:spTree>
    <p:extLst>
      <p:ext uri="{BB962C8B-B14F-4D97-AF65-F5344CB8AC3E}">
        <p14:creationId xmlns:p14="http://schemas.microsoft.com/office/powerpoint/2010/main" val="14935197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205</Words>
  <Application>Microsoft Office PowerPoint</Application>
  <PresentationFormat>ワイド画面</PresentationFormat>
  <Paragraphs>60</Paragraphs>
  <Slides>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8</vt:i4>
      </vt:variant>
    </vt:vector>
  </HeadingPairs>
  <TitlesOfParts>
    <vt:vector size="17" baseType="lpstr">
      <vt:lpstr>ＭＳ Ｐゴシック</vt:lpstr>
      <vt:lpstr>游ゴシック</vt:lpstr>
      <vt:lpstr>游ゴシック Light</vt:lpstr>
      <vt:lpstr>游ゴシック Medium</vt:lpstr>
      <vt:lpstr>Arial</vt:lpstr>
      <vt:lpstr>Times New Roman</vt:lpstr>
      <vt:lpstr>Wingdings</vt:lpstr>
      <vt:lpstr>Office テーマ</vt:lpstr>
      <vt:lpstr>標準デザイン</vt:lpstr>
      <vt:lpstr>PowerPoint プレゼンテーション</vt:lpstr>
      <vt:lpstr>PowerPoint プレゼンテーション</vt:lpstr>
      <vt:lpstr>非観血式血圧計とは</vt:lpstr>
      <vt:lpstr>PowerPoint プレゼンテーション</vt:lpstr>
      <vt:lpstr>PowerPoint プレゼンテーション</vt:lpstr>
      <vt:lpstr>オシロメトリック式の非観血式血圧計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大石橋 拓也</dc:creator>
  <cp:lastModifiedBy>医学書院</cp:lastModifiedBy>
  <cp:revision>45</cp:revision>
  <cp:lastPrinted>2021-05-06T02:13:57Z</cp:lastPrinted>
  <dcterms:created xsi:type="dcterms:W3CDTF">2021-02-24T00:28:59Z</dcterms:created>
  <dcterms:modified xsi:type="dcterms:W3CDTF">2021-10-06T02:00:20Z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